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8"/>
  </p:notesMasterIdLst>
  <p:sldIdLst>
    <p:sldId id="1805" r:id="rId2"/>
    <p:sldId id="447" r:id="rId3"/>
    <p:sldId id="2188" r:id="rId4"/>
    <p:sldId id="2201" r:id="rId5"/>
    <p:sldId id="2211" r:id="rId6"/>
    <p:sldId id="2197" r:id="rId7"/>
    <p:sldId id="1890" r:id="rId8"/>
    <p:sldId id="2205" r:id="rId9"/>
    <p:sldId id="2206" r:id="rId10"/>
    <p:sldId id="2207" r:id="rId11"/>
    <p:sldId id="2208" r:id="rId12"/>
    <p:sldId id="1882" r:id="rId13"/>
    <p:sldId id="257" r:id="rId14"/>
    <p:sldId id="258" r:id="rId15"/>
    <p:sldId id="1885" r:id="rId16"/>
    <p:sldId id="1886" r:id="rId17"/>
    <p:sldId id="1887" r:id="rId18"/>
    <p:sldId id="274" r:id="rId19"/>
    <p:sldId id="283" r:id="rId20"/>
    <p:sldId id="282" r:id="rId21"/>
    <p:sldId id="2202" r:id="rId22"/>
    <p:sldId id="2203" r:id="rId23"/>
    <p:sldId id="2204" r:id="rId24"/>
    <p:sldId id="1335" r:id="rId25"/>
    <p:sldId id="2183" r:id="rId26"/>
    <p:sldId id="2185" r:id="rId27"/>
    <p:sldId id="264" r:id="rId28"/>
    <p:sldId id="454" r:id="rId29"/>
    <p:sldId id="2186" r:id="rId30"/>
    <p:sldId id="2209" r:id="rId31"/>
    <p:sldId id="2101" r:id="rId32"/>
    <p:sldId id="2210" r:id="rId33"/>
    <p:sldId id="1814" r:id="rId34"/>
    <p:sldId id="2199" r:id="rId35"/>
    <p:sldId id="2200" r:id="rId36"/>
    <p:sldId id="2184" r:id="rId3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DDD7FFA-130A-4DF1-BA59-6BB7ECF6FE17}">
          <p14:sldIdLst>
            <p14:sldId id="1805"/>
            <p14:sldId id="447"/>
          </p14:sldIdLst>
        </p14:section>
        <p14:section name="Introduction" id="{CC3B5E75-BA93-48C1-9365-D7B59F4CA1A7}">
          <p14:sldIdLst>
            <p14:sldId id="2188"/>
            <p14:sldId id="2201"/>
            <p14:sldId id="2211"/>
          </p14:sldIdLst>
        </p14:section>
        <p14:section name="Related Works" id="{29BC39FC-D30A-43D8-8ED4-0D412E1ED5EC}">
          <p14:sldIdLst>
            <p14:sldId id="2197"/>
            <p14:sldId id="1890"/>
            <p14:sldId id="2205"/>
            <p14:sldId id="2206"/>
            <p14:sldId id="2207"/>
            <p14:sldId id="2208"/>
            <p14:sldId id="1882"/>
            <p14:sldId id="257"/>
            <p14:sldId id="258"/>
            <p14:sldId id="1885"/>
            <p14:sldId id="1886"/>
            <p14:sldId id="1887"/>
            <p14:sldId id="274"/>
          </p14:sldIdLst>
        </p14:section>
        <p14:section name="System" id="{EEDAC369-0E0F-40F7-ABBF-91F0CA3D8CF8}">
          <p14:sldIdLst>
            <p14:sldId id="283"/>
            <p14:sldId id="282"/>
          </p14:sldIdLst>
        </p14:section>
        <p14:section name="Training" id="{EA674B8D-B7F2-4C06-AC0C-642F9C23A014}">
          <p14:sldIdLst>
            <p14:sldId id="2202"/>
            <p14:sldId id="2203"/>
            <p14:sldId id="2204"/>
            <p14:sldId id="1335"/>
            <p14:sldId id="2183"/>
            <p14:sldId id="2185"/>
          </p14:sldIdLst>
        </p14:section>
        <p14:section name="Data, Exp, Con, Ref" id="{CD370BC2-FEFB-4DC7-AA07-6A4628F189AD}">
          <p14:sldIdLst>
            <p14:sldId id="264"/>
            <p14:sldId id="454"/>
            <p14:sldId id="2186"/>
            <p14:sldId id="2209"/>
            <p14:sldId id="2101"/>
            <p14:sldId id="2210"/>
            <p14:sldId id="1814"/>
            <p14:sldId id="2199"/>
            <p14:sldId id="2200"/>
            <p14:sldId id="218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55A11"/>
    <a:srgbClr val="FA00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72" autoAdjust="0"/>
    <p:restoredTop sz="96238" autoAdjust="0"/>
  </p:normalViewPr>
  <p:slideViewPr>
    <p:cSldViewPr snapToGrid="0">
      <p:cViewPr varScale="1">
        <p:scale>
          <a:sx n="99" d="100"/>
          <a:sy n="99" d="100"/>
        </p:scale>
        <p:origin x="1788" y="3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6B91C6-BBA8-415A-984B-4CA6925D6BBF}" type="datetimeFigureOut">
              <a:rPr lang="zh-TW" altLang="en-US" smtClean="0"/>
              <a:t>2024/12/25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74987F-415A-4F19-90B8-3C5C81B3FB2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992798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0D0228-09B1-566C-09F1-5FDCBC72FF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680EE3EA-E913-FFA5-3538-25AED0F921C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F45900C6-D012-49DF-B787-0E84078DEC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J. Chen, Y. Lu, Q. Yu, X. Luo, E. </a:t>
            </a:r>
            <a:r>
              <a:rPr lang="en-US" altLang="zh-TW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Adeli</a:t>
            </a:r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Y. Wang, L. Lu, A.</a:t>
            </a:r>
            <a:r>
              <a:rPr lang="zh-TW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L. Yuille, Y. Zhou, “</a:t>
            </a:r>
            <a:r>
              <a:rPr lang="en-US" altLang="zh-TW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TransUnet</a:t>
            </a:r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Transformers Make Strong Encoders for Medical Image Segmentation,” in </a:t>
            </a:r>
            <a:r>
              <a:rPr lang="en-US" altLang="zh-TW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arXiv</a:t>
            </a:r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2102.04306, 2021.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1CD58E-56EF-9DDC-D2C0-1A69FC736D6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74987F-415A-4F19-90B8-3C5C81B3FB29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965987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F17278-0829-CAC1-25FD-0D80D0662E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FBCD3BFE-82B3-63DF-3CF0-50C9C24151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64B1B1D2-BC60-CB54-00C5-333D68166A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J. Chen, Y. Lu, Q. Yu, X. Luo, E. </a:t>
            </a:r>
            <a:r>
              <a:rPr lang="en-US" altLang="zh-TW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Adeli</a:t>
            </a:r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Y. Wang, L. Lu, A.</a:t>
            </a:r>
            <a:r>
              <a:rPr lang="zh-TW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L. Yuille, Y. Zhou, “</a:t>
            </a:r>
            <a:r>
              <a:rPr lang="en-US" altLang="zh-TW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TransUnet</a:t>
            </a:r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Transformers Make Strong Encoders for Medical Image Segmentation,” in </a:t>
            </a:r>
            <a:r>
              <a:rPr lang="en-US" altLang="zh-TW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arXiv</a:t>
            </a:r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2102.04306, 2021.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ADC8560-B5D6-6542-6C9B-FFCF7597C3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74987F-415A-4F19-90B8-3C5C81B3FB29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87210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174D1A-AE23-7B30-CC78-B58873206B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810ABE63-BA35-1D75-3EBA-4419E625BBE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BD5F2AC9-0348-A411-D6DB-D587704561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72023F9-C972-056D-0DF6-21E87CB4B21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74987F-415A-4F19-90B8-3C5C81B3FB29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32340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D3A19D-C9E8-E80F-4F3C-3B8075B581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D6C03D74-9D11-8694-17F5-30E50721DAE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F054AFE6-EE97-1AB7-0308-F82F2A0AD4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47FB0E6-908C-4334-7356-C08B526F6A0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74987F-415A-4F19-90B8-3C5C81B3FB29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064072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74987F-415A-4F19-90B8-3C5C81B3FB29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735418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A. </a:t>
            </a:r>
            <a:r>
              <a:rPr lang="en-US" altLang="zh-TW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Dosovitskiy</a:t>
            </a:r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L. Beyer, A. Kolesnikov, D. </a:t>
            </a:r>
            <a:r>
              <a:rPr lang="en-US" altLang="zh-TW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Weissenborn</a:t>
            </a:r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X. </a:t>
            </a:r>
            <a:r>
              <a:rPr lang="en-US" altLang="zh-TW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Xhai</a:t>
            </a:r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T. </a:t>
            </a:r>
            <a:r>
              <a:rPr lang="en-US" altLang="zh-TW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Unterthiner</a:t>
            </a:r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M. </a:t>
            </a:r>
            <a:r>
              <a:rPr lang="en-US" altLang="zh-TW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Dehghani</a:t>
            </a:r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M. </a:t>
            </a:r>
            <a:r>
              <a:rPr lang="en-US" altLang="zh-TW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Minderer</a:t>
            </a:r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G. </a:t>
            </a:r>
            <a:r>
              <a:rPr lang="en-US" altLang="zh-TW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Heigold</a:t>
            </a:r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S. </a:t>
            </a:r>
            <a:r>
              <a:rPr lang="en-US" altLang="zh-TW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Gelly</a:t>
            </a:r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J. </a:t>
            </a:r>
            <a:r>
              <a:rPr lang="en-US" altLang="zh-TW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Uszkoreit</a:t>
            </a:r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N. </a:t>
            </a:r>
            <a:r>
              <a:rPr lang="en-US" altLang="zh-TW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Houlsby</a:t>
            </a:r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“An Image is Worth 16x16 Words: Transformers for Image Recognition at Scale,” in </a:t>
            </a:r>
            <a:r>
              <a:rPr lang="en-US" altLang="zh-TW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arXiv</a:t>
            </a:r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2010.11929, 2020.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74987F-415A-4F19-90B8-3C5C81B3FB29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460898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74987F-415A-4F19-90B8-3C5C81B3FB29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440433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1E7AFA-AC72-B4AC-74B1-5777F34A36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510E2548-FF8F-8E6B-377C-51C45F2378B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01500F44-6884-323B-F965-220BE29B75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1FCB424-0771-4E97-FE14-9B21C7784E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74987F-415A-4F19-90B8-3C5C81B3FB29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619118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b="1" i="0" dirty="0">
                <a:solidFill>
                  <a:srgbClr val="121212"/>
                </a:solidFill>
                <a:effectLst/>
                <a:latin typeface="-apple-system"/>
              </a:rPr>
              <a:t>Visual Transformer: </a:t>
            </a:r>
            <a:r>
              <a:rPr lang="en-US" altLang="zh-TW" dirty="0"/>
              <a:t>https://arxiv.org/abs/2010.11929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https://zhuanlan.zhihu.com/p/464920124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https://hackmd.io/@YungHuiHsu/ByDHdxBS5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74987F-415A-4F19-90B8-3C5C81B3FB29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563863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alibri" panose="020F0502020204030204" pitchFamily="34" charset="0"/>
              </a:rPr>
              <a:t>1st transform performs affine transformation that keeps the lines in parallel and needs a bias term to be the constant shift. Ensure that there are features even when the input is zero.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alibri" panose="020F0502020204030204" pitchFamily="34" charset="0"/>
              </a:rPr>
              <a:t>2nd transform only performs scaling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74987F-415A-4F19-90B8-3C5C81B3FB29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098315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74987F-415A-4F19-90B8-3C5C81B3FB29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740892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random axis mirror flip with a probability of 0.5 for all 3 axes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74987F-415A-4F19-90B8-3C5C81B3FB29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457159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74987F-415A-4F19-90B8-3C5C81B3FB29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823682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74987F-415A-4F19-90B8-3C5C81B3FB29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362790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74987F-415A-4F19-90B8-3C5C81B3FB29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484002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10610-442F-4C23-94F1-C02541F3CCA2}" type="datetime1">
              <a:rPr lang="zh-TW" altLang="en-US" smtClean="0"/>
              <a:t>2024/12/25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7C883-B5AB-4F1C-8127-8D19C684E47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525640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F2AB4-886B-4C27-8118-0C598453758B}" type="datetime1">
              <a:rPr lang="zh-TW" altLang="en-US" smtClean="0"/>
              <a:t>2024/12/25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7C883-B5AB-4F1C-8127-8D19C684E47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301276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A0715-6C41-4F7C-99D1-889EDC27697B}" type="datetime1">
              <a:rPr lang="zh-TW" altLang="en-US" smtClean="0"/>
              <a:t>2024/12/25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7C883-B5AB-4F1C-8127-8D19C684E47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323072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D90B66-1DCD-4B00-8F3F-9AC17D906EF0}" type="datetime1">
              <a:rPr lang="zh-TW" altLang="en-US" smtClean="0"/>
              <a:t>2024/12/25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7C883-B5AB-4F1C-8127-8D19C684E47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099411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2A0C7-D43F-4A58-A80A-8A953FA91DCD}" type="datetime1">
              <a:rPr lang="zh-TW" altLang="en-US" smtClean="0"/>
              <a:t>2024/12/25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7C883-B5AB-4F1C-8127-8D19C684E47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481407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BC6AA3-13A9-4C18-B054-D3C105841F6F}" type="datetime1">
              <a:rPr lang="zh-TW" altLang="en-US" smtClean="0"/>
              <a:t>2024/12/25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7C883-B5AB-4F1C-8127-8D19C684E47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262983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0FA82-CEBB-4A0B-8D28-F52B0DBBE245}" type="datetime1">
              <a:rPr lang="zh-TW" altLang="en-US" smtClean="0"/>
              <a:t>2024/12/25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7C883-B5AB-4F1C-8127-8D19C684E47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772263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ECFAD-B238-4EEB-B467-4A4411C09BE1}" type="datetime1">
              <a:rPr lang="zh-TW" altLang="en-US" smtClean="0"/>
              <a:t>2024/12/25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7C883-B5AB-4F1C-8127-8D19C684E47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774994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DD162-7C9C-4687-AD33-6E4A7EFFD0BD}" type="datetime1">
              <a:rPr lang="zh-TW" altLang="en-US" smtClean="0"/>
              <a:t>2024/12/25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7C883-B5AB-4F1C-8127-8D19C684E47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407199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2080D-28A9-4060-8CC3-03F3BFDF3068}" type="datetime1">
              <a:rPr lang="zh-TW" altLang="en-US" smtClean="0"/>
              <a:t>2024/12/25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7C883-B5AB-4F1C-8127-8D19C684E47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054839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668DFD-2BE8-4A66-8D53-EE06F8B772FD}" type="datetime1">
              <a:rPr lang="zh-TW" altLang="en-US" smtClean="0"/>
              <a:t>2024/12/25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7C883-B5AB-4F1C-8127-8D19C684E47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619103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440D34-4E5A-4E17-8038-F37B0A38B21A}" type="datetime1">
              <a:rPr lang="zh-TW" altLang="en-US" smtClean="0"/>
              <a:t>2024/12/25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B7C883-B5AB-4F1C-8127-8D19C684E47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555469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127.png"/><Relationship Id="rId18" Type="http://schemas.openxmlformats.org/officeDocument/2006/relationships/image" Target="../media/image131.png"/><Relationship Id="rId26" Type="http://schemas.openxmlformats.org/officeDocument/2006/relationships/image" Target="../media/image139.png"/><Relationship Id="rId3" Type="http://schemas.openxmlformats.org/officeDocument/2006/relationships/image" Target="../media/image51.png"/><Relationship Id="rId21" Type="http://schemas.openxmlformats.org/officeDocument/2006/relationships/image" Target="../media/image134.png"/><Relationship Id="rId7" Type="http://schemas.openxmlformats.org/officeDocument/2006/relationships/image" Target="../media/image87.png"/><Relationship Id="rId12" Type="http://schemas.openxmlformats.org/officeDocument/2006/relationships/image" Target="../media/image54.png"/><Relationship Id="rId17" Type="http://schemas.openxmlformats.org/officeDocument/2006/relationships/image" Target="../media/image50.png"/><Relationship Id="rId25" Type="http://schemas.openxmlformats.org/officeDocument/2006/relationships/image" Target="../media/image138.png"/><Relationship Id="rId2" Type="http://schemas.openxmlformats.org/officeDocument/2006/relationships/image" Target="../media/image58.png"/><Relationship Id="rId16" Type="http://schemas.openxmlformats.org/officeDocument/2006/relationships/image" Target="../media/image1300.png"/><Relationship Id="rId20" Type="http://schemas.openxmlformats.org/officeDocument/2006/relationships/image" Target="../media/image1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6.png"/><Relationship Id="rId11" Type="http://schemas.openxmlformats.org/officeDocument/2006/relationships/image" Target="../media/image126.png"/><Relationship Id="rId24" Type="http://schemas.openxmlformats.org/officeDocument/2006/relationships/image" Target="../media/image137.png"/><Relationship Id="rId5" Type="http://schemas.openxmlformats.org/officeDocument/2006/relationships/image" Target="../media/image85.png"/><Relationship Id="rId15" Type="http://schemas.openxmlformats.org/officeDocument/2006/relationships/image" Target="../media/image129.png"/><Relationship Id="rId23" Type="http://schemas.openxmlformats.org/officeDocument/2006/relationships/image" Target="../media/image136.png"/><Relationship Id="rId28" Type="http://schemas.openxmlformats.org/officeDocument/2006/relationships/image" Target="../media/image1410.png"/><Relationship Id="rId10" Type="http://schemas.openxmlformats.org/officeDocument/2006/relationships/image" Target="../media/image125.png"/><Relationship Id="rId19" Type="http://schemas.openxmlformats.org/officeDocument/2006/relationships/image" Target="../media/image132.png"/><Relationship Id="rId4" Type="http://schemas.openxmlformats.org/officeDocument/2006/relationships/image" Target="../media/image124.png"/><Relationship Id="rId9" Type="http://schemas.openxmlformats.org/officeDocument/2006/relationships/image" Target="../media/image55.png"/><Relationship Id="rId14" Type="http://schemas.openxmlformats.org/officeDocument/2006/relationships/image" Target="../media/image1280.png"/><Relationship Id="rId22" Type="http://schemas.openxmlformats.org/officeDocument/2006/relationships/image" Target="../media/image135.png"/><Relationship Id="rId27" Type="http://schemas.openxmlformats.org/officeDocument/2006/relationships/image" Target="../media/image140.png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9.png"/><Relationship Id="rId18" Type="http://schemas.openxmlformats.org/officeDocument/2006/relationships/image" Target="../media/image83.png"/><Relationship Id="rId26" Type="http://schemas.openxmlformats.org/officeDocument/2006/relationships/image" Target="../media/image156.png"/><Relationship Id="rId3" Type="http://schemas.openxmlformats.org/officeDocument/2006/relationships/image" Target="../media/image142.png"/><Relationship Id="rId21" Type="http://schemas.openxmlformats.org/officeDocument/2006/relationships/image" Target="../media/image56.png"/><Relationship Id="rId34" Type="http://schemas.openxmlformats.org/officeDocument/2006/relationships/image" Target="../media/image106.png"/><Relationship Id="rId7" Type="http://schemas.openxmlformats.org/officeDocument/2006/relationships/image" Target="../media/image52.png"/><Relationship Id="rId12" Type="http://schemas.openxmlformats.org/officeDocument/2006/relationships/image" Target="../media/image72.png"/><Relationship Id="rId17" Type="http://schemas.openxmlformats.org/officeDocument/2006/relationships/image" Target="../media/image81.png"/><Relationship Id="rId25" Type="http://schemas.openxmlformats.org/officeDocument/2006/relationships/image" Target="../media/image155.png"/><Relationship Id="rId33" Type="http://schemas.openxmlformats.org/officeDocument/2006/relationships/image" Target="../media/image95.png"/><Relationship Id="rId2" Type="http://schemas.openxmlformats.org/officeDocument/2006/relationships/image" Target="../media/image51.png"/><Relationship Id="rId16" Type="http://schemas.openxmlformats.org/officeDocument/2006/relationships/image" Target="../media/image147.png"/><Relationship Id="rId20" Type="http://schemas.openxmlformats.org/officeDocument/2006/relationships/image" Target="../media/image151.png"/><Relationship Id="rId29" Type="http://schemas.openxmlformats.org/officeDocument/2006/relationships/image" Target="../media/image1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4.png"/><Relationship Id="rId11" Type="http://schemas.openxmlformats.org/officeDocument/2006/relationships/image" Target="../media/image71.png"/><Relationship Id="rId24" Type="http://schemas.openxmlformats.org/officeDocument/2006/relationships/image" Target="../media/image154.png"/><Relationship Id="rId32" Type="http://schemas.openxmlformats.org/officeDocument/2006/relationships/image" Target="../media/image119.png"/><Relationship Id="rId5" Type="http://schemas.openxmlformats.org/officeDocument/2006/relationships/image" Target="../media/image143.png"/><Relationship Id="rId15" Type="http://schemas.openxmlformats.org/officeDocument/2006/relationships/image" Target="../media/image146.png"/><Relationship Id="rId23" Type="http://schemas.openxmlformats.org/officeDocument/2006/relationships/image" Target="../media/image153.png"/><Relationship Id="rId28" Type="http://schemas.openxmlformats.org/officeDocument/2006/relationships/image" Target="../media/image57.png"/><Relationship Id="rId36" Type="http://schemas.openxmlformats.org/officeDocument/2006/relationships/image" Target="../media/image115.png"/><Relationship Id="rId10" Type="http://schemas.openxmlformats.org/officeDocument/2006/relationships/image" Target="../media/image50.png"/><Relationship Id="rId19" Type="http://schemas.openxmlformats.org/officeDocument/2006/relationships/image" Target="../media/image88.png"/><Relationship Id="rId31" Type="http://schemas.openxmlformats.org/officeDocument/2006/relationships/image" Target="../media/image158.png"/><Relationship Id="rId4" Type="http://schemas.openxmlformats.org/officeDocument/2006/relationships/image" Target="../media/image102.png"/><Relationship Id="rId9" Type="http://schemas.openxmlformats.org/officeDocument/2006/relationships/image" Target="../media/image122.png"/><Relationship Id="rId14" Type="http://schemas.openxmlformats.org/officeDocument/2006/relationships/image" Target="../media/image145.png"/><Relationship Id="rId22" Type="http://schemas.openxmlformats.org/officeDocument/2006/relationships/image" Target="../media/image152.png"/><Relationship Id="rId27" Type="http://schemas.openxmlformats.org/officeDocument/2006/relationships/image" Target="../media/image114.png"/><Relationship Id="rId30" Type="http://schemas.openxmlformats.org/officeDocument/2006/relationships/image" Target="../media/image157.png"/><Relationship Id="rId35" Type="http://schemas.openxmlformats.org/officeDocument/2006/relationships/image" Target="../media/image109.png"/><Relationship Id="rId8" Type="http://schemas.openxmlformats.org/officeDocument/2006/relationships/image" Target="../media/image5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hyperlink" Target="https://arxiv.org/pdf/1912.11370.pdf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14.png"/><Relationship Id="rId18" Type="http://schemas.openxmlformats.org/officeDocument/2006/relationships/image" Target="../media/image20.png"/><Relationship Id="rId39" Type="http://schemas.openxmlformats.org/officeDocument/2006/relationships/image" Target="../media/image401.png"/><Relationship Id="rId21" Type="http://schemas.openxmlformats.org/officeDocument/2006/relationships/image" Target="../media/image770.png"/><Relationship Id="rId42" Type="http://schemas.openxmlformats.org/officeDocument/2006/relationships/image" Target="../media/image43.png"/><Relationship Id="rId47" Type="http://schemas.openxmlformats.org/officeDocument/2006/relationships/image" Target="../media/image23.png"/><Relationship Id="rId50" Type="http://schemas.openxmlformats.org/officeDocument/2006/relationships/image" Target="../media/image166.png"/><Relationship Id="rId63" Type="http://schemas.openxmlformats.org/officeDocument/2006/relationships/image" Target="../media/image700.png"/><Relationship Id="rId68" Type="http://schemas.openxmlformats.org/officeDocument/2006/relationships/image" Target="../media/image871.png"/><Relationship Id="rId71" Type="http://schemas.openxmlformats.org/officeDocument/2006/relationships/image" Target="../media/image172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18.png"/><Relationship Id="rId29" Type="http://schemas.openxmlformats.org/officeDocument/2006/relationships/image" Target="../media/image740.png"/><Relationship Id="rId24" Type="http://schemas.openxmlformats.org/officeDocument/2006/relationships/image" Target="../media/image11.png"/><Relationship Id="rId40" Type="http://schemas.openxmlformats.org/officeDocument/2006/relationships/image" Target="../media/image410.png"/><Relationship Id="rId45" Type="http://schemas.openxmlformats.org/officeDocument/2006/relationships/image" Target="../media/image46.png"/><Relationship Id="rId53" Type="http://schemas.openxmlformats.org/officeDocument/2006/relationships/image" Target="../media/image790.png"/><Relationship Id="rId58" Type="http://schemas.openxmlformats.org/officeDocument/2006/relationships/image" Target="../media/image168.png"/><Relationship Id="rId66" Type="http://schemas.openxmlformats.org/officeDocument/2006/relationships/image" Target="../media/image169.png"/><Relationship Id="rId61" Type="http://schemas.openxmlformats.org/officeDocument/2006/relationships/image" Target="../media/image851.png"/><Relationship Id="rId19" Type="http://schemas.openxmlformats.org/officeDocument/2006/relationships/image" Target="../media/image8.png"/><Relationship Id="rId44" Type="http://schemas.openxmlformats.org/officeDocument/2006/relationships/image" Target="../media/image45.png"/><Relationship Id="rId52" Type="http://schemas.openxmlformats.org/officeDocument/2006/relationships/image" Target="../media/image53.png"/><Relationship Id="rId60" Type="http://schemas.openxmlformats.org/officeDocument/2006/relationships/image" Target="../media/image841.png"/><Relationship Id="rId65" Type="http://schemas.openxmlformats.org/officeDocument/2006/relationships/image" Target="../media/image720.png"/><Relationship Id="rId73" Type="http://schemas.openxmlformats.org/officeDocument/2006/relationships/image" Target="../media/image173.png"/><Relationship Id="rId4" Type="http://schemas.openxmlformats.org/officeDocument/2006/relationships/image" Target="../media/image6.png"/><Relationship Id="rId14" Type="http://schemas.openxmlformats.org/officeDocument/2006/relationships/image" Target="../media/image16.png"/><Relationship Id="rId22" Type="http://schemas.openxmlformats.org/officeDocument/2006/relationships/image" Target="../media/image780.png"/><Relationship Id="rId27" Type="http://schemas.openxmlformats.org/officeDocument/2006/relationships/image" Target="../media/image262.png"/><Relationship Id="rId43" Type="http://schemas.openxmlformats.org/officeDocument/2006/relationships/image" Target="../media/image44.png"/><Relationship Id="rId48" Type="http://schemas.openxmlformats.org/officeDocument/2006/relationships/image" Target="../media/image24.png"/><Relationship Id="rId64" Type="http://schemas.openxmlformats.org/officeDocument/2006/relationships/image" Target="../media/image711.png"/><Relationship Id="rId69" Type="http://schemas.openxmlformats.org/officeDocument/2006/relationships/image" Target="../media/image881.png"/><Relationship Id="rId72" Type="http://schemas.openxmlformats.org/officeDocument/2006/relationships/image" Target="../media/image37.png"/><Relationship Id="rId3" Type="http://schemas.openxmlformats.org/officeDocument/2006/relationships/image" Target="../media/image9.png"/><Relationship Id="rId12" Type="http://schemas.openxmlformats.org/officeDocument/2006/relationships/image" Target="../media/image15.png"/><Relationship Id="rId17" Type="http://schemas.openxmlformats.org/officeDocument/2006/relationships/image" Target="../media/image19.png"/><Relationship Id="rId38" Type="http://schemas.openxmlformats.org/officeDocument/2006/relationships/image" Target="../media/image390.png"/><Relationship Id="rId46" Type="http://schemas.openxmlformats.org/officeDocument/2006/relationships/image" Target="../media/image47.png"/><Relationship Id="rId59" Type="http://schemas.openxmlformats.org/officeDocument/2006/relationships/image" Target="../media/image26.png"/><Relationship Id="rId67" Type="http://schemas.openxmlformats.org/officeDocument/2006/relationships/image" Target="../media/image861.png"/><Relationship Id="rId20" Type="http://schemas.openxmlformats.org/officeDocument/2006/relationships/image" Target="../media/image4.png"/><Relationship Id="rId41" Type="http://schemas.openxmlformats.org/officeDocument/2006/relationships/image" Target="../media/image42.png"/><Relationship Id="rId54" Type="http://schemas.openxmlformats.org/officeDocument/2006/relationships/image" Target="../media/image167.png"/><Relationship Id="rId62" Type="http://schemas.openxmlformats.org/officeDocument/2006/relationships/image" Target="../media/image290.png"/><Relationship Id="rId70" Type="http://schemas.openxmlformats.org/officeDocument/2006/relationships/image" Target="../media/image891.png"/><Relationship Id="rId1" Type="http://schemas.openxmlformats.org/officeDocument/2006/relationships/slideLayout" Target="../slideLayouts/slideLayout2.xml"/><Relationship Id="rId15" Type="http://schemas.openxmlformats.org/officeDocument/2006/relationships/image" Target="../media/image17.png"/><Relationship Id="rId23" Type="http://schemas.openxmlformats.org/officeDocument/2006/relationships/image" Target="../media/image10.png"/><Relationship Id="rId49" Type="http://schemas.openxmlformats.org/officeDocument/2006/relationships/image" Target="../media/image791.png"/><Relationship Id="rId57" Type="http://schemas.openxmlformats.org/officeDocument/2006/relationships/image" Target="../media/image821.png"/><Relationship Id="rId28" Type="http://schemas.openxmlformats.org/officeDocument/2006/relationships/image" Target="../media/image730.png"/></Relationships>
</file>

<file path=ppt/slides/_rels/slide2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14.png"/><Relationship Id="rId18" Type="http://schemas.openxmlformats.org/officeDocument/2006/relationships/image" Target="../media/image20.png"/><Relationship Id="rId39" Type="http://schemas.openxmlformats.org/officeDocument/2006/relationships/image" Target="../media/image401.png"/><Relationship Id="rId21" Type="http://schemas.openxmlformats.org/officeDocument/2006/relationships/image" Target="../media/image770.png"/><Relationship Id="rId42" Type="http://schemas.openxmlformats.org/officeDocument/2006/relationships/image" Target="../media/image43.png"/><Relationship Id="rId47" Type="http://schemas.openxmlformats.org/officeDocument/2006/relationships/image" Target="../media/image23.png"/><Relationship Id="rId55" Type="http://schemas.openxmlformats.org/officeDocument/2006/relationships/image" Target="../media/image26.png"/><Relationship Id="rId63" Type="http://schemas.openxmlformats.org/officeDocument/2006/relationships/image" Target="../media/image1011.png"/><Relationship Id="rId68" Type="http://schemas.openxmlformats.org/officeDocument/2006/relationships/image" Target="../media/image1071.png"/><Relationship Id="rId71" Type="http://schemas.openxmlformats.org/officeDocument/2006/relationships/image" Target="../media/image1100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18.png"/><Relationship Id="rId24" Type="http://schemas.openxmlformats.org/officeDocument/2006/relationships/image" Target="../media/image11.png"/><Relationship Id="rId40" Type="http://schemas.openxmlformats.org/officeDocument/2006/relationships/image" Target="../media/image922.png"/><Relationship Id="rId45" Type="http://schemas.openxmlformats.org/officeDocument/2006/relationships/image" Target="../media/image46.png"/><Relationship Id="rId53" Type="http://schemas.openxmlformats.org/officeDocument/2006/relationships/image" Target="../media/image942.png"/><Relationship Id="rId58" Type="http://schemas.openxmlformats.org/officeDocument/2006/relationships/image" Target="../media/image175.png"/><Relationship Id="rId66" Type="http://schemas.openxmlformats.org/officeDocument/2006/relationships/image" Target="../media/image1050.png"/><Relationship Id="rId74" Type="http://schemas.openxmlformats.org/officeDocument/2006/relationships/image" Target="../media/image166.png"/><Relationship Id="rId15" Type="http://schemas.openxmlformats.org/officeDocument/2006/relationships/image" Target="../media/image17.png"/><Relationship Id="rId23" Type="http://schemas.openxmlformats.org/officeDocument/2006/relationships/image" Target="../media/image10.png"/><Relationship Id="rId28" Type="http://schemas.openxmlformats.org/officeDocument/2006/relationships/image" Target="../media/image911.png"/><Relationship Id="rId57" Type="http://schemas.openxmlformats.org/officeDocument/2006/relationships/image" Target="../media/image791.png"/><Relationship Id="rId61" Type="http://schemas.openxmlformats.org/officeDocument/2006/relationships/image" Target="../media/image991.png"/><Relationship Id="rId19" Type="http://schemas.openxmlformats.org/officeDocument/2006/relationships/image" Target="../media/image8.png"/><Relationship Id="rId44" Type="http://schemas.openxmlformats.org/officeDocument/2006/relationships/image" Target="../media/image45.png"/><Relationship Id="rId52" Type="http://schemas.openxmlformats.org/officeDocument/2006/relationships/image" Target="../media/image53.png"/><Relationship Id="rId65" Type="http://schemas.openxmlformats.org/officeDocument/2006/relationships/image" Target="../media/image1030.png"/><Relationship Id="rId73" Type="http://schemas.openxmlformats.org/officeDocument/2006/relationships/image" Target="../media/image176.png"/><Relationship Id="rId4" Type="http://schemas.openxmlformats.org/officeDocument/2006/relationships/image" Target="../media/image6.png"/><Relationship Id="rId14" Type="http://schemas.openxmlformats.org/officeDocument/2006/relationships/image" Target="../media/image16.png"/><Relationship Id="rId22" Type="http://schemas.openxmlformats.org/officeDocument/2006/relationships/image" Target="../media/image780.png"/><Relationship Id="rId27" Type="http://schemas.openxmlformats.org/officeDocument/2006/relationships/image" Target="../media/image262.png"/><Relationship Id="rId43" Type="http://schemas.openxmlformats.org/officeDocument/2006/relationships/image" Target="../media/image44.png"/><Relationship Id="rId48" Type="http://schemas.openxmlformats.org/officeDocument/2006/relationships/image" Target="../media/image24.png"/><Relationship Id="rId56" Type="http://schemas.openxmlformats.org/officeDocument/2006/relationships/image" Target="../media/image174.png"/><Relationship Id="rId64" Type="http://schemas.openxmlformats.org/officeDocument/2006/relationships/image" Target="../media/image1020.png"/><Relationship Id="rId69" Type="http://schemas.openxmlformats.org/officeDocument/2006/relationships/image" Target="../media/image1081.png"/><Relationship Id="rId72" Type="http://schemas.openxmlformats.org/officeDocument/2006/relationships/image" Target="../media/image1110.png"/><Relationship Id="rId3" Type="http://schemas.openxmlformats.org/officeDocument/2006/relationships/image" Target="../media/image9.png"/><Relationship Id="rId12" Type="http://schemas.openxmlformats.org/officeDocument/2006/relationships/image" Target="../media/image15.png"/><Relationship Id="rId17" Type="http://schemas.openxmlformats.org/officeDocument/2006/relationships/image" Target="../media/image19.png"/><Relationship Id="rId46" Type="http://schemas.openxmlformats.org/officeDocument/2006/relationships/image" Target="../media/image47.png"/><Relationship Id="rId67" Type="http://schemas.openxmlformats.org/officeDocument/2006/relationships/image" Target="../media/image1060.png"/><Relationship Id="rId20" Type="http://schemas.openxmlformats.org/officeDocument/2006/relationships/image" Target="../media/image4.png"/><Relationship Id="rId41" Type="http://schemas.openxmlformats.org/officeDocument/2006/relationships/image" Target="../media/image42.png"/><Relationship Id="rId54" Type="http://schemas.openxmlformats.org/officeDocument/2006/relationships/image" Target="../media/image952.png"/><Relationship Id="rId62" Type="http://schemas.openxmlformats.org/officeDocument/2006/relationships/image" Target="../media/image1001.png"/><Relationship Id="rId70" Type="http://schemas.openxmlformats.org/officeDocument/2006/relationships/image" Target="../media/image109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14.png"/><Relationship Id="rId18" Type="http://schemas.openxmlformats.org/officeDocument/2006/relationships/image" Target="../media/image20.png"/><Relationship Id="rId39" Type="http://schemas.openxmlformats.org/officeDocument/2006/relationships/image" Target="../media/image401.png"/><Relationship Id="rId21" Type="http://schemas.openxmlformats.org/officeDocument/2006/relationships/image" Target="../media/image770.png"/><Relationship Id="rId42" Type="http://schemas.openxmlformats.org/officeDocument/2006/relationships/image" Target="../media/image43.png"/><Relationship Id="rId47" Type="http://schemas.openxmlformats.org/officeDocument/2006/relationships/image" Target="../media/image23.png"/><Relationship Id="rId50" Type="http://schemas.openxmlformats.org/officeDocument/2006/relationships/image" Target="../media/image178.png"/><Relationship Id="rId55" Type="http://schemas.openxmlformats.org/officeDocument/2006/relationships/image" Target="../media/image26.png"/><Relationship Id="rId63" Type="http://schemas.openxmlformats.org/officeDocument/2006/relationships/image" Target="../media/image1160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18.png"/><Relationship Id="rId20" Type="http://schemas.openxmlformats.org/officeDocument/2006/relationships/image" Target="../media/image4.png"/><Relationship Id="rId41" Type="http://schemas.openxmlformats.org/officeDocument/2006/relationships/image" Target="../media/image42.png"/><Relationship Id="rId54" Type="http://schemas.openxmlformats.org/officeDocument/2006/relationships/image" Target="../media/image952.png"/><Relationship Id="rId62" Type="http://schemas.openxmlformats.org/officeDocument/2006/relationships/image" Target="../media/image1150.png"/><Relationship Id="rId1" Type="http://schemas.openxmlformats.org/officeDocument/2006/relationships/slideLayout" Target="../slideLayouts/slideLayout2.xml"/><Relationship Id="rId24" Type="http://schemas.openxmlformats.org/officeDocument/2006/relationships/image" Target="../media/image11.png"/><Relationship Id="rId40" Type="http://schemas.openxmlformats.org/officeDocument/2006/relationships/image" Target="../media/image922.png"/><Relationship Id="rId45" Type="http://schemas.openxmlformats.org/officeDocument/2006/relationships/image" Target="../media/image46.png"/><Relationship Id="rId53" Type="http://schemas.openxmlformats.org/officeDocument/2006/relationships/image" Target="../media/image942.png"/><Relationship Id="rId58" Type="http://schemas.openxmlformats.org/officeDocument/2006/relationships/image" Target="../media/image1120.png"/><Relationship Id="rId15" Type="http://schemas.openxmlformats.org/officeDocument/2006/relationships/image" Target="../media/image17.png"/><Relationship Id="rId23" Type="http://schemas.openxmlformats.org/officeDocument/2006/relationships/image" Target="../media/image10.png"/><Relationship Id="rId28" Type="http://schemas.openxmlformats.org/officeDocument/2006/relationships/image" Target="../media/image911.png"/><Relationship Id="rId49" Type="http://schemas.openxmlformats.org/officeDocument/2006/relationships/image" Target="../media/image177.png"/><Relationship Id="rId61" Type="http://schemas.openxmlformats.org/officeDocument/2006/relationships/image" Target="../media/image180.png"/><Relationship Id="rId19" Type="http://schemas.openxmlformats.org/officeDocument/2006/relationships/image" Target="../media/image8.png"/><Relationship Id="rId44" Type="http://schemas.openxmlformats.org/officeDocument/2006/relationships/image" Target="../media/image45.png"/><Relationship Id="rId52" Type="http://schemas.openxmlformats.org/officeDocument/2006/relationships/image" Target="../media/image53.png"/><Relationship Id="rId60" Type="http://schemas.openxmlformats.org/officeDocument/2006/relationships/image" Target="../media/image1130.png"/><Relationship Id="rId4" Type="http://schemas.openxmlformats.org/officeDocument/2006/relationships/image" Target="../media/image6.png"/><Relationship Id="rId14" Type="http://schemas.openxmlformats.org/officeDocument/2006/relationships/image" Target="../media/image16.png"/><Relationship Id="rId22" Type="http://schemas.openxmlformats.org/officeDocument/2006/relationships/image" Target="../media/image780.png"/><Relationship Id="rId27" Type="http://schemas.openxmlformats.org/officeDocument/2006/relationships/image" Target="../media/image262.png"/><Relationship Id="rId43" Type="http://schemas.openxmlformats.org/officeDocument/2006/relationships/image" Target="../media/image44.png"/><Relationship Id="rId48" Type="http://schemas.openxmlformats.org/officeDocument/2006/relationships/image" Target="../media/image24.png"/><Relationship Id="rId56" Type="http://schemas.openxmlformats.org/officeDocument/2006/relationships/image" Target="../media/image791.png"/><Relationship Id="rId64" Type="http://schemas.openxmlformats.org/officeDocument/2006/relationships/image" Target="../media/image1770.png"/><Relationship Id="rId3" Type="http://schemas.openxmlformats.org/officeDocument/2006/relationships/image" Target="../media/image9.png"/><Relationship Id="rId12" Type="http://schemas.openxmlformats.org/officeDocument/2006/relationships/image" Target="../media/image15.png"/><Relationship Id="rId17" Type="http://schemas.openxmlformats.org/officeDocument/2006/relationships/image" Target="../media/image19.png"/><Relationship Id="rId46" Type="http://schemas.openxmlformats.org/officeDocument/2006/relationships/image" Target="../media/image47.png"/><Relationship Id="rId59" Type="http://schemas.openxmlformats.org/officeDocument/2006/relationships/image" Target="../media/image17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30.png"/></Relationships>
</file>

<file path=ppt/slides/_rels/slide2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70.png"/><Relationship Id="rId18" Type="http://schemas.openxmlformats.org/officeDocument/2006/relationships/image" Target="../media/image920.png"/><Relationship Id="rId26" Type="http://schemas.openxmlformats.org/officeDocument/2006/relationships/image" Target="../media/image1000.png"/><Relationship Id="rId3" Type="http://schemas.openxmlformats.org/officeDocument/2006/relationships/image" Target="../media/image540.png"/><Relationship Id="rId21" Type="http://schemas.openxmlformats.org/officeDocument/2006/relationships/image" Target="../media/image950.png"/><Relationship Id="rId34" Type="http://schemas.openxmlformats.org/officeDocument/2006/relationships/image" Target="../media/image1260.png"/><Relationship Id="rId7" Type="http://schemas.openxmlformats.org/officeDocument/2006/relationships/image" Target="../media/image810.png"/><Relationship Id="rId12" Type="http://schemas.openxmlformats.org/officeDocument/2006/relationships/image" Target="../media/image860.png"/><Relationship Id="rId17" Type="http://schemas.openxmlformats.org/officeDocument/2006/relationships/image" Target="../media/image910.png"/><Relationship Id="rId25" Type="http://schemas.openxmlformats.org/officeDocument/2006/relationships/image" Target="../media/image990.png"/><Relationship Id="rId33" Type="http://schemas.openxmlformats.org/officeDocument/2006/relationships/image" Target="../media/image1070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900.png"/><Relationship Id="rId20" Type="http://schemas.openxmlformats.org/officeDocument/2006/relationships/image" Target="../media/image940.png"/><Relationship Id="rId29" Type="http://schemas.openxmlformats.org/officeDocument/2006/relationships/image" Target="../media/image12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90.png"/><Relationship Id="rId11" Type="http://schemas.openxmlformats.org/officeDocument/2006/relationships/image" Target="../media/image850.png"/><Relationship Id="rId24" Type="http://schemas.openxmlformats.org/officeDocument/2006/relationships/image" Target="../media/image980.png"/><Relationship Id="rId5" Type="http://schemas.openxmlformats.org/officeDocument/2006/relationships/image" Target="../media/image6.png"/><Relationship Id="rId15" Type="http://schemas.openxmlformats.org/officeDocument/2006/relationships/image" Target="../media/image890.png"/><Relationship Id="rId23" Type="http://schemas.openxmlformats.org/officeDocument/2006/relationships/image" Target="../media/image970.png"/><Relationship Id="rId28" Type="http://schemas.openxmlformats.org/officeDocument/2006/relationships/image" Target="../media/image1200.png"/><Relationship Id="rId10" Type="http://schemas.openxmlformats.org/officeDocument/2006/relationships/image" Target="../media/image840.png"/><Relationship Id="rId19" Type="http://schemas.openxmlformats.org/officeDocument/2006/relationships/image" Target="../media/image930.png"/><Relationship Id="rId31" Type="http://schemas.openxmlformats.org/officeDocument/2006/relationships/image" Target="../media/image1250.png"/><Relationship Id="rId4" Type="http://schemas.openxmlformats.org/officeDocument/2006/relationships/image" Target="../media/image26.png"/><Relationship Id="rId9" Type="http://schemas.openxmlformats.org/officeDocument/2006/relationships/image" Target="../media/image830.png"/><Relationship Id="rId14" Type="http://schemas.openxmlformats.org/officeDocument/2006/relationships/image" Target="../media/image880.png"/><Relationship Id="rId22" Type="http://schemas.openxmlformats.org/officeDocument/2006/relationships/image" Target="../media/image960.png"/><Relationship Id="rId27" Type="http://schemas.openxmlformats.org/officeDocument/2006/relationships/image" Target="../media/image1010.png"/><Relationship Id="rId30" Type="http://schemas.openxmlformats.org/officeDocument/2006/relationships/image" Target="../media/image1240.png"/><Relationship Id="rId8" Type="http://schemas.openxmlformats.org/officeDocument/2006/relationships/image" Target="../media/image820.png"/></Relationships>
</file>

<file path=ppt/slides/_rels/slide2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40.png"/><Relationship Id="rId18" Type="http://schemas.openxmlformats.org/officeDocument/2006/relationships/image" Target="../media/image11.png"/><Relationship Id="rId26" Type="http://schemas.openxmlformats.org/officeDocument/2006/relationships/image" Target="../media/image470.png"/><Relationship Id="rId39" Type="http://schemas.openxmlformats.org/officeDocument/2006/relationships/image" Target="../media/image1340.png"/><Relationship Id="rId21" Type="http://schemas.openxmlformats.org/officeDocument/2006/relationships/image" Target="../media/image420.png"/><Relationship Id="rId34" Type="http://schemas.openxmlformats.org/officeDocument/2006/relationships/image" Target="../media/image1111.png"/><Relationship Id="rId42" Type="http://schemas.openxmlformats.org/officeDocument/2006/relationships/image" Target="../media/image163.png"/><Relationship Id="rId7" Type="http://schemas.openxmlformats.org/officeDocument/2006/relationships/image" Target="../media/image1800.png"/><Relationship Id="rId17" Type="http://schemas.openxmlformats.org/officeDocument/2006/relationships/image" Target="../media/image10.png"/><Relationship Id="rId25" Type="http://schemas.openxmlformats.org/officeDocument/2006/relationships/image" Target="../media/image460.png"/><Relationship Id="rId33" Type="http://schemas.openxmlformats.org/officeDocument/2006/relationships/image" Target="../media/image1121.png"/><Relationship Id="rId38" Type="http://schemas.openxmlformats.org/officeDocument/2006/relationships/image" Target="../media/image1330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9.png"/><Relationship Id="rId20" Type="http://schemas.openxmlformats.org/officeDocument/2006/relationships/image" Target="../media/image411.png"/><Relationship Id="rId29" Type="http://schemas.openxmlformats.org/officeDocument/2006/relationships/image" Target="../media/image1290.png"/><Relationship Id="rId41" Type="http://schemas.openxmlformats.org/officeDocument/2006/relationships/image" Target="../media/image1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1.png"/><Relationship Id="rId11" Type="http://schemas.openxmlformats.org/officeDocument/2006/relationships/image" Target="../media/image220.png"/><Relationship Id="rId24" Type="http://schemas.openxmlformats.org/officeDocument/2006/relationships/image" Target="../media/image450.png"/><Relationship Id="rId32" Type="http://schemas.openxmlformats.org/officeDocument/2006/relationships/image" Target="../media/image1113.png"/><Relationship Id="rId37" Type="http://schemas.openxmlformats.org/officeDocument/2006/relationships/image" Target="../media/image1320.png"/><Relationship Id="rId40" Type="http://schemas.openxmlformats.org/officeDocument/2006/relationships/image" Target="../media/image1350.png"/><Relationship Id="rId5" Type="http://schemas.openxmlformats.org/officeDocument/2006/relationships/image" Target="../media/image1700.png"/><Relationship Id="rId15" Type="http://schemas.openxmlformats.org/officeDocument/2006/relationships/image" Target="../media/image260.png"/><Relationship Id="rId23" Type="http://schemas.openxmlformats.org/officeDocument/2006/relationships/image" Target="../media/image440.png"/><Relationship Id="rId28" Type="http://schemas.openxmlformats.org/officeDocument/2006/relationships/image" Target="../media/image1091.png"/><Relationship Id="rId36" Type="http://schemas.openxmlformats.org/officeDocument/2006/relationships/image" Target="../media/image1310.png"/><Relationship Id="rId10" Type="http://schemas.openxmlformats.org/officeDocument/2006/relationships/image" Target="../media/image580.png"/><Relationship Id="rId19" Type="http://schemas.openxmlformats.org/officeDocument/2006/relationships/image" Target="../media/image400.png"/><Relationship Id="rId4" Type="http://schemas.openxmlformats.org/officeDocument/2006/relationships/image" Target="../media/image6.png"/><Relationship Id="rId9" Type="http://schemas.openxmlformats.org/officeDocument/2006/relationships/image" Target="../media/image200.png"/><Relationship Id="rId14" Type="http://schemas.openxmlformats.org/officeDocument/2006/relationships/image" Target="../media/image250.png"/><Relationship Id="rId22" Type="http://schemas.openxmlformats.org/officeDocument/2006/relationships/image" Target="../media/image430.png"/><Relationship Id="rId27" Type="http://schemas.openxmlformats.org/officeDocument/2006/relationships/image" Target="../media/image1080.png"/><Relationship Id="rId35" Type="http://schemas.openxmlformats.org/officeDocument/2006/relationships/image" Target="../media/image560.png"/><Relationship Id="rId43" Type="http://schemas.openxmlformats.org/officeDocument/2006/relationships/image" Target="../media/image164.png"/><Relationship Id="rId8" Type="http://schemas.openxmlformats.org/officeDocument/2006/relationships/image" Target="../media/image1900.png"/><Relationship Id="rId3" Type="http://schemas.openxmlformats.org/officeDocument/2006/relationships/image" Target="../media/image16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1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0.pn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800.png"/><Relationship Id="rId26" Type="http://schemas.openxmlformats.org/officeDocument/2006/relationships/image" Target="../media/image711.png"/><Relationship Id="rId39" Type="http://schemas.openxmlformats.org/officeDocument/2006/relationships/image" Target="../media/image186.png"/><Relationship Id="rId21" Type="http://schemas.openxmlformats.org/officeDocument/2006/relationships/image" Target="../media/image670.png"/><Relationship Id="rId34" Type="http://schemas.openxmlformats.org/officeDocument/2006/relationships/image" Target="../media/image921.png"/><Relationship Id="rId42" Type="http://schemas.openxmlformats.org/officeDocument/2006/relationships/image" Target="../media/image188.png"/><Relationship Id="rId7" Type="http://schemas.openxmlformats.org/officeDocument/2006/relationships/image" Target="../media/image640.png"/><Relationship Id="rId2" Type="http://schemas.openxmlformats.org/officeDocument/2006/relationships/image" Target="../media/image161.png"/><Relationship Id="rId16" Type="http://schemas.openxmlformats.org/officeDocument/2006/relationships/image" Target="../media/image580.png"/><Relationship Id="rId20" Type="http://schemas.openxmlformats.org/officeDocument/2006/relationships/image" Target="../media/image250.png"/><Relationship Id="rId29" Type="http://schemas.openxmlformats.org/officeDocument/2006/relationships/image" Target="../media/image740.png"/><Relationship Id="rId41" Type="http://schemas.openxmlformats.org/officeDocument/2006/relationships/image" Target="../media/image18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0.png"/><Relationship Id="rId11" Type="http://schemas.openxmlformats.org/officeDocument/2006/relationships/image" Target="../media/image1700.png"/><Relationship Id="rId32" Type="http://schemas.openxmlformats.org/officeDocument/2006/relationships/image" Target="../media/image560.png"/><Relationship Id="rId24" Type="http://schemas.openxmlformats.org/officeDocument/2006/relationships/image" Target="../media/image290.png"/><Relationship Id="rId37" Type="http://schemas.openxmlformats.org/officeDocument/2006/relationships/image" Target="../media/image951.png"/><Relationship Id="rId40" Type="http://schemas.openxmlformats.org/officeDocument/2006/relationships/image" Target="../media/image162.png"/><Relationship Id="rId45" Type="http://schemas.openxmlformats.org/officeDocument/2006/relationships/image" Target="../media/image194.png"/><Relationship Id="rId5" Type="http://schemas.openxmlformats.org/officeDocument/2006/relationships/image" Target="../media/image620.png"/><Relationship Id="rId15" Type="http://schemas.openxmlformats.org/officeDocument/2006/relationships/image" Target="../media/image200.png"/><Relationship Id="rId23" Type="http://schemas.openxmlformats.org/officeDocument/2006/relationships/image" Target="../media/image690.png"/><Relationship Id="rId28" Type="http://schemas.openxmlformats.org/officeDocument/2006/relationships/image" Target="../media/image730.png"/><Relationship Id="rId36" Type="http://schemas.openxmlformats.org/officeDocument/2006/relationships/image" Target="../media/image941.png"/><Relationship Id="rId10" Type="http://schemas.openxmlformats.org/officeDocument/2006/relationships/image" Target="../media/image660.png"/><Relationship Id="rId19" Type="http://schemas.openxmlformats.org/officeDocument/2006/relationships/image" Target="../media/image240.png"/><Relationship Id="rId44" Type="http://schemas.openxmlformats.org/officeDocument/2006/relationships/image" Target="../media/image193.png"/><Relationship Id="rId4" Type="http://schemas.openxmlformats.org/officeDocument/2006/relationships/image" Target="../media/image6100.png"/><Relationship Id="rId9" Type="http://schemas.openxmlformats.org/officeDocument/2006/relationships/image" Target="../media/image650.png"/><Relationship Id="rId14" Type="http://schemas.openxmlformats.org/officeDocument/2006/relationships/image" Target="../media/image1900.png"/><Relationship Id="rId22" Type="http://schemas.openxmlformats.org/officeDocument/2006/relationships/image" Target="../media/image680.png"/><Relationship Id="rId27" Type="http://schemas.openxmlformats.org/officeDocument/2006/relationships/image" Target="../media/image720.png"/><Relationship Id="rId30" Type="http://schemas.openxmlformats.org/officeDocument/2006/relationships/image" Target="../media/image750.png"/><Relationship Id="rId35" Type="http://schemas.openxmlformats.org/officeDocument/2006/relationships/image" Target="../media/image931.png"/><Relationship Id="rId43" Type="http://schemas.openxmlformats.org/officeDocument/2006/relationships/image" Target="../media/image192.png"/><Relationship Id="rId8" Type="http://schemas.openxmlformats.org/officeDocument/2006/relationships/image" Target="../media/image1400.png"/><Relationship Id="rId3" Type="http://schemas.openxmlformats.org/officeDocument/2006/relationships/image" Target="../media/image600.png"/><Relationship Id="rId12" Type="http://schemas.openxmlformats.org/officeDocument/2006/relationships/image" Target="../media/image591.png"/><Relationship Id="rId17" Type="http://schemas.openxmlformats.org/officeDocument/2006/relationships/image" Target="../media/image220.png"/><Relationship Id="rId33" Type="http://schemas.openxmlformats.org/officeDocument/2006/relationships/image" Target="../media/image26.png"/><Relationship Id="rId25" Type="http://schemas.openxmlformats.org/officeDocument/2006/relationships/image" Target="../media/image700.png"/><Relationship Id="rId38" Type="http://schemas.openxmlformats.org/officeDocument/2006/relationships/image" Target="../media/image961.png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14.png"/><Relationship Id="rId18" Type="http://schemas.openxmlformats.org/officeDocument/2006/relationships/image" Target="../media/image20.png"/><Relationship Id="rId26" Type="http://schemas.openxmlformats.org/officeDocument/2006/relationships/image" Target="../media/image14.png"/><Relationship Id="rId21" Type="http://schemas.openxmlformats.org/officeDocument/2006/relationships/image" Target="../media/image13.png"/><Relationship Id="rId42" Type="http://schemas.openxmlformats.org/officeDocument/2006/relationships/image" Target="../media/image43.png"/><Relationship Id="rId47" Type="http://schemas.openxmlformats.org/officeDocument/2006/relationships/image" Target="../media/image23.png"/><Relationship Id="rId50" Type="http://schemas.openxmlformats.org/officeDocument/2006/relationships/image" Target="../media/image29.png"/><Relationship Id="rId63" Type="http://schemas.openxmlformats.org/officeDocument/2006/relationships/image" Target="../media/image38.png"/><Relationship Id="rId12" Type="http://schemas.openxmlformats.org/officeDocument/2006/relationships/image" Target="../media/image15.png"/><Relationship Id="rId17" Type="http://schemas.openxmlformats.org/officeDocument/2006/relationships/image" Target="../media/image19.png"/><Relationship Id="rId25" Type="http://schemas.openxmlformats.org/officeDocument/2006/relationships/image" Target="../media/image12.png"/><Relationship Id="rId46" Type="http://schemas.openxmlformats.org/officeDocument/2006/relationships/image" Target="../media/image47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8.png"/><Relationship Id="rId20" Type="http://schemas.openxmlformats.org/officeDocument/2006/relationships/image" Target="../media/image4.png"/><Relationship Id="rId41" Type="http://schemas.openxmlformats.org/officeDocument/2006/relationships/image" Target="../media/image42.png"/><Relationship Id="rId54" Type="http://schemas.openxmlformats.org/officeDocument/2006/relationships/image" Target="../media/image28.png"/><Relationship Id="rId6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24" Type="http://schemas.openxmlformats.org/officeDocument/2006/relationships/image" Target="../media/image11.png"/><Relationship Id="rId45" Type="http://schemas.openxmlformats.org/officeDocument/2006/relationships/image" Target="../media/image46.png"/><Relationship Id="rId53" Type="http://schemas.openxmlformats.org/officeDocument/2006/relationships/image" Target="../media/image53.png"/><Relationship Id="rId58" Type="http://schemas.openxmlformats.org/officeDocument/2006/relationships/image" Target="../media/image26.png"/><Relationship Id="rId15" Type="http://schemas.openxmlformats.org/officeDocument/2006/relationships/image" Target="../media/image17.png"/><Relationship Id="rId23" Type="http://schemas.openxmlformats.org/officeDocument/2006/relationships/image" Target="../media/image10.png"/><Relationship Id="rId28" Type="http://schemas.openxmlformats.org/officeDocument/2006/relationships/image" Target="../media/image22.png"/><Relationship Id="rId49" Type="http://schemas.openxmlformats.org/officeDocument/2006/relationships/image" Target="../media/image25.png"/><Relationship Id="rId57" Type="http://schemas.openxmlformats.org/officeDocument/2006/relationships/image" Target="../media/image32.png"/><Relationship Id="rId19" Type="http://schemas.openxmlformats.org/officeDocument/2006/relationships/image" Target="../media/image8.png"/><Relationship Id="rId44" Type="http://schemas.openxmlformats.org/officeDocument/2006/relationships/image" Target="../media/image45.png"/><Relationship Id="rId52" Type="http://schemas.openxmlformats.org/officeDocument/2006/relationships/image" Target="../media/image27.png"/><Relationship Id="rId4" Type="http://schemas.openxmlformats.org/officeDocument/2006/relationships/image" Target="../media/image7.png"/><Relationship Id="rId14" Type="http://schemas.openxmlformats.org/officeDocument/2006/relationships/image" Target="../media/image16.png"/><Relationship Id="rId22" Type="http://schemas.openxmlformats.org/officeDocument/2006/relationships/image" Target="../media/image9.png"/><Relationship Id="rId27" Type="http://schemas.openxmlformats.org/officeDocument/2006/relationships/image" Target="../media/image21.png"/><Relationship Id="rId43" Type="http://schemas.openxmlformats.org/officeDocument/2006/relationships/image" Target="../media/image44.png"/><Relationship Id="rId48" Type="http://schemas.openxmlformats.org/officeDocument/2006/relationships/image" Target="../media/image24.png"/><Relationship Id="rId56" Type="http://schemas.openxmlformats.org/officeDocument/2006/relationships/image" Target="../media/image31.png"/><Relationship Id="rId3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0.png"/><Relationship Id="rId13" Type="http://schemas.openxmlformats.org/officeDocument/2006/relationships/image" Target="../media/image104.png"/><Relationship Id="rId18" Type="http://schemas.openxmlformats.org/officeDocument/2006/relationships/image" Target="../media/image201.png"/><Relationship Id="rId26" Type="http://schemas.openxmlformats.org/officeDocument/2006/relationships/image" Target="../media/image280.png"/><Relationship Id="rId3" Type="http://schemas.openxmlformats.org/officeDocument/2006/relationships/image" Target="../media/image36.png"/><Relationship Id="rId21" Type="http://schemas.openxmlformats.org/officeDocument/2006/relationships/image" Target="../media/image121.png"/><Relationship Id="rId7" Type="http://schemas.openxmlformats.org/officeDocument/2006/relationships/image" Target="../media/image41.png"/><Relationship Id="rId12" Type="http://schemas.openxmlformats.org/officeDocument/2006/relationships/image" Target="../media/image48.png"/><Relationship Id="rId17" Type="http://schemas.openxmlformats.org/officeDocument/2006/relationships/image" Target="../media/image141.png"/><Relationship Id="rId25" Type="http://schemas.openxmlformats.org/officeDocument/2006/relationships/image" Target="../media/image170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30.png"/><Relationship Id="rId20" Type="http://schemas.openxmlformats.org/officeDocument/2006/relationships/image" Target="../media/image150.png"/><Relationship Id="rId29" Type="http://schemas.openxmlformats.org/officeDocument/2006/relationships/image" Target="../media/image1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11" Type="http://schemas.openxmlformats.org/officeDocument/2006/relationships/image" Target="../media/image6.png"/><Relationship Id="rId24" Type="http://schemas.openxmlformats.org/officeDocument/2006/relationships/image" Target="../media/image261.png"/><Relationship Id="rId5" Type="http://schemas.openxmlformats.org/officeDocument/2006/relationships/image" Target="../media/image40.png"/><Relationship Id="rId15" Type="http://schemas.openxmlformats.org/officeDocument/2006/relationships/image" Target="../media/image128.png"/><Relationship Id="rId23" Type="http://schemas.openxmlformats.org/officeDocument/2006/relationships/image" Target="../media/image171.png"/><Relationship Id="rId28" Type="http://schemas.openxmlformats.org/officeDocument/2006/relationships/image" Target="../media/image181.png"/><Relationship Id="rId10" Type="http://schemas.openxmlformats.org/officeDocument/2006/relationships/image" Target="../media/image811.png"/><Relationship Id="rId19" Type="http://schemas.openxmlformats.org/officeDocument/2006/relationships/image" Target="../media/image210.png"/><Relationship Id="rId4" Type="http://schemas.openxmlformats.org/officeDocument/2006/relationships/image" Target="../media/image39.png"/><Relationship Id="rId9" Type="http://schemas.openxmlformats.org/officeDocument/2006/relationships/image" Target="../media/image710.png"/><Relationship Id="rId14" Type="http://schemas.openxmlformats.org/officeDocument/2006/relationships/image" Target="../media/image160.png"/><Relationship Id="rId22" Type="http://schemas.openxmlformats.org/officeDocument/2006/relationships/image" Target="../media/image1112.png"/><Relationship Id="rId27" Type="http://schemas.openxmlformats.org/officeDocument/2006/relationships/hyperlink" Target="https://arxiv.org/pdf/1912.11370.pdf" TargetMode="Externa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13" Type="http://schemas.openxmlformats.org/officeDocument/2006/relationships/image" Target="../media/image51.png"/><Relationship Id="rId18" Type="http://schemas.openxmlformats.org/officeDocument/2006/relationships/image" Target="../media/image52.png"/><Relationship Id="rId26" Type="http://schemas.openxmlformats.org/officeDocument/2006/relationships/image" Target="../media/image96.png"/><Relationship Id="rId3" Type="http://schemas.openxmlformats.org/officeDocument/2006/relationships/image" Target="../media/image49.png"/><Relationship Id="rId21" Type="http://schemas.openxmlformats.org/officeDocument/2006/relationships/image" Target="../media/image91.png"/><Relationship Id="rId7" Type="http://schemas.openxmlformats.org/officeDocument/2006/relationships/image" Target="../media/image76.png"/><Relationship Id="rId12" Type="http://schemas.openxmlformats.org/officeDocument/2006/relationships/image" Target="../media/image82.png"/><Relationship Id="rId17" Type="http://schemas.openxmlformats.org/officeDocument/2006/relationships/image" Target="../media/image87.png"/><Relationship Id="rId25" Type="http://schemas.openxmlformats.org/officeDocument/2006/relationships/image" Target="../media/image54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86.png"/><Relationship Id="rId20" Type="http://schemas.openxmlformats.org/officeDocument/2006/relationships/image" Target="../media/image90.png"/><Relationship Id="rId29" Type="http://schemas.openxmlformats.org/officeDocument/2006/relationships/image" Target="../media/image9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5.png"/><Relationship Id="rId11" Type="http://schemas.openxmlformats.org/officeDocument/2006/relationships/image" Target="../media/image50.png"/><Relationship Id="rId24" Type="http://schemas.openxmlformats.org/officeDocument/2006/relationships/image" Target="../media/image94.png"/><Relationship Id="rId5" Type="http://schemas.openxmlformats.org/officeDocument/2006/relationships/image" Target="../media/image74.png"/><Relationship Id="rId15" Type="http://schemas.openxmlformats.org/officeDocument/2006/relationships/image" Target="../media/image85.png"/><Relationship Id="rId23" Type="http://schemas.openxmlformats.org/officeDocument/2006/relationships/image" Target="../media/image93.png"/><Relationship Id="rId28" Type="http://schemas.openxmlformats.org/officeDocument/2006/relationships/image" Target="../media/image98.png"/><Relationship Id="rId10" Type="http://schemas.openxmlformats.org/officeDocument/2006/relationships/image" Target="../media/image79.png"/><Relationship Id="rId19" Type="http://schemas.openxmlformats.org/officeDocument/2006/relationships/image" Target="../media/image89.png"/><Relationship Id="rId4" Type="http://schemas.openxmlformats.org/officeDocument/2006/relationships/image" Target="../media/image73.png"/><Relationship Id="rId9" Type="http://schemas.openxmlformats.org/officeDocument/2006/relationships/image" Target="../media/image78.png"/><Relationship Id="rId14" Type="http://schemas.openxmlformats.org/officeDocument/2006/relationships/image" Target="../media/image84.png"/><Relationship Id="rId22" Type="http://schemas.openxmlformats.org/officeDocument/2006/relationships/image" Target="../media/image92.png"/><Relationship Id="rId27" Type="http://schemas.openxmlformats.org/officeDocument/2006/relationships/image" Target="../media/image97.png"/><Relationship Id="rId30" Type="http://schemas.openxmlformats.org/officeDocument/2006/relationships/image" Target="../media/image10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108.png"/><Relationship Id="rId18" Type="http://schemas.openxmlformats.org/officeDocument/2006/relationships/image" Target="../media/image113.png"/><Relationship Id="rId26" Type="http://schemas.openxmlformats.org/officeDocument/2006/relationships/image" Target="../media/image122.png"/><Relationship Id="rId3" Type="http://schemas.openxmlformats.org/officeDocument/2006/relationships/image" Target="../media/image51.png"/><Relationship Id="rId21" Type="http://schemas.openxmlformats.org/officeDocument/2006/relationships/image" Target="../media/image116.png"/><Relationship Id="rId7" Type="http://schemas.openxmlformats.org/officeDocument/2006/relationships/image" Target="../media/image87.png"/><Relationship Id="rId12" Type="http://schemas.openxmlformats.org/officeDocument/2006/relationships/image" Target="../media/image107.png"/><Relationship Id="rId17" Type="http://schemas.openxmlformats.org/officeDocument/2006/relationships/image" Target="../media/image112.png"/><Relationship Id="rId25" Type="http://schemas.openxmlformats.org/officeDocument/2006/relationships/image" Target="../media/image120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111.png"/><Relationship Id="rId20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6.png"/><Relationship Id="rId11" Type="http://schemas.openxmlformats.org/officeDocument/2006/relationships/image" Target="../media/image55.png"/><Relationship Id="rId24" Type="http://schemas.openxmlformats.org/officeDocument/2006/relationships/image" Target="../media/image119.png"/><Relationship Id="rId5" Type="http://schemas.openxmlformats.org/officeDocument/2006/relationships/image" Target="../media/image102.png"/><Relationship Id="rId15" Type="http://schemas.openxmlformats.org/officeDocument/2006/relationships/image" Target="../media/image110.png"/><Relationship Id="rId23" Type="http://schemas.openxmlformats.org/officeDocument/2006/relationships/image" Target="../media/image118.png"/><Relationship Id="rId10" Type="http://schemas.openxmlformats.org/officeDocument/2006/relationships/image" Target="../media/image105.png"/><Relationship Id="rId19" Type="http://schemas.openxmlformats.org/officeDocument/2006/relationships/image" Target="../media/image114.png"/><Relationship Id="rId4" Type="http://schemas.openxmlformats.org/officeDocument/2006/relationships/image" Target="../media/image101.png"/><Relationship Id="rId9" Type="http://schemas.openxmlformats.org/officeDocument/2006/relationships/image" Target="../media/image103.png"/><Relationship Id="rId14" Type="http://schemas.openxmlformats.org/officeDocument/2006/relationships/image" Target="../media/image56.png"/><Relationship Id="rId22" Type="http://schemas.openxmlformats.org/officeDocument/2006/relationships/image" Target="../media/image1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7542D76-339B-6FE7-616B-BA7C6ED88E85}"/>
              </a:ext>
            </a:extLst>
          </p:cNvPr>
          <p:cNvSpPr txBox="1"/>
          <p:nvPr/>
        </p:nvSpPr>
        <p:spPr>
          <a:xfrm>
            <a:off x="3452" y="1464219"/>
            <a:ext cx="9199193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8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Accurate Classification of Lung Nodule on CT Images Using the </a:t>
            </a:r>
            <a:r>
              <a:rPr lang="en-US" altLang="zh-TW" sz="3800" dirty="0" err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TransUnet</a:t>
            </a:r>
            <a:endParaRPr lang="en-US" altLang="zh-TW" sz="3800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4" name="副標題 2">
            <a:extLst>
              <a:ext uri="{FF2B5EF4-FFF2-40B4-BE49-F238E27FC236}">
                <a16:creationId xmlns:a16="http://schemas.microsoft.com/office/drawing/2014/main" id="{148CA4FD-193D-2F4D-2918-D20BF4BB06D1}"/>
              </a:ext>
            </a:extLst>
          </p:cNvPr>
          <p:cNvSpPr txBox="1">
            <a:spLocks/>
          </p:cNvSpPr>
          <p:nvPr/>
        </p:nvSpPr>
        <p:spPr>
          <a:xfrm>
            <a:off x="408938" y="3267814"/>
            <a:ext cx="8388220" cy="343133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2022</a:t>
            </a:r>
            <a:r>
              <a:rPr lang="zh-TW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Frontiers in Public Health</a:t>
            </a:r>
          </a:p>
          <a:p>
            <a:pPr marL="0" indent="0" algn="ctr">
              <a:buNone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B57E2F-D297-A133-D2A8-F39B1F751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79493"/>
            <a:ext cx="2057400" cy="365125"/>
          </a:xfrm>
        </p:spPr>
        <p:txBody>
          <a:bodyPr/>
          <a:lstStyle/>
          <a:p>
            <a:fld id="{AEC6EDD4-4A7A-48E4-9699-B17F69F0B2B8}" type="slidenum">
              <a:rPr lang="en-US" smtClean="0"/>
              <a:t>1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8C91B56-E723-03E3-21BC-4A9101D6C48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7427" b="56483"/>
          <a:stretch/>
        </p:blipFill>
        <p:spPr>
          <a:xfrm>
            <a:off x="1921761" y="4000518"/>
            <a:ext cx="5362575" cy="850863"/>
          </a:xfrm>
          <a:prstGeom prst="rect">
            <a:avLst/>
          </a:prstGeom>
        </p:spPr>
      </p:pic>
      <p:sp>
        <p:nvSpPr>
          <p:cNvPr id="6" name="文字方塊 3">
            <a:extLst>
              <a:ext uri="{FF2B5EF4-FFF2-40B4-BE49-F238E27FC236}">
                <a16:creationId xmlns:a16="http://schemas.microsoft.com/office/drawing/2014/main" id="{40B2DC1F-E4E6-19CE-38D1-89F386320027}"/>
              </a:ext>
            </a:extLst>
          </p:cNvPr>
          <p:cNvSpPr txBox="1"/>
          <p:nvPr/>
        </p:nvSpPr>
        <p:spPr>
          <a:xfrm>
            <a:off x="2202748" y="6211669"/>
            <a:ext cx="48006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Robotics Lab, CSIE NCKU</a:t>
            </a:r>
          </a:p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Edited date</a:t>
            </a:r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: 2024/12/26</a:t>
            </a:r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9FA64CB9-CC98-A63C-F43A-E4ACEF972378}"/>
              </a:ext>
            </a:extLst>
          </p:cNvPr>
          <p:cNvSpPr txBox="1"/>
          <p:nvPr/>
        </p:nvSpPr>
        <p:spPr>
          <a:xfrm>
            <a:off x="2460708" y="4734341"/>
            <a:ext cx="428468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Student:        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顏安利 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V1B4</a:t>
            </a:r>
            <a:endParaRPr lang="zh-TW" altLang="en-US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Advisor:       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連震杰 教授</a:t>
            </a:r>
          </a:p>
          <a:p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Co-Advisor: 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顏亦廷 主任醫師 兼副教授</a:t>
            </a:r>
            <a:endParaRPr lang="en-US" altLang="zh-TW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itchFamily="18" charset="0"/>
              </a:rPr>
              <a:t>Co-Advisor: </a:t>
            </a:r>
            <a:r>
              <a:rPr lang="zh-TW" altLang="en-US" sz="1800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Times New Roman" panose="02020603050405020304" pitchFamily="18" charset="0"/>
              </a:rPr>
              <a:t>張超群 主治醫師 兼助理教授</a:t>
            </a:r>
            <a:endParaRPr lang="en-US" altLang="zh-TW" sz="1800" dirty="0">
              <a:latin typeface="Microsoft JhengHei" panose="020B0604030504040204" pitchFamily="34" charset="-120"/>
              <a:ea typeface="Microsoft JhengHei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9" name="文字方塊 5">
            <a:extLst>
              <a:ext uri="{FF2B5EF4-FFF2-40B4-BE49-F238E27FC236}">
                <a16:creationId xmlns:a16="http://schemas.microsoft.com/office/drawing/2014/main" id="{DF33DD83-1D7E-AFF7-28BE-6986E5D6F065}"/>
              </a:ext>
            </a:extLst>
          </p:cNvPr>
          <p:cNvSpPr txBox="1"/>
          <p:nvPr/>
        </p:nvSpPr>
        <p:spPr>
          <a:xfrm>
            <a:off x="0" y="2993784"/>
            <a:ext cx="2997156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Keywords: </a:t>
            </a:r>
          </a:p>
          <a:p>
            <a:pPr marL="179388"/>
            <a:r>
              <a:rPr lang="en-US" altLang="zh-TW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Lung cancer,</a:t>
            </a:r>
          </a:p>
          <a:p>
            <a:pPr marL="179388"/>
            <a:r>
              <a:rPr lang="en-US" altLang="zh-TW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Computed tomography,</a:t>
            </a:r>
          </a:p>
          <a:p>
            <a:pPr marL="179388"/>
            <a:r>
              <a:rPr lang="en-US" altLang="zh-TW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Lung nodule classification,</a:t>
            </a:r>
          </a:p>
          <a:p>
            <a:pPr marL="179388"/>
            <a:r>
              <a:rPr lang="en-US" altLang="zh-TW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Deep convolutional neural networks,</a:t>
            </a:r>
          </a:p>
          <a:p>
            <a:pPr marL="179388"/>
            <a:r>
              <a:rPr lang="en-US" altLang="zh-TW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LIDI-IDRI</a:t>
            </a:r>
          </a:p>
        </p:txBody>
      </p:sp>
    </p:spTree>
    <p:extLst>
      <p:ext uri="{BB962C8B-B14F-4D97-AF65-F5344CB8AC3E}">
        <p14:creationId xmlns:p14="http://schemas.microsoft.com/office/powerpoint/2010/main" val="6972631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Picture 50">
            <a:extLst>
              <a:ext uri="{FF2B5EF4-FFF2-40B4-BE49-F238E27FC236}">
                <a16:creationId xmlns:a16="http://schemas.microsoft.com/office/drawing/2014/main" id="{CF054073-D33B-6531-CE31-EE2E8ACAB8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396" y="5306522"/>
            <a:ext cx="5236534" cy="952582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17288FA-2DBA-AB1A-C57D-736BAA1303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62004" y="6492875"/>
            <a:ext cx="2057400" cy="365125"/>
          </a:xfrm>
        </p:spPr>
        <p:txBody>
          <a:bodyPr/>
          <a:lstStyle/>
          <a:p>
            <a:fld id="{8FB7C883-B5AB-4F1C-8127-8D19C684E47C}" type="slidenum">
              <a:rPr lang="zh-TW" altLang="en-US" smtClean="0"/>
              <a:t>10</a:t>
            </a:fld>
            <a:endParaRPr lang="zh-TW" alt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3F06BA4D-8CA7-7106-2B5C-85B8985AAE82}"/>
              </a:ext>
            </a:extLst>
          </p:cNvPr>
          <p:cNvGrpSpPr/>
          <p:nvPr/>
        </p:nvGrpSpPr>
        <p:grpSpPr>
          <a:xfrm>
            <a:off x="0" y="1314250"/>
            <a:ext cx="9251586" cy="2277862"/>
            <a:chOff x="66264" y="803232"/>
            <a:chExt cx="9251586" cy="2277862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56CD9C17-D7F2-DC1D-01B8-23630D32BAF1}"/>
                </a:ext>
              </a:extLst>
            </p:cNvPr>
            <p:cNvGrpSpPr/>
            <p:nvPr/>
          </p:nvGrpSpPr>
          <p:grpSpPr>
            <a:xfrm>
              <a:off x="66264" y="803232"/>
              <a:ext cx="7673653" cy="2277862"/>
              <a:chOff x="1419371" y="2178156"/>
              <a:chExt cx="7673653" cy="2277862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82CE9351-6D5F-13D2-4EEE-6D8ED1243B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19371" y="2480227"/>
                <a:ext cx="5143140" cy="1938991"/>
              </a:xfrm>
              <a:prstGeom prst="rect">
                <a:avLst/>
              </a:prstGeom>
            </p:spPr>
          </p:pic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11663DC6-4E5E-707A-C4AB-E460B2D68D2B}"/>
                  </a:ext>
                </a:extLst>
              </p:cNvPr>
              <p:cNvSpPr/>
              <p:nvPr/>
            </p:nvSpPr>
            <p:spPr>
              <a:xfrm>
                <a:off x="2710647" y="2460193"/>
                <a:ext cx="4062401" cy="1576518"/>
              </a:xfrm>
              <a:prstGeom prst="rect">
                <a:avLst/>
              </a:prstGeom>
              <a:no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文字方塊 124">
                    <a:extLst>
                      <a:ext uri="{FF2B5EF4-FFF2-40B4-BE49-F238E27FC236}">
                        <a16:creationId xmlns:a16="http://schemas.microsoft.com/office/drawing/2014/main" id="{59BFCB91-E4F1-1633-9AA7-EC11D7BB80D3}"/>
                      </a:ext>
                    </a:extLst>
                  </p:cNvPr>
                  <p:cNvSpPr txBox="1"/>
                  <p:nvPr/>
                </p:nvSpPr>
                <p:spPr>
                  <a:xfrm>
                    <a:off x="1554584" y="3786915"/>
                    <a:ext cx="1549785" cy="34406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>
                      <a:defRPr/>
                    </a:pP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8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altLang="zh-TW" sz="800" i="1" dirty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TW" sz="800" i="1" dirty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TW" sz="800" i="1" dirty="0">
                                <a:latin typeface="Cambria Math" panose="02040503050406030204" pitchFamily="18" charset="0"/>
                              </a:rPr>
                              <m:t>𝑣</m:t>
                            </m:r>
                            <m:r>
                              <a:rPr lang="en-US" altLang="zh-TW" sz="8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TW" sz="800" dirty="0">
                            <a:latin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altLang="zh-TW" sz="800" b="0" i="1" dirty="0" smtClean="0"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</a:rPr>
                            </m:ctrlPr>
                          </m:sSubPr>
                          <m:e>
                            <m:r>
                              <a:rPr lang="en-US" altLang="zh-TW" sz="800" b="0" i="1" dirty="0" smtClean="0"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800" b="0" i="1" dirty="0" smtClean="0"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</a:rPr>
                              <m:t>𝑣</m:t>
                            </m:r>
                            <m:r>
                              <a:rPr lang="en-US" altLang="zh-TW" sz="800" b="0" i="1" dirty="0" smtClean="0"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</a:rPr>
                              <m:t>,,</m:t>
                            </m:r>
                            <m:r>
                              <a:rPr lang="en-US" altLang="zh-TW" sz="800" b="0" i="1" dirty="0" smtClean="0"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</a:rPr>
                              <m:t>𝑖</m:t>
                            </m:r>
                          </m:sub>
                        </m:sSub>
                      </m:oMath>
                    </a14:m>
                    <a:r>
                      <a:rPr lang="en-US" altLang="zh-TW" sz="800" dirty="0">
                        <a:latin typeface="Calibri" panose="020F0502020204030204"/>
                        <a:ea typeface="新細明體" panose="02020500000000000000" pitchFamily="18" charset="-120"/>
                      </a:rPr>
                      <a:t> </a:t>
                    </a:r>
                    <a14:m>
                      <m:oMath xmlns:m="http://schemas.openxmlformats.org/officeDocument/2006/math">
                        <m:r>
                          <a:rPr lang="en-US" altLang="zh-TW" sz="800" dirty="0"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(</m:t>
                        </m:r>
                        <m:r>
                          <a:rPr lang="en-US" altLang="zh-TW" sz="800" b="0" i="0" dirty="0" smtClean="0"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64</m:t>
                        </m:r>
                        <m:r>
                          <a:rPr lang="en-US" altLang="zh-TW" sz="800" dirty="0"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×</m:t>
                        </m:r>
                        <m:r>
                          <a:rPr lang="en-US" altLang="zh-TW" sz="800" b="0" i="0" dirty="0" smtClean="0"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64</m:t>
                        </m:r>
                        <m:r>
                          <a:rPr lang="en-US" altLang="zh-TW" sz="800" dirty="0"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×1</m:t>
                        </m:r>
                        <m:r>
                          <a:rPr lang="en-US" altLang="zh-TW" sz="800" dirty="0"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𝑐</m:t>
                        </m:r>
                        <m:r>
                          <a:rPr lang="en-US" altLang="zh-TW" sz="800" dirty="0"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)</m:t>
                        </m:r>
                      </m:oMath>
                    </a14:m>
                    <a:r>
                      <a:rPr lang="en-US" altLang="zh-TW" sz="800" dirty="0">
                        <a:latin typeface="Calibri" panose="020F0502020204030204"/>
                        <a:ea typeface="新細明體" panose="02020500000000000000" pitchFamily="18" charset="-120"/>
                      </a:rPr>
                      <a:t>/slice where </a:t>
                    </a:r>
                    <a:r>
                      <a:rPr lang="en-US" sz="800" dirty="0">
                        <a:latin typeface="Calibri" panose="020F0502020204030204"/>
                        <a:ea typeface="新細明體" panose="02020500000000000000" pitchFamily="18" charset="-120"/>
                      </a:rPr>
                      <a:t> </a:t>
                    </a:r>
                    <a:r>
                      <a:rPr lang="en-US" sz="800" dirty="0" err="1">
                        <a:latin typeface="Calibri" panose="020F0502020204030204"/>
                        <a:ea typeface="新細明體" panose="02020500000000000000" pitchFamily="18" charset="-120"/>
                      </a:rPr>
                      <a:t>i</a:t>
                    </a:r>
                    <a:r>
                      <a:rPr lang="en-US" sz="800" dirty="0">
                        <a:latin typeface="Calibri" panose="020F0502020204030204"/>
                        <a:ea typeface="新細明體" panose="02020500000000000000" pitchFamily="18" charset="-120"/>
                      </a:rPr>
                      <a:t>=1st,..,64th slice. </a:t>
                    </a:r>
                    <a:endParaRPr lang="en-US" altLang="zh-TW" sz="800" dirty="0">
                      <a:latin typeface="Calibri" panose="020F0502020204030204"/>
                      <a:ea typeface="新細明體" panose="02020500000000000000" pitchFamily="18" charset="-120"/>
                    </a:endParaRPr>
                  </a:p>
                </p:txBody>
              </p:sp>
            </mc:Choice>
            <mc:Fallback xmlns="">
              <p:sp>
                <p:nvSpPr>
                  <p:cNvPr id="6" name="文字方塊 124">
                    <a:extLst>
                      <a:ext uri="{FF2B5EF4-FFF2-40B4-BE49-F238E27FC236}">
                        <a16:creationId xmlns:a16="http://schemas.microsoft.com/office/drawing/2014/main" id="{59BFCB91-E4F1-1633-9AA7-EC11D7BB80D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54584" y="3786915"/>
                    <a:ext cx="1549785" cy="344069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b="-350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文字方塊 124">
                    <a:extLst>
                      <a:ext uri="{FF2B5EF4-FFF2-40B4-BE49-F238E27FC236}">
                        <a16:creationId xmlns:a16="http://schemas.microsoft.com/office/drawing/2014/main" id="{5C0A19A8-15EE-328A-D835-3434B6808648}"/>
                      </a:ext>
                    </a:extLst>
                  </p:cNvPr>
                  <p:cNvSpPr txBox="1"/>
                  <p:nvPr/>
                </p:nvSpPr>
                <p:spPr>
                  <a:xfrm>
                    <a:off x="3666166" y="3627629"/>
                    <a:ext cx="1198287" cy="34406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altLang="zh-TW" sz="800" dirty="0">
                        <a:solidFill>
                          <a:srgbClr val="C55A11"/>
                        </a:solidFill>
                      </a:rPr>
                      <a:t>Slices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800" i="1">
                                <a:solidFill>
                                  <a:srgbClr val="C55A1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zh-TW" sz="800" i="1">
                                    <a:solidFill>
                                      <a:srgbClr val="C55A1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TW" sz="800" i="1">
                                    <a:solidFill>
                                      <a:srgbClr val="C55A1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TW" sz="800" i="1">
                                <a:solidFill>
                                  <a:srgbClr val="C55A1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  <m:r>
                              <a:rPr lang="en-US" altLang="zh-TW" sz="800" i="1">
                                <a:solidFill>
                                  <a:srgbClr val="C55A1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800" i="1">
                                <a:solidFill>
                                  <a:srgbClr val="C55A1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a14:m>
                    <a:r>
                      <a:rPr lang="en-US" altLang="zh-TW" sz="800" dirty="0">
                        <a:solidFill>
                          <a:srgbClr val="C55A11"/>
                        </a:solidFill>
                      </a:rPr>
                      <a:t> </a:t>
                    </a:r>
                  </a:p>
                  <a:p>
                    <a:pPr>
                      <a:defRPr/>
                    </a:pPr>
                    <a:r>
                      <a:rPr lang="en-US" altLang="zh-TW" sz="800" dirty="0"/>
                      <a:t>(</a:t>
                    </a:r>
                    <a14:m>
                      <m:oMath xmlns:m="http://schemas.openxmlformats.org/officeDocument/2006/math">
                        <m:r>
                          <a:rPr lang="en-US" altLang="zh-TW" sz="8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8×</m:t>
                        </m:r>
                        <m:r>
                          <a:rPr lang="en-US" altLang="zh-TW" sz="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8</m:t>
                        </m:r>
                        <m:r>
                          <a:rPr lang="en-US" altLang="zh-TW" sz="8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×256</m:t>
                        </m:r>
                        <m:r>
                          <a:rPr lang="en-US" altLang="zh-TW" sz="8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oMath>
                    </a14:m>
                    <a:r>
                      <a:rPr lang="en-US" altLang="zh-TW" sz="800" dirty="0"/>
                      <a:t>)/slice</a:t>
                    </a:r>
                    <a:endParaRPr lang="en-US" altLang="zh-TW" sz="800" dirty="0">
                      <a:latin typeface="Calibri" panose="020F0502020204030204"/>
                      <a:ea typeface="新細明體" panose="02020500000000000000" pitchFamily="18" charset="-120"/>
                    </a:endParaRPr>
                  </a:p>
                </p:txBody>
              </p:sp>
            </mc:Choice>
            <mc:Fallback xmlns="">
              <p:sp>
                <p:nvSpPr>
                  <p:cNvPr id="7" name="文字方塊 124">
                    <a:extLst>
                      <a:ext uri="{FF2B5EF4-FFF2-40B4-BE49-F238E27FC236}">
                        <a16:creationId xmlns:a16="http://schemas.microsoft.com/office/drawing/2014/main" id="{5C0A19A8-15EE-328A-D835-3434B680864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666166" y="3627629"/>
                    <a:ext cx="1198287" cy="344069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b="-526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8" name="文字方塊 124">
                <a:extLst>
                  <a:ext uri="{FF2B5EF4-FFF2-40B4-BE49-F238E27FC236}">
                    <a16:creationId xmlns:a16="http://schemas.microsoft.com/office/drawing/2014/main" id="{48282E07-F20A-5297-FF96-246FE1DB4A72}"/>
                  </a:ext>
                </a:extLst>
              </p:cNvPr>
              <p:cNvSpPr txBox="1"/>
              <p:nvPr/>
            </p:nvSpPr>
            <p:spPr>
              <a:xfrm>
                <a:off x="1609109" y="2856572"/>
                <a:ext cx="139141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lang="en-US" sz="1200" dirty="0" err="1">
                    <a:latin typeface="Calibri" panose="020F0502020204030204"/>
                    <a:ea typeface="新細明體" panose="02020500000000000000" pitchFamily="18" charset="-120"/>
                  </a:rPr>
                  <a:t>i</a:t>
                </a:r>
                <a:r>
                  <a:rPr lang="en-US" sz="1200" dirty="0">
                    <a:latin typeface="Calibri" panose="020F0502020204030204"/>
                    <a:ea typeface="新細明體" panose="02020500000000000000" pitchFamily="18" charset="-120"/>
                  </a:rPr>
                  <a:t>=1st,..,64th slice. </a:t>
                </a:r>
                <a:endParaRPr lang="en-US" altLang="zh-TW" sz="1200" dirty="0"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" name="文字方塊 124">
                    <a:extLst>
                      <a:ext uri="{FF2B5EF4-FFF2-40B4-BE49-F238E27FC236}">
                        <a16:creationId xmlns:a16="http://schemas.microsoft.com/office/drawing/2014/main" id="{8C309D71-80EB-800F-5544-A23E537AD171}"/>
                      </a:ext>
                    </a:extLst>
                  </p:cNvPr>
                  <p:cNvSpPr txBox="1"/>
                  <p:nvPr/>
                </p:nvSpPr>
                <p:spPr>
                  <a:xfrm>
                    <a:off x="4507415" y="3546243"/>
                    <a:ext cx="1192688" cy="34868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altLang="zh-TW" sz="800" dirty="0">
                        <a:solidFill>
                          <a:schemeClr val="accent2"/>
                        </a:solidFill>
                      </a:rPr>
                      <a:t>Tokens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8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8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8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  <m:r>
                              <a:rPr lang="en-US" altLang="zh-TW" sz="8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8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a14:m>
                    <a:r>
                      <a:rPr lang="en-US" altLang="zh-TW" sz="800" dirty="0">
                        <a:solidFill>
                          <a:schemeClr val="accent2"/>
                        </a:solidFill>
                      </a:rPr>
                      <a:t> </a:t>
                    </a:r>
                  </a:p>
                  <a:p>
                    <a:pPr>
                      <a:defRPr/>
                    </a:pPr>
                    <a:r>
                      <a:rPr lang="en-US" altLang="zh-TW" sz="800" dirty="0">
                        <a:solidFill>
                          <a:schemeClr val="tx1"/>
                        </a:solidFill>
                      </a:rPr>
                      <a:t>(</a:t>
                    </a:r>
                    <a14:m>
                      <m:oMath xmlns:m="http://schemas.openxmlformats.org/officeDocument/2006/math">
                        <m:r>
                          <a:rPr lang="en-US" altLang="zh-TW" sz="8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altLang="zh-TW" sz="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×1</m:t>
                        </m:r>
                        <m:r>
                          <a:rPr lang="en-US" altLang="zh-TW" sz="8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TW" sz="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256</m:t>
                        </m:r>
                        <m:r>
                          <a:rPr lang="en-US" altLang="zh-TW" sz="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oMath>
                    </a14:m>
                    <a:r>
                      <a:rPr lang="en-US" altLang="zh-TW" sz="800" dirty="0">
                        <a:solidFill>
                          <a:schemeClr val="tx1"/>
                        </a:solidFill>
                      </a:rPr>
                      <a:t>)/token</a:t>
                    </a:r>
                    <a:endParaRPr lang="en-US" altLang="zh-TW" sz="800" dirty="0">
                      <a:solidFill>
                        <a:schemeClr val="accent2"/>
                      </a:solidFill>
                      <a:latin typeface="Calibri" panose="020F0502020204030204"/>
                      <a:ea typeface="新細明體" panose="02020500000000000000" pitchFamily="18" charset="-120"/>
                    </a:endParaRPr>
                  </a:p>
                </p:txBody>
              </p:sp>
            </mc:Choice>
            <mc:Fallback xmlns="">
              <p:sp>
                <p:nvSpPr>
                  <p:cNvPr id="9" name="文字方塊 124">
                    <a:extLst>
                      <a:ext uri="{FF2B5EF4-FFF2-40B4-BE49-F238E27FC236}">
                        <a16:creationId xmlns:a16="http://schemas.microsoft.com/office/drawing/2014/main" id="{8C309D71-80EB-800F-5544-A23E537AD17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507415" y="3546243"/>
                    <a:ext cx="1192688" cy="348685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b="-526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0" name="文字方塊 124">
                <a:extLst>
                  <a:ext uri="{FF2B5EF4-FFF2-40B4-BE49-F238E27FC236}">
                    <a16:creationId xmlns:a16="http://schemas.microsoft.com/office/drawing/2014/main" id="{E0A657E3-435A-E900-871E-9BCE181A1E57}"/>
                  </a:ext>
                </a:extLst>
              </p:cNvPr>
              <p:cNvSpPr txBox="1"/>
              <p:nvPr/>
            </p:nvSpPr>
            <p:spPr>
              <a:xfrm>
                <a:off x="2876928" y="3168182"/>
                <a:ext cx="398188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lang="en-US" altLang="zh-TW" sz="800" dirty="0"/>
                  <a:t>2.1</a:t>
                </a:r>
                <a:endParaRPr lang="en-US" altLang="zh-TW" sz="800" dirty="0"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  <p:sp>
            <p:nvSpPr>
              <p:cNvPr id="11" name="文字方塊 124">
                <a:extLst>
                  <a:ext uri="{FF2B5EF4-FFF2-40B4-BE49-F238E27FC236}">
                    <a16:creationId xmlns:a16="http://schemas.microsoft.com/office/drawing/2014/main" id="{7C036543-4546-229C-EEF8-1D33707FB076}"/>
                  </a:ext>
                </a:extLst>
              </p:cNvPr>
              <p:cNvSpPr txBox="1"/>
              <p:nvPr/>
            </p:nvSpPr>
            <p:spPr>
              <a:xfrm>
                <a:off x="4487571" y="2499509"/>
                <a:ext cx="163715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lang="en-US" altLang="zh-TW" sz="800" dirty="0"/>
                  <a:t>2.3 Content-wise Weighted Sum using Slice Attention Module (SAM)</a:t>
                </a:r>
                <a:endParaRPr lang="en-US" altLang="zh-TW" sz="800" dirty="0"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  <p:sp>
            <p:nvSpPr>
              <p:cNvPr id="12" name="文字方塊 124">
                <a:extLst>
                  <a:ext uri="{FF2B5EF4-FFF2-40B4-BE49-F238E27FC236}">
                    <a16:creationId xmlns:a16="http://schemas.microsoft.com/office/drawing/2014/main" id="{2A9F3FFA-4741-DA68-B0E7-C3CF3BABFA13}"/>
                  </a:ext>
                </a:extLst>
              </p:cNvPr>
              <p:cNvSpPr txBox="1"/>
              <p:nvPr/>
            </p:nvSpPr>
            <p:spPr>
              <a:xfrm>
                <a:off x="3944674" y="3265667"/>
                <a:ext cx="320636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lang="en-US" altLang="zh-TW" sz="800" dirty="0"/>
                  <a:t>2.2</a:t>
                </a:r>
                <a:endParaRPr lang="en-US" altLang="zh-TW" sz="800" dirty="0"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C6759082-5739-0D0D-F283-65FC6253D8B3}"/>
                  </a:ext>
                </a:extLst>
              </p:cNvPr>
              <p:cNvSpPr/>
              <p:nvPr/>
            </p:nvSpPr>
            <p:spPr>
              <a:xfrm>
                <a:off x="4511558" y="2540880"/>
                <a:ext cx="1494937" cy="1386324"/>
              </a:xfrm>
              <a:prstGeom prst="rect">
                <a:avLst/>
              </a:prstGeom>
              <a:noFill/>
              <a:ln>
                <a:solidFill>
                  <a:srgbClr val="00B0F0"/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文字方塊 124">
                <a:extLst>
                  <a:ext uri="{FF2B5EF4-FFF2-40B4-BE49-F238E27FC236}">
                    <a16:creationId xmlns:a16="http://schemas.microsoft.com/office/drawing/2014/main" id="{F2DF7CC6-FF25-D4C5-9A7C-B68BB1547A1B}"/>
                  </a:ext>
                </a:extLst>
              </p:cNvPr>
              <p:cNvSpPr txBox="1"/>
              <p:nvPr/>
            </p:nvSpPr>
            <p:spPr>
              <a:xfrm>
                <a:off x="4583659" y="3245074"/>
                <a:ext cx="918093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lang="en-US" altLang="zh-TW" sz="800" dirty="0">
                    <a:solidFill>
                      <a:schemeClr val="accent2"/>
                    </a:solidFill>
                  </a:rPr>
                  <a:t>Sum across slices</a:t>
                </a:r>
                <a:endParaRPr lang="en-US" altLang="zh-TW" sz="800" dirty="0">
                  <a:solidFill>
                    <a:schemeClr val="accent2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文字方塊 124">
                    <a:extLst>
                      <a:ext uri="{FF2B5EF4-FFF2-40B4-BE49-F238E27FC236}">
                        <a16:creationId xmlns:a16="http://schemas.microsoft.com/office/drawing/2014/main" id="{3E1BF215-CB41-5B46-0DF4-B37CB722DCB5}"/>
                      </a:ext>
                    </a:extLst>
                  </p:cNvPr>
                  <p:cNvSpPr txBox="1"/>
                  <p:nvPr/>
                </p:nvSpPr>
                <p:spPr>
                  <a:xfrm>
                    <a:off x="6020199" y="3722893"/>
                    <a:ext cx="1430813" cy="34406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altLang="zh-TW" sz="800" dirty="0">
                        <a:solidFill>
                          <a:schemeClr val="accent2"/>
                        </a:solidFill>
                      </a:rPr>
                      <a:t>Content vector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8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8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zh-TW" sz="8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8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oMath>
                    </a14:m>
                    <a:r>
                      <a:rPr lang="en-US" altLang="zh-TW" sz="800" dirty="0">
                        <a:solidFill>
                          <a:schemeClr val="accent2"/>
                        </a:solidFill>
                      </a:rPr>
                      <a:t> </a:t>
                    </a:r>
                  </a:p>
                  <a:p>
                    <a:pPr>
                      <a:defRPr/>
                    </a:pPr>
                    <a:r>
                      <a:rPr lang="en-US" altLang="zh-TW" sz="800" dirty="0">
                        <a:solidFill>
                          <a:schemeClr val="tx1"/>
                        </a:solidFill>
                      </a:rPr>
                      <a:t>(</a:t>
                    </a:r>
                    <a14:m>
                      <m:oMath xmlns:m="http://schemas.openxmlformats.org/officeDocument/2006/math">
                        <m:r>
                          <a:rPr lang="en-US" altLang="zh-TW" sz="8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altLang="zh-TW" sz="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×1</m:t>
                        </m:r>
                        <m:r>
                          <a:rPr lang="en-US" altLang="zh-TW" sz="8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TW" sz="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256</m:t>
                        </m:r>
                        <m:r>
                          <a:rPr lang="en-US" altLang="zh-TW" sz="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oMath>
                    </a14:m>
                    <a:r>
                      <a:rPr lang="en-US" altLang="zh-TW" sz="800" dirty="0">
                        <a:solidFill>
                          <a:schemeClr val="tx1"/>
                        </a:solidFill>
                      </a:rPr>
                      <a:t>)/VOI(nodule)</a:t>
                    </a:r>
                    <a:endParaRPr lang="en-US" altLang="zh-TW" sz="800" dirty="0">
                      <a:solidFill>
                        <a:schemeClr val="accent2"/>
                      </a:solidFill>
                      <a:latin typeface="Calibri" panose="020F0502020204030204"/>
                      <a:ea typeface="新細明體" panose="02020500000000000000" pitchFamily="18" charset="-120"/>
                    </a:endParaRPr>
                  </a:p>
                </p:txBody>
              </p:sp>
            </mc:Choice>
            <mc:Fallback xmlns="">
              <p:sp>
                <p:nvSpPr>
                  <p:cNvPr id="15" name="文字方塊 124">
                    <a:extLst>
                      <a:ext uri="{FF2B5EF4-FFF2-40B4-BE49-F238E27FC236}">
                        <a16:creationId xmlns:a16="http://schemas.microsoft.com/office/drawing/2014/main" id="{3E1BF215-CB41-5B46-0DF4-B37CB722DCB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020199" y="3722893"/>
                    <a:ext cx="1430813" cy="344069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b="-714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5F1481B5-364A-EC93-F96E-D0D1E24FE2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821258" y="2506203"/>
                <a:ext cx="1114159" cy="1949815"/>
              </a:xfrm>
              <a:prstGeom prst="rect">
                <a:avLst/>
              </a:prstGeom>
            </p:spPr>
          </p:pic>
          <p:sp>
            <p:nvSpPr>
              <p:cNvPr id="17" name="文字方塊 124">
                <a:extLst>
                  <a:ext uri="{FF2B5EF4-FFF2-40B4-BE49-F238E27FC236}">
                    <a16:creationId xmlns:a16="http://schemas.microsoft.com/office/drawing/2014/main" id="{70B56554-A4A1-3363-3E87-59DABA476D7F}"/>
                  </a:ext>
                </a:extLst>
              </p:cNvPr>
              <p:cNvSpPr txBox="1"/>
              <p:nvPr/>
            </p:nvSpPr>
            <p:spPr>
              <a:xfrm>
                <a:off x="7035624" y="2178156"/>
                <a:ext cx="20574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tabLst>
                    <a:tab pos="1262063" algn="l"/>
                  </a:tabLst>
                  <a:defRPr/>
                </a:pPr>
                <a:r>
                  <a:rPr lang="en-US" altLang="zh-TW" sz="1000" dirty="0">
                    <a:solidFill>
                      <a:srgbClr val="7030A0"/>
                    </a:solidFill>
                  </a:rPr>
                  <a:t>3. Attribute-Specific Content Modulation Module (ASCMM)</a:t>
                </a:r>
                <a:endParaRPr lang="en-US" altLang="zh-TW" sz="1000" dirty="0">
                  <a:solidFill>
                    <a:srgbClr val="7030A0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94C84E8E-B307-7949-71A4-AB0C07104531}"/>
                  </a:ext>
                </a:extLst>
              </p:cNvPr>
              <p:cNvCxnSpPr>
                <a:cxnSpLocks/>
                <a:stCxn id="4" idx="3"/>
              </p:cNvCxnSpPr>
              <p:nvPr/>
            </p:nvCxnSpPr>
            <p:spPr>
              <a:xfrm flipV="1">
                <a:off x="6562511" y="3449722"/>
                <a:ext cx="387609" cy="1"/>
              </a:xfrm>
              <a:prstGeom prst="straightConnector1">
                <a:avLst/>
              </a:prstGeom>
              <a:ln>
                <a:prstDash val="dash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9" name="文字方塊 124">
                <a:extLst>
                  <a:ext uri="{FF2B5EF4-FFF2-40B4-BE49-F238E27FC236}">
                    <a16:creationId xmlns:a16="http://schemas.microsoft.com/office/drawing/2014/main" id="{4C67CD8E-CAFA-6DE5-9699-CAD541A4B966}"/>
                  </a:ext>
                </a:extLst>
              </p:cNvPr>
              <p:cNvSpPr txBox="1"/>
              <p:nvPr/>
            </p:nvSpPr>
            <p:spPr>
              <a:xfrm>
                <a:off x="2666002" y="2417920"/>
                <a:ext cx="2338194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R="0" lvl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kumimoji="0" lang="en-US" altLang="zh-TW" sz="10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B0F0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2. CNN Encoder with Slice Attention (SA)</a:t>
                </a:r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A9035B7D-2A24-63EF-7803-793DFBBE08CF}"/>
                </a:ext>
              </a:extLst>
            </p:cNvPr>
            <p:cNvGrpSpPr/>
            <p:nvPr/>
          </p:nvGrpSpPr>
          <p:grpSpPr>
            <a:xfrm>
              <a:off x="6327726" y="1117301"/>
              <a:ext cx="2882537" cy="1929941"/>
              <a:chOff x="6879406" y="1088254"/>
              <a:chExt cx="2882537" cy="1929941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75C0F0D8-1432-D9D4-DDFC-FCD413436E15}"/>
                  </a:ext>
                </a:extLst>
              </p:cNvPr>
              <p:cNvGrpSpPr/>
              <p:nvPr/>
            </p:nvGrpSpPr>
            <p:grpSpPr>
              <a:xfrm>
                <a:off x="7399372" y="1088254"/>
                <a:ext cx="2362571" cy="1929941"/>
                <a:chOff x="957042" y="2823677"/>
                <a:chExt cx="2592458" cy="2366987"/>
              </a:xfrm>
            </p:grpSpPr>
            <p:pic>
              <p:nvPicPr>
                <p:cNvPr id="21" name="Picture 20">
                  <a:extLst>
                    <a:ext uri="{FF2B5EF4-FFF2-40B4-BE49-F238E27FC236}">
                      <a16:creationId xmlns:a16="http://schemas.microsoft.com/office/drawing/2014/main" id="{554507EF-5855-A2DB-7C95-4A77A2CF980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rcRect l="11165" t="12666" r="23977"/>
                <a:stretch/>
              </p:blipFill>
              <p:spPr>
                <a:xfrm>
                  <a:off x="957043" y="2828989"/>
                  <a:ext cx="1688231" cy="2361675"/>
                </a:xfrm>
                <a:prstGeom prst="rect">
                  <a:avLst/>
                </a:prstGeom>
              </p:spPr>
            </p:pic>
            <p:sp>
              <p:nvSpPr>
                <p:cNvPr id="22" name="文字方塊 124">
                  <a:extLst>
                    <a:ext uri="{FF2B5EF4-FFF2-40B4-BE49-F238E27FC236}">
                      <a16:creationId xmlns:a16="http://schemas.microsoft.com/office/drawing/2014/main" id="{4FA1B482-8DBE-7A8B-F170-12EDD1754CC1}"/>
                    </a:ext>
                  </a:extLst>
                </p:cNvPr>
                <p:cNvSpPr txBox="1"/>
                <p:nvPr/>
              </p:nvSpPr>
              <p:spPr>
                <a:xfrm>
                  <a:off x="957042" y="2823677"/>
                  <a:ext cx="1937888" cy="49071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lvl="0">
                    <a:tabLst>
                      <a:tab pos="1262063" algn="l"/>
                    </a:tabLst>
                    <a:defRPr/>
                  </a:pPr>
                  <a:r>
                    <a:rPr lang="en-US" altLang="zh-TW" sz="1000" dirty="0">
                      <a:solidFill>
                        <a:srgbClr val="E100E1"/>
                      </a:solidFill>
                    </a:rPr>
                    <a:t>4. Cross-Attribute Attention Module (CAAM)</a:t>
                  </a:r>
                  <a:endParaRPr lang="en-US" altLang="zh-TW" sz="1000" dirty="0">
                    <a:solidFill>
                      <a:srgbClr val="E100E1"/>
                    </a:solidFill>
                    <a:latin typeface="Calibri" panose="020F0502020204030204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23" name="文字方塊 124">
                  <a:extLst>
                    <a:ext uri="{FF2B5EF4-FFF2-40B4-BE49-F238E27FC236}">
                      <a16:creationId xmlns:a16="http://schemas.microsoft.com/office/drawing/2014/main" id="{7BFBFBE0-2599-F19B-5F7F-E1AC60CB7DF2}"/>
                    </a:ext>
                  </a:extLst>
                </p:cNvPr>
                <p:cNvSpPr txBox="1"/>
                <p:nvPr/>
              </p:nvSpPr>
              <p:spPr>
                <a:xfrm>
                  <a:off x="1556326" y="3236006"/>
                  <a:ext cx="1993174" cy="30197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lvl="0">
                    <a:tabLst>
                      <a:tab pos="1262063" algn="l"/>
                    </a:tabLst>
                    <a:defRPr/>
                  </a:pPr>
                  <a:r>
                    <a:rPr lang="en-US" altLang="zh-TW" sz="1000" dirty="0">
                      <a:solidFill>
                        <a:srgbClr val="00B050"/>
                      </a:solidFill>
                    </a:rPr>
                    <a:t>5. Final Attribute Prediction</a:t>
                  </a:r>
                  <a:endParaRPr lang="en-US" altLang="zh-TW" sz="1000" dirty="0">
                    <a:solidFill>
                      <a:srgbClr val="00B050"/>
                    </a:solidFill>
                    <a:latin typeface="Calibri" panose="020F0502020204030204"/>
                    <a:ea typeface="新細明體" panose="02020500000000000000" pitchFamily="18" charset="-120"/>
                  </a:endParaRPr>
                </a:p>
              </p:txBody>
            </p:sp>
          </p:grp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6459596E-D3DE-C5B0-5401-59F5DA8A203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17144" y="2057217"/>
                <a:ext cx="445540" cy="0"/>
              </a:xfrm>
              <a:prstGeom prst="straightConnector1">
                <a:avLst/>
              </a:prstGeom>
              <a:ln>
                <a:prstDash val="dash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7" name="文字方塊 124">
                <a:extLst>
                  <a:ext uri="{FF2B5EF4-FFF2-40B4-BE49-F238E27FC236}">
                    <a16:creationId xmlns:a16="http://schemas.microsoft.com/office/drawing/2014/main" id="{E123A9AA-A675-24DB-9693-E58CB0D4C064}"/>
                  </a:ext>
                </a:extLst>
              </p:cNvPr>
              <p:cNvSpPr txBox="1"/>
              <p:nvPr/>
            </p:nvSpPr>
            <p:spPr>
              <a:xfrm>
                <a:off x="6879406" y="1829188"/>
                <a:ext cx="116655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lang="en-US" altLang="zh-TW" sz="1000" b="1" dirty="0">
                    <a:latin typeface="Calibri" panose="020F0502020204030204"/>
                    <a:ea typeface="新細明體" panose="02020500000000000000" pitchFamily="18" charset="-120"/>
                  </a:rPr>
                  <a:t>Content Aggregator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文字方塊 124">
                  <a:extLst>
                    <a:ext uri="{FF2B5EF4-FFF2-40B4-BE49-F238E27FC236}">
                      <a16:creationId xmlns:a16="http://schemas.microsoft.com/office/drawing/2014/main" id="{2193BE15-C00C-C7A2-D296-4E87C0DF9DEA}"/>
                    </a:ext>
                  </a:extLst>
                </p:cNvPr>
                <p:cNvSpPr txBox="1"/>
                <p:nvPr/>
              </p:nvSpPr>
              <p:spPr>
                <a:xfrm>
                  <a:off x="7985356" y="2661787"/>
                  <a:ext cx="1332494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lvl="0">
                    <a:tabLst>
                      <a:tab pos="1262063" algn="l"/>
                    </a:tabLst>
                    <a:defRPr/>
                  </a:pPr>
                  <a:r>
                    <a:rPr lang="en-US" altLang="zh-TW" sz="1000" dirty="0">
                      <a:latin typeface="+mj-lt"/>
                    </a:rPr>
                    <a:t>Output Predictions</a:t>
                  </a:r>
                  <a:endParaRPr lang="en-US" altLang="zh-TW" sz="1000" b="0" dirty="0">
                    <a:solidFill>
                      <a:schemeClr val="tx1"/>
                    </a:solidFill>
                    <a:latin typeface="+mj-lt"/>
                  </a:endParaRPr>
                </a:p>
                <a:p>
                  <a:pPr lvl="0">
                    <a:tabLst>
                      <a:tab pos="1262063" algn="l"/>
                    </a:tabLst>
                    <a:defRPr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TW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TW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sz="1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TW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TW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sz="1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altLang="zh-TW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TW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a14:m>
                  <a:r>
                    <a:rPr lang="en-US" altLang="zh-TW" sz="1000" dirty="0">
                      <a:solidFill>
                        <a:schemeClr val="tx1"/>
                      </a:solidFill>
                      <a:latin typeface="+mj-lt"/>
                    </a:rPr>
                    <a:t> (1x1x1c)</a:t>
                  </a:r>
                </a:p>
              </p:txBody>
            </p:sp>
          </mc:Choice>
          <mc:Fallback xmlns="">
            <p:sp>
              <p:nvSpPr>
                <p:cNvPr id="31" name="文字方塊 124">
                  <a:extLst>
                    <a:ext uri="{FF2B5EF4-FFF2-40B4-BE49-F238E27FC236}">
                      <a16:creationId xmlns:a16="http://schemas.microsoft.com/office/drawing/2014/main" id="{2193BE15-C00C-C7A2-D296-4E87C0DF9DE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85356" y="2661787"/>
                  <a:ext cx="1332494" cy="400110"/>
                </a:xfrm>
                <a:prstGeom prst="rect">
                  <a:avLst/>
                </a:prstGeom>
                <a:blipFill>
                  <a:blip r:embed="rId10"/>
                  <a:stretch>
                    <a:fillRect b="-90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字方塊 124">
                <a:extLst>
                  <a:ext uri="{FF2B5EF4-FFF2-40B4-BE49-F238E27FC236}">
                    <a16:creationId xmlns:a16="http://schemas.microsoft.com/office/drawing/2014/main" id="{ABAB6C88-00B4-A0C3-197A-D5480D2B69A2}"/>
                  </a:ext>
                </a:extLst>
              </p:cNvPr>
              <p:cNvSpPr txBox="1"/>
              <p:nvPr/>
            </p:nvSpPr>
            <p:spPr>
              <a:xfrm>
                <a:off x="5268603" y="5188436"/>
                <a:ext cx="3129393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tabLst>
                    <a:tab pos="1262063" algn="l"/>
                  </a:tabLst>
                  <a:defRPr/>
                </a:pPr>
                <a:r>
                  <a:rPr lang="en-US" altLang="zh-TW" sz="1000" dirty="0">
                    <a:solidFill>
                      <a:srgbClr val="00B0F0"/>
                    </a:solidFill>
                  </a:rPr>
                  <a:t>O/P</a:t>
                </a:r>
                <a:r>
                  <a:rPr lang="en-US" altLang="zh-TW" sz="1000" dirty="0"/>
                  <a:t>: </a:t>
                </a:r>
                <a:r>
                  <a:rPr lang="en-US" altLang="zh-TW" sz="1000" dirty="0">
                    <a:solidFill>
                      <a:schemeClr val="accent2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Nodule Content Vector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000" b="0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TW" sz="1000" b="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altLang="zh-TW" sz="1000" dirty="0">
                    <a:latin typeface="Calibri" panose="020F0502020204030204"/>
                    <a:ea typeface="新細明體" panose="02020500000000000000" pitchFamily="18" charset="-120"/>
                  </a:rPr>
                  <a:t> (1x1x256c)/VOI(nodule)</a:t>
                </a:r>
              </a:p>
            </p:txBody>
          </p:sp>
        </mc:Choice>
        <mc:Fallback xmlns="">
          <p:sp>
            <p:nvSpPr>
              <p:cNvPr id="43" name="文字方塊 124">
                <a:extLst>
                  <a:ext uri="{FF2B5EF4-FFF2-40B4-BE49-F238E27FC236}">
                    <a16:creationId xmlns:a16="http://schemas.microsoft.com/office/drawing/2014/main" id="{ABAB6C88-00B4-A0C3-197A-D5480D2B69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8603" y="5188436"/>
                <a:ext cx="3129393" cy="246221"/>
              </a:xfrm>
              <a:prstGeom prst="rect">
                <a:avLst/>
              </a:prstGeom>
              <a:blipFill>
                <a:blip r:embed="rId11"/>
                <a:stretch>
                  <a:fillRect b="-146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4" name="Group 43">
            <a:extLst>
              <a:ext uri="{FF2B5EF4-FFF2-40B4-BE49-F238E27FC236}">
                <a16:creationId xmlns:a16="http://schemas.microsoft.com/office/drawing/2014/main" id="{F0F2E48C-74F5-EAED-9F6C-5E2D98FEFD18}"/>
              </a:ext>
            </a:extLst>
          </p:cNvPr>
          <p:cNvGrpSpPr/>
          <p:nvPr/>
        </p:nvGrpSpPr>
        <p:grpSpPr>
          <a:xfrm>
            <a:off x="7030041" y="4284738"/>
            <a:ext cx="2221545" cy="1087375"/>
            <a:chOff x="2458842" y="5562915"/>
            <a:chExt cx="1841025" cy="865192"/>
          </a:xfrm>
        </p:grpSpPr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08A35199-A8BA-F473-5F04-4A9BD547F4B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525303" y="5562915"/>
              <a:ext cx="1314633" cy="704948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文字方塊 124">
                  <a:extLst>
                    <a:ext uri="{FF2B5EF4-FFF2-40B4-BE49-F238E27FC236}">
                      <a16:creationId xmlns:a16="http://schemas.microsoft.com/office/drawing/2014/main" id="{43A7F7EF-5047-6D1C-50F9-1400A0CE6F68}"/>
                    </a:ext>
                  </a:extLst>
                </p:cNvPr>
                <p:cNvSpPr txBox="1"/>
                <p:nvPr/>
              </p:nvSpPr>
              <p:spPr>
                <a:xfrm>
                  <a:off x="2458842" y="5965978"/>
                  <a:ext cx="723777" cy="3717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defRPr/>
                  </a:pPr>
                  <a:r>
                    <a:rPr lang="en-US" altLang="zh-TW" sz="800" dirty="0">
                      <a:solidFill>
                        <a:srgbClr val="C55A11"/>
                      </a:solidFill>
                    </a:rPr>
                    <a:t>Slices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TW" sz="800" i="1">
                              <a:solidFill>
                                <a:srgbClr val="C55A1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TW" sz="800" i="1">
                                  <a:solidFill>
                                    <a:srgbClr val="C55A1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800" i="1">
                                  <a:solidFill>
                                    <a:srgbClr val="C55A1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zh-TW" sz="800" i="1">
                              <a:solidFill>
                                <a:srgbClr val="C55A1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altLang="zh-TW" sz="800" i="1">
                              <a:solidFill>
                                <a:srgbClr val="C55A1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800" i="1">
                              <a:solidFill>
                                <a:srgbClr val="C55A1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a14:m>
                  <a:r>
                    <a:rPr lang="en-US" altLang="zh-TW" sz="800" dirty="0">
                      <a:solidFill>
                        <a:srgbClr val="C55A11"/>
                      </a:solidFill>
                    </a:rPr>
                    <a:t> </a:t>
                  </a:r>
                </a:p>
                <a:p>
                  <a:pPr>
                    <a:defRPr/>
                  </a:pPr>
                  <a:r>
                    <a:rPr lang="en-US" altLang="zh-TW" sz="800" dirty="0"/>
                    <a:t>(</a:t>
                  </a:r>
                  <a14:m>
                    <m:oMath xmlns:m="http://schemas.openxmlformats.org/officeDocument/2006/math">
                      <m:r>
                        <a:rPr lang="en-US" altLang="zh-TW" sz="8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8×</m:t>
                      </m:r>
                      <m:r>
                        <a:rPr lang="en-US" altLang="zh-TW" sz="8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8</m:t>
                      </m:r>
                      <m:r>
                        <a:rPr lang="en-US" altLang="zh-TW" sz="8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×256</m:t>
                      </m:r>
                      <m:r>
                        <a:rPr lang="en-US" altLang="zh-TW" sz="8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</m:oMath>
                  </a14:m>
                  <a:r>
                    <a:rPr lang="en-US" altLang="zh-TW" sz="800" dirty="0"/>
                    <a:t>)/slice</a:t>
                  </a:r>
                  <a:endParaRPr lang="en-US" altLang="zh-TW" sz="800" dirty="0">
                    <a:latin typeface="Calibri" panose="020F0502020204030204"/>
                    <a:ea typeface="新細明體" panose="02020500000000000000" pitchFamily="18" charset="-120"/>
                  </a:endParaRPr>
                </a:p>
              </p:txBody>
            </p:sp>
          </mc:Choice>
          <mc:Fallback xmlns="">
            <p:sp>
              <p:nvSpPr>
                <p:cNvPr id="46" name="文字方塊 124">
                  <a:extLst>
                    <a:ext uri="{FF2B5EF4-FFF2-40B4-BE49-F238E27FC236}">
                      <a16:creationId xmlns:a16="http://schemas.microsoft.com/office/drawing/2014/main" id="{43A7F7EF-5047-6D1C-50F9-1400A0CE6F6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58842" y="5965978"/>
                  <a:ext cx="723777" cy="371720"/>
                </a:xfrm>
                <a:prstGeom prst="rect">
                  <a:avLst/>
                </a:prstGeom>
                <a:blipFill>
                  <a:blip r:embed="rId13"/>
                  <a:stretch>
                    <a:fillRect b="-389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文字方塊 124">
                  <a:extLst>
                    <a:ext uri="{FF2B5EF4-FFF2-40B4-BE49-F238E27FC236}">
                      <a16:creationId xmlns:a16="http://schemas.microsoft.com/office/drawing/2014/main" id="{3768ADE3-AEE0-AA3F-AB7E-247650CA6D4F}"/>
                    </a:ext>
                  </a:extLst>
                </p:cNvPr>
                <p:cNvSpPr txBox="1"/>
                <p:nvPr/>
              </p:nvSpPr>
              <p:spPr>
                <a:xfrm>
                  <a:off x="3568310" y="5956311"/>
                  <a:ext cx="731557" cy="47179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defRPr/>
                  </a:pPr>
                  <a:r>
                    <a:rPr lang="en-US" altLang="zh-TW" sz="800" dirty="0">
                      <a:solidFill>
                        <a:schemeClr val="accent2"/>
                      </a:solidFill>
                    </a:rPr>
                    <a:t>Tokens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TW" sz="8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8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8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altLang="zh-TW" sz="8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8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a14:m>
                  <a:r>
                    <a:rPr lang="en-US" altLang="zh-TW" sz="800" dirty="0">
                      <a:solidFill>
                        <a:schemeClr val="accent2"/>
                      </a:solidFill>
                    </a:rPr>
                    <a:t> </a:t>
                  </a:r>
                </a:p>
                <a:p>
                  <a:pPr>
                    <a:defRPr/>
                  </a:pPr>
                  <a:r>
                    <a:rPr lang="en-US" altLang="zh-TW" sz="800" dirty="0">
                      <a:solidFill>
                        <a:schemeClr val="tx1"/>
                      </a:solidFill>
                    </a:rPr>
                    <a:t>(</a:t>
                  </a:r>
                  <a14:m>
                    <m:oMath xmlns:m="http://schemas.openxmlformats.org/officeDocument/2006/math">
                      <m:r>
                        <a:rPr lang="en-US" altLang="zh-TW" sz="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altLang="zh-TW" sz="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×1</m:t>
                      </m:r>
                      <m:r>
                        <a:rPr lang="en-US" altLang="zh-TW" sz="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TW" sz="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256</m:t>
                      </m:r>
                      <m:r>
                        <a:rPr lang="en-US" altLang="zh-TW" sz="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</m:oMath>
                  </a14:m>
                  <a:r>
                    <a:rPr lang="en-US" altLang="zh-TW" sz="800" dirty="0">
                      <a:solidFill>
                        <a:schemeClr val="tx1"/>
                      </a:solidFill>
                    </a:rPr>
                    <a:t>)/token</a:t>
                  </a:r>
                  <a:endParaRPr lang="en-US" altLang="zh-TW" sz="800" dirty="0">
                    <a:solidFill>
                      <a:schemeClr val="accent2"/>
                    </a:solidFill>
                    <a:latin typeface="Calibri" panose="020F0502020204030204"/>
                    <a:ea typeface="新細明體" panose="02020500000000000000" pitchFamily="18" charset="-120"/>
                  </a:endParaRPr>
                </a:p>
              </p:txBody>
            </p:sp>
          </mc:Choice>
          <mc:Fallback xmlns="">
            <p:sp>
              <p:nvSpPr>
                <p:cNvPr id="47" name="文字方塊 124">
                  <a:extLst>
                    <a:ext uri="{FF2B5EF4-FFF2-40B4-BE49-F238E27FC236}">
                      <a16:creationId xmlns:a16="http://schemas.microsoft.com/office/drawing/2014/main" id="{3768ADE3-AEE0-AA3F-AB7E-247650CA6D4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68310" y="5956311"/>
                  <a:ext cx="731557" cy="471796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字方塊 124">
                <a:extLst>
                  <a:ext uri="{FF2B5EF4-FFF2-40B4-BE49-F238E27FC236}">
                    <a16:creationId xmlns:a16="http://schemas.microsoft.com/office/drawing/2014/main" id="{E196EC51-48E1-8E19-46CA-E9E034C81631}"/>
                  </a:ext>
                </a:extLst>
              </p:cNvPr>
              <p:cNvSpPr txBox="1"/>
              <p:nvPr/>
            </p:nvSpPr>
            <p:spPr>
              <a:xfrm>
                <a:off x="3129183" y="3599729"/>
                <a:ext cx="4479363" cy="6307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15888" lvl="0">
                  <a:tabLst>
                    <a:tab pos="1262063" algn="l"/>
                  </a:tabLst>
                  <a:defRPr/>
                </a:pPr>
                <a:r>
                  <a:rPr lang="en-US" altLang="zh-TW" sz="1000" dirty="0">
                    <a:latin typeface="Calibri" panose="020F0502020204030204"/>
                    <a:ea typeface="新細明體" panose="02020500000000000000" pitchFamily="18" charset="-120"/>
                  </a:rPr>
                  <a:t>2.2 </a:t>
                </a:r>
                <a:r>
                  <a:rPr lang="en-US" altLang="zh-TW" sz="1000" dirty="0">
                    <a:solidFill>
                      <a:schemeClr val="accent2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Global Average Pooling </a:t>
                </a:r>
                <a:r>
                  <a:rPr lang="en-US" altLang="zh-TW" sz="1000" dirty="0">
                    <a:latin typeface="Calibri" panose="020F0502020204030204"/>
                    <a:ea typeface="新細明體" panose="02020500000000000000" pitchFamily="18" charset="-120"/>
                  </a:rPr>
                  <a:t>for Tokenization, flattening (2D to 1D) each slice.</a:t>
                </a:r>
              </a:p>
              <a:p>
                <a:pPr marL="115888" lvl="0">
                  <a:tabLst>
                    <a:tab pos="1262063" algn="l"/>
                  </a:tabLst>
                  <a:defRPr/>
                </a:pPr>
                <a:r>
                  <a:rPr lang="en-US" altLang="zh-TW" sz="1000" dirty="0">
                    <a:latin typeface="Calibri" panose="020F0502020204030204"/>
                    <a:ea typeface="新細明體" panose="02020500000000000000" pitchFamily="18" charset="-120"/>
                  </a:rPr>
                  <a:t>       </a:t>
                </a:r>
                <a14:m>
                  <m:oMath xmlns:m="http://schemas.openxmlformats.org/officeDocument/2006/math">
                    <m:r>
                      <a:rPr lang="en-US" altLang="zh-TW" sz="1000" i="1" dirty="0" smtClean="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𝐺𝐴</m:t>
                    </m:r>
                    <m:r>
                      <a:rPr lang="en-US" altLang="zh-TW" sz="1000" i="1" dirty="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𝑃</m:t>
                    </m:r>
                    <m:r>
                      <a:rPr lang="en-US" altLang="zh-TW" sz="1000" b="0" i="0" dirty="0" smtClean="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(</m:t>
                    </m:r>
                    <m:sSub>
                      <m:sSubPr>
                        <m:ctrlPr>
                          <a:rPr lang="en-US" altLang="zh-TW" sz="1000" b="0" i="1" dirty="0" smtClean="0"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TW" sz="1000" b="0" i="1" dirty="0" smtClean="0"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</a:rPr>
                            </m:ctrlPr>
                          </m:accPr>
                          <m:e>
                            <m:r>
                              <a:rPr lang="en-US" altLang="zh-TW" sz="1000" b="0" i="1" dirty="0" smtClean="0"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m:rPr>
                            <m:sty m:val="p"/>
                          </m:rPr>
                          <a:rPr lang="en-US" altLang="zh-TW" sz="1000" b="0" i="0" dirty="0" smtClean="0"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v</m:t>
                        </m:r>
                        <m:r>
                          <a:rPr lang="en-US" altLang="zh-TW" sz="1000" b="0" i="0" dirty="0" smtClean="0"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TW" sz="1000" b="0" i="0" dirty="0" smtClean="0"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i</m:t>
                        </m:r>
                      </m:sub>
                    </m:sSub>
                    <m:r>
                      <a:rPr lang="en-US" altLang="zh-TW" sz="1000" b="0" i="0" dirty="0" smtClean="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)</m:t>
                    </m:r>
                  </m:oMath>
                </a14:m>
                <a:r>
                  <a:rPr lang="en-US" altLang="zh-TW" sz="1000" dirty="0">
                    <a:latin typeface="Calibri" panose="020F0502020204030204"/>
                    <a:ea typeface="新細明體" panose="02020500000000000000" pitchFamily="18" charset="-120"/>
                  </a:rPr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1000" b="0" i="1" dirty="0" smtClean="0"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</m:ctrlPr>
                      </m:fPr>
                      <m:num>
                        <m:r>
                          <a:rPr lang="en-US" altLang="zh-TW" sz="1000" b="0" i="1" dirty="0" smtClean="0"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1</m:t>
                        </m:r>
                      </m:num>
                      <m:den>
                        <m:r>
                          <a:rPr lang="en-US" altLang="zh-TW" sz="1000" b="0" i="1" dirty="0" smtClean="0"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h</m:t>
                        </m:r>
                        <m:r>
                          <a:rPr lang="en-US" altLang="zh-TW" sz="1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TW" sz="1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altLang="zh-TW" sz="1000" b="0" i="1" dirty="0" smtClean="0"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altLang="zh-TW" sz="1000" b="0" i="1" dirty="0" smtClean="0"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𝑛</m:t>
                        </m:r>
                        <m:r>
                          <a:rPr lang="en-US" altLang="zh-TW" sz="1000" b="0" i="1" dirty="0" smtClean="0"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=1</m:t>
                        </m:r>
                      </m:sub>
                      <m:sup>
                        <m:r>
                          <a:rPr lang="en-US" altLang="zh-TW" sz="1000" b="0" i="1" dirty="0" smtClean="0"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h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en-US" altLang="zh-TW" sz="1000" b="0" i="1" dirty="0" smtClean="0"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altLang="zh-TW" sz="1000" b="0" i="1" dirty="0" smtClean="0"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</a:rPr>
                              <m:t>𝑚</m:t>
                            </m:r>
                            <m:r>
                              <a:rPr lang="en-US" altLang="zh-TW" sz="1000" b="0" i="1" dirty="0" smtClean="0"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TW" sz="1000" b="0" i="1" dirty="0" smtClean="0"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</a:rPr>
                              <m:t>𝑤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altLang="zh-TW" sz="1000" b="0" i="1" dirty="0" smtClean="0">
                                    <a:latin typeface="Cambria Math" panose="02040503050406030204" pitchFamily="18" charset="0"/>
                                    <a:ea typeface="新細明體" panose="02020500000000000000" pitchFamily="18" charset="-12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1000" b="0" i="1" dirty="0" smtClean="0">
                                    <a:latin typeface="Cambria Math" panose="02040503050406030204" pitchFamily="18" charset="0"/>
                                    <a:ea typeface="新細明體" panose="02020500000000000000" pitchFamily="18" charset="-12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TW" sz="1000" b="0" i="1" dirty="0" smtClean="0">
                                    <a:latin typeface="Cambria Math" panose="02040503050406030204" pitchFamily="18" charset="0"/>
                                    <a:ea typeface="新細明體" panose="02020500000000000000" pitchFamily="18" charset="-120"/>
                                  </a:rPr>
                                  <m:t>𝑣</m:t>
                                </m:r>
                                <m:r>
                                  <a:rPr lang="en-US" altLang="zh-TW" sz="1000" b="0" i="1" dirty="0" smtClean="0">
                                    <a:latin typeface="Cambria Math" panose="02040503050406030204" pitchFamily="18" charset="0"/>
                                    <a:ea typeface="新細明體" panose="02020500000000000000" pitchFamily="18" charset="-120"/>
                                  </a:rPr>
                                  <m:t>,</m:t>
                                </m:r>
                                <m:r>
                                  <a:rPr lang="en-US" altLang="zh-TW" sz="1000" b="0" i="1" dirty="0" smtClean="0">
                                    <a:latin typeface="Cambria Math" panose="02040503050406030204" pitchFamily="18" charset="0"/>
                                    <a:ea typeface="新細明體" panose="02020500000000000000" pitchFamily="18" charset="-120"/>
                                  </a:rPr>
                                  <m:t>𝑐</m:t>
                                </m:r>
                              </m:sub>
                            </m:sSub>
                            <m:r>
                              <a:rPr lang="en-US" altLang="zh-TW" sz="1000" b="0" i="1" dirty="0" smtClean="0"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</a:rPr>
                              <m:t>(</m:t>
                            </m:r>
                            <m:r>
                              <a:rPr lang="en-US" altLang="zh-TW" sz="1000" b="0" i="1" dirty="0" smtClean="0"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</a:rPr>
                              <m:t>𝑛</m:t>
                            </m:r>
                            <m:r>
                              <a:rPr lang="en-US" altLang="zh-TW" sz="1000" b="0" i="1" dirty="0" smtClean="0"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</a:rPr>
                              <m:t>,</m:t>
                            </m:r>
                            <m:r>
                              <a:rPr lang="en-US" altLang="zh-TW" sz="1000" b="0" i="1" dirty="0" smtClean="0"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</a:rPr>
                              <m:t>𝑚</m:t>
                            </m:r>
                            <m:r>
                              <a:rPr lang="en-US" altLang="zh-TW" sz="1000" b="0" i="1" dirty="0" smtClean="0"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</a:rPr>
                              <m:t>)</m:t>
                            </m:r>
                          </m:e>
                        </m:nary>
                      </m:e>
                    </m:nary>
                  </m:oMath>
                </a14:m>
                <a:r>
                  <a:rPr lang="en-US" altLang="zh-TW" sz="1000" dirty="0">
                    <a:latin typeface="Calibri" panose="020F0502020204030204"/>
                    <a:ea typeface="新細明體" panose="02020500000000000000" pitchFamily="18" charset="-120"/>
                  </a:rPr>
                  <a:t> for channel c=1,..,256</a:t>
                </a:r>
              </a:p>
              <a:p>
                <a:pPr marL="398463" lvl="0">
                  <a:tabLst>
                    <a:tab pos="1262063" algn="l"/>
                  </a:tabLst>
                  <a:defRPr/>
                </a:pPr>
                <a:r>
                  <a:rPr lang="en-US" altLang="zh-TW" sz="1000" dirty="0">
                    <a:latin typeface="Calibri" panose="020F0502020204030204"/>
                    <a:ea typeface="新細明體" panose="02020500000000000000" pitchFamily="18" charset="-120"/>
                  </a:rPr>
                  <a:t>Tokens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000" b="0" i="1" smtClean="0"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</m:ctrlPr>
                      </m:sSubPr>
                      <m:e>
                        <m:r>
                          <a:rPr lang="en-US" altLang="zh-TW" sz="1000" b="0" i="1" smtClean="0"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𝑥</m:t>
                        </m:r>
                      </m:e>
                      <m:sub>
                        <m:r>
                          <a:rPr lang="en-US" altLang="zh-TW" sz="1000" b="0" i="1" smtClean="0"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𝑔</m:t>
                        </m:r>
                        <m:r>
                          <a:rPr lang="en-US" altLang="zh-TW" sz="1000" b="0" i="1" smtClean="0"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,</m:t>
                        </m:r>
                        <m:r>
                          <a:rPr lang="en-US" altLang="zh-TW" sz="1000" b="0" i="1" smtClean="0"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TW" sz="1000" dirty="0">
                    <a:latin typeface="Calibri" panose="020F0502020204030204"/>
                    <a:ea typeface="新細明體" panose="02020500000000000000" pitchFamily="18" charset="-120"/>
                  </a:rPr>
                  <a:t> (</a:t>
                </a:r>
                <a14:m>
                  <m:oMath xmlns:m="http://schemas.openxmlformats.org/officeDocument/2006/math">
                    <m:r>
                      <a:rPr lang="en-US" altLang="zh-TW" sz="1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altLang="zh-TW" sz="1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TW" sz="10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altLang="zh-TW" sz="1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TW" sz="10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256</m:t>
                    </m:r>
                    <m:r>
                      <a:rPr lang="en-US" altLang="zh-TW" sz="1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altLang="zh-TW" sz="1000" dirty="0">
                    <a:latin typeface="Calibri" panose="020F0502020204030204"/>
                    <a:ea typeface="新細明體" panose="02020500000000000000" pitchFamily="18" charset="-120"/>
                  </a:rPr>
                  <a:t>)/token </a:t>
                </a:r>
                <a:r>
                  <a:rPr lang="en-US" altLang="zh-TW" sz="1000" dirty="0"/>
                  <a:t>where </a:t>
                </a:r>
                <a:r>
                  <a:rPr lang="en-US" altLang="zh-TW" sz="1000" dirty="0" err="1"/>
                  <a:t>i</a:t>
                </a:r>
                <a:r>
                  <a:rPr lang="en-US" altLang="zh-TW" sz="1000" dirty="0"/>
                  <a:t>=1</a:t>
                </a:r>
                <a:r>
                  <a:rPr lang="en-US" altLang="zh-TW" sz="1000" baseline="30000" dirty="0"/>
                  <a:t>st</a:t>
                </a:r>
                <a:r>
                  <a:rPr lang="en-US" altLang="zh-TW" sz="1000" dirty="0"/>
                  <a:t>,…,64</a:t>
                </a:r>
                <a:r>
                  <a:rPr lang="en-US" altLang="zh-TW" sz="1000" baseline="30000" dirty="0"/>
                  <a:t>th</a:t>
                </a:r>
                <a:r>
                  <a:rPr lang="en-US" altLang="zh-TW" sz="1000" dirty="0"/>
                  <a:t> token(=flattened slice)</a:t>
                </a:r>
              </a:p>
            </p:txBody>
          </p:sp>
        </mc:Choice>
        <mc:Fallback xmlns="">
          <p:sp>
            <p:nvSpPr>
              <p:cNvPr id="48" name="文字方塊 124">
                <a:extLst>
                  <a:ext uri="{FF2B5EF4-FFF2-40B4-BE49-F238E27FC236}">
                    <a16:creationId xmlns:a16="http://schemas.microsoft.com/office/drawing/2014/main" id="{E196EC51-48E1-8E19-46CA-E9E034C816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9183" y="3599729"/>
                <a:ext cx="4479363" cy="630750"/>
              </a:xfrm>
              <a:prstGeom prst="rect">
                <a:avLst/>
              </a:prstGeom>
              <a:blipFill>
                <a:blip r:embed="rId15"/>
                <a:stretch>
                  <a:fillRect t="-4854" b="-252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字方塊 124">
                <a:extLst>
                  <a:ext uri="{FF2B5EF4-FFF2-40B4-BE49-F238E27FC236}">
                    <a16:creationId xmlns:a16="http://schemas.microsoft.com/office/drawing/2014/main" id="{3510DA4D-8A19-BDF9-82DA-73688D463584}"/>
                  </a:ext>
                </a:extLst>
              </p:cNvPr>
              <p:cNvSpPr txBox="1"/>
              <p:nvPr/>
            </p:nvSpPr>
            <p:spPr>
              <a:xfrm>
                <a:off x="0" y="3572915"/>
                <a:ext cx="2945727" cy="11831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R="0" lvl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kumimoji="0" lang="en-US" altLang="zh-TW" sz="10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B0F0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2. CNN Encoder with Slice Attention Module (SAM)</a:t>
                </a:r>
              </a:p>
              <a:p>
                <a:pPr marL="85725" lvl="0">
                  <a:tabLst>
                    <a:tab pos="85725" algn="l"/>
                  </a:tabLst>
                  <a:defRPr/>
                </a:pPr>
                <a:r>
                  <a:rPr lang="en-US" altLang="zh-TW" sz="1000" dirty="0">
                    <a:solidFill>
                      <a:srgbClr val="00B0F0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I/P</a:t>
                </a:r>
                <a:r>
                  <a:rPr lang="en-US" altLang="zh-TW" sz="1000" dirty="0">
                    <a:solidFill>
                      <a:schemeClr val="tx1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: Slices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</m:ctrlPr>
                      </m:sSubPr>
                      <m:e>
                        <m:r>
                          <a:rPr lang="en-US" altLang="zh-TW" sz="1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𝑥</m:t>
                        </m:r>
                      </m:e>
                      <m:sub>
                        <m:r>
                          <a:rPr lang="en-US" altLang="zh-TW" sz="1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𝑣</m:t>
                        </m:r>
                      </m:sub>
                    </m:sSub>
                  </m:oMath>
                </a14:m>
                <a:r>
                  <a:rPr kumimoji="0" lang="en-US" altLang="zh-TW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/>
                    <a:ea typeface="Cambria Math" panose="02040503050406030204" pitchFamily="18" charset="0"/>
                  </a:rPr>
                  <a:t>=[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000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1000" i="1" dirty="0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altLang="zh-TW" sz="1000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1000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0" lang="en-US" altLang="zh-TW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/>
                    <a:ea typeface="Cambria Math" panose="02040503050406030204" pitchFamily="18" charset="0"/>
                  </a:rPr>
                  <a:t>]</a:t>
                </a:r>
              </a:p>
              <a:p>
                <a:pPr marL="285750" lvl="0">
                  <a:tabLst>
                    <a:tab pos="1262063" algn="l"/>
                  </a:tabLst>
                  <a:defRPr/>
                </a:pPr>
                <a:r>
                  <a:rPr kumimoji="0" lang="en-US" altLang="zh-TW" sz="10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 (</a:t>
                </a:r>
                <a14:m>
                  <m:oMath xmlns:m="http://schemas.openxmlformats.org/officeDocument/2006/math">
                    <m:r>
                      <a:rPr lang="en-US" altLang="zh-TW" sz="1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6</m:t>
                    </m:r>
                    <m:r>
                      <a:rPr lang="en-US" altLang="zh-TW" sz="10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4</m:t>
                    </m:r>
                    <m:r>
                      <a:rPr lang="en-US" altLang="zh-TW" sz="1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TW" sz="10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64</m:t>
                    </m:r>
                    <m:r>
                      <a:rPr lang="en-US" altLang="zh-TW" sz="1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×1</m:t>
                    </m:r>
                    <m:r>
                      <a:rPr lang="en-US" altLang="zh-TW" sz="1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kumimoji="0" lang="en-US" altLang="zh-TW" sz="10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)/slice where </a:t>
                </a:r>
                <a:r>
                  <a:rPr kumimoji="0" lang="en-US" altLang="zh-TW" sz="1000" i="0" u="none" strike="noStrike" kern="1200" cap="none" spc="0" normalizeH="0" baseline="0" noProof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i</a:t>
                </a:r>
                <a:r>
                  <a:rPr kumimoji="0" lang="en-US" altLang="zh-TW" sz="10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=1</a:t>
                </a:r>
                <a:r>
                  <a:rPr kumimoji="0" lang="en-US" altLang="zh-TW" sz="1000" i="0" u="none" strike="noStrike" kern="1200" cap="none" spc="0" normalizeH="0" baseline="3000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st</a:t>
                </a:r>
                <a:r>
                  <a:rPr kumimoji="0" lang="en-US" altLang="zh-TW" sz="10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,…,64</a:t>
                </a:r>
                <a:r>
                  <a:rPr kumimoji="0" lang="en-US" altLang="zh-TW" sz="1000" i="0" u="none" strike="noStrike" kern="1200" cap="none" spc="0" normalizeH="0" baseline="3000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th</a:t>
                </a:r>
                <a:r>
                  <a:rPr kumimoji="0" lang="en-US" altLang="zh-TW" sz="10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 </a:t>
                </a:r>
                <a:r>
                  <a:rPr lang="en-US" altLang="zh-TW" sz="1000" dirty="0">
                    <a:solidFill>
                      <a:schemeClr val="accent2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slice</a:t>
                </a:r>
              </a:p>
              <a:p>
                <a:pPr marL="115888" lvl="0">
                  <a:tabLst>
                    <a:tab pos="1262063" algn="l"/>
                  </a:tabLst>
                  <a:defRPr/>
                </a:pPr>
                <a:r>
                  <a:rPr lang="en-US" altLang="zh-TW" sz="1000" dirty="0">
                    <a:latin typeface="Calibri" panose="020F0502020204030204"/>
                    <a:ea typeface="新細明體" panose="02020500000000000000" pitchFamily="18" charset="-120"/>
                  </a:rPr>
                  <a:t>2.1 </a:t>
                </a:r>
                <a:r>
                  <a:rPr lang="en-US" altLang="zh-TW" sz="1000" dirty="0">
                    <a:solidFill>
                      <a:schemeClr val="accent2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Shared CNN Backbone</a:t>
                </a:r>
                <a:r>
                  <a:rPr lang="en-US" altLang="zh-TW" sz="1000" dirty="0">
                    <a:latin typeface="Calibri" panose="020F0502020204030204"/>
                    <a:ea typeface="新細明體" panose="02020500000000000000" pitchFamily="18" charset="-120"/>
                  </a:rPr>
                  <a:t>: Feature Extraction using 2D CNN layers on each slice</a:t>
                </a:r>
              </a:p>
              <a:p>
                <a:pPr marL="398463" lvl="0">
                  <a:tabLst>
                    <a:tab pos="1262063" algn="l"/>
                  </a:tabLst>
                  <a:defRPr/>
                </a:pPr>
                <a:r>
                  <a:rPr lang="en-US" altLang="zh-TW" sz="1000" dirty="0">
                    <a:latin typeface="Calibri" panose="020F0502020204030204"/>
                    <a:ea typeface="新細明體" panose="02020500000000000000" pitchFamily="18" charset="-120"/>
                  </a:rPr>
                  <a:t>Slices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000" b="0" i="1" smtClean="0"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TW" sz="1000" i="1" smtClean="0"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</a:rPr>
                            </m:ctrlPr>
                          </m:accPr>
                          <m:e>
                            <m:r>
                              <a:rPr lang="en-US" altLang="zh-TW" sz="1000" b="0" i="1" smtClean="0"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altLang="zh-TW" sz="1000" b="0" i="1" smtClean="0"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𝑣</m:t>
                        </m:r>
                        <m:r>
                          <a:rPr lang="en-US" altLang="zh-TW" sz="1000" b="0" i="1" smtClean="0"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,</m:t>
                        </m:r>
                        <m:r>
                          <a:rPr lang="en-US" altLang="zh-TW" sz="1000" b="0" i="1" smtClean="0"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TW" sz="1000" dirty="0">
                    <a:latin typeface="Calibri" panose="020F0502020204030204"/>
                    <a:ea typeface="新細明體" panose="02020500000000000000" pitchFamily="18" charset="-120"/>
                  </a:rPr>
                  <a:t> (</a:t>
                </a:r>
                <a14:m>
                  <m:oMath xmlns:m="http://schemas.openxmlformats.org/officeDocument/2006/math">
                    <m:r>
                      <a:rPr lang="en-US" altLang="zh-TW" sz="1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8</m:t>
                    </m:r>
                    <m:r>
                      <a:rPr lang="en-US" altLang="zh-TW" sz="1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TW" sz="10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8</m:t>
                    </m:r>
                    <m:r>
                      <a:rPr lang="en-US" altLang="zh-TW" sz="1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TW" sz="10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256</m:t>
                    </m:r>
                    <m:r>
                      <a:rPr lang="en-US" altLang="zh-TW" sz="1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altLang="zh-TW" sz="1000" dirty="0">
                    <a:latin typeface="Calibri" panose="020F0502020204030204"/>
                    <a:ea typeface="新細明體" panose="02020500000000000000" pitchFamily="18" charset="-120"/>
                  </a:rPr>
                  <a:t>)/slice where </a:t>
                </a:r>
                <a:r>
                  <a:rPr lang="en-US" altLang="zh-TW" sz="1000" dirty="0" err="1">
                    <a:latin typeface="Calibri" panose="020F0502020204030204"/>
                    <a:ea typeface="新細明體" panose="02020500000000000000" pitchFamily="18" charset="-120"/>
                  </a:rPr>
                  <a:t>i</a:t>
                </a:r>
                <a:r>
                  <a:rPr lang="en-US" altLang="zh-TW" sz="1000" dirty="0">
                    <a:latin typeface="Calibri" panose="020F0502020204030204"/>
                    <a:ea typeface="新細明體" panose="02020500000000000000" pitchFamily="18" charset="-120"/>
                  </a:rPr>
                  <a:t>=1</a:t>
                </a:r>
                <a:r>
                  <a:rPr lang="en-US" altLang="zh-TW" sz="1000" baseline="30000" dirty="0">
                    <a:latin typeface="Calibri" panose="020F0502020204030204"/>
                    <a:ea typeface="新細明體" panose="02020500000000000000" pitchFamily="18" charset="-120"/>
                  </a:rPr>
                  <a:t>st</a:t>
                </a:r>
                <a:r>
                  <a:rPr lang="en-US" altLang="zh-TW" sz="1000" dirty="0">
                    <a:latin typeface="Calibri" panose="020F0502020204030204"/>
                    <a:ea typeface="新細明體" panose="02020500000000000000" pitchFamily="18" charset="-120"/>
                  </a:rPr>
                  <a:t>,…,64</a:t>
                </a:r>
                <a:r>
                  <a:rPr lang="en-US" altLang="zh-TW" sz="1000" baseline="30000" dirty="0">
                    <a:latin typeface="Calibri" panose="020F0502020204030204"/>
                    <a:ea typeface="新細明體" panose="02020500000000000000" pitchFamily="18" charset="-120"/>
                  </a:rPr>
                  <a:t>th</a:t>
                </a:r>
                <a:r>
                  <a:rPr lang="en-US" altLang="zh-TW" sz="1000" dirty="0">
                    <a:latin typeface="Calibri" panose="020F0502020204030204"/>
                    <a:ea typeface="新細明體" panose="02020500000000000000" pitchFamily="18" charset="-120"/>
                  </a:rPr>
                  <a:t> slice</a:t>
                </a:r>
              </a:p>
            </p:txBody>
          </p:sp>
        </mc:Choice>
        <mc:Fallback xmlns="">
          <p:sp>
            <p:nvSpPr>
              <p:cNvPr id="49" name="文字方塊 124">
                <a:extLst>
                  <a:ext uri="{FF2B5EF4-FFF2-40B4-BE49-F238E27FC236}">
                    <a16:creationId xmlns:a16="http://schemas.microsoft.com/office/drawing/2014/main" id="{3510DA4D-8A19-BDF9-82DA-73688D4635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572915"/>
                <a:ext cx="2945727" cy="1183144"/>
              </a:xfrm>
              <a:prstGeom prst="rect">
                <a:avLst/>
              </a:prstGeom>
              <a:blipFill>
                <a:blip r:embed="rId16"/>
                <a:stretch>
                  <a:fillRect b="-25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6" name="Picture 55">
            <a:extLst>
              <a:ext uri="{FF2B5EF4-FFF2-40B4-BE49-F238E27FC236}">
                <a16:creationId xmlns:a16="http://schemas.microsoft.com/office/drawing/2014/main" id="{08F9C444-0BEC-E0F9-98C8-39B22F4D55D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94159" y="473683"/>
            <a:ext cx="623462" cy="65453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7" name="文字方塊 124">
                <a:extLst>
                  <a:ext uri="{FF2B5EF4-FFF2-40B4-BE49-F238E27FC236}">
                    <a16:creationId xmlns:a16="http://schemas.microsoft.com/office/drawing/2014/main" id="{B969F1D3-8290-1C51-6611-B55ABB7CCE36}"/>
                  </a:ext>
                </a:extLst>
              </p:cNvPr>
              <p:cNvSpPr txBox="1"/>
              <p:nvPr/>
            </p:nvSpPr>
            <p:spPr>
              <a:xfrm>
                <a:off x="353508" y="293711"/>
                <a:ext cx="136944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R="0" lvl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lang="en-US" altLang="zh-TW" sz="800" dirty="0">
                    <a:ea typeface="新細明體" panose="02020500000000000000" pitchFamily="18" charset="-120"/>
                  </a:rPr>
                  <a:t>CT image volume </a:t>
                </a:r>
                <a14:m>
                  <m:oMath xmlns:m="http://schemas.openxmlformats.org/officeDocument/2006/math">
                    <m:r>
                      <a:rPr lang="en-US" altLang="zh-TW" sz="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𝑋</m:t>
                    </m:r>
                  </m:oMath>
                </a14:m>
                <a:r>
                  <a:rPr kumimoji="0" lang="en-US" altLang="zh-TW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</a:rPr>
                  <a:t> </a:t>
                </a:r>
              </a:p>
            </p:txBody>
          </p:sp>
        </mc:Choice>
        <mc:Fallback xmlns="">
          <p:sp>
            <p:nvSpPr>
              <p:cNvPr id="57" name="文字方塊 124">
                <a:extLst>
                  <a:ext uri="{FF2B5EF4-FFF2-40B4-BE49-F238E27FC236}">
                    <a16:creationId xmlns:a16="http://schemas.microsoft.com/office/drawing/2014/main" id="{B969F1D3-8290-1C51-6611-B55ABB7CCE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508" y="293711"/>
                <a:ext cx="1369445" cy="215444"/>
              </a:xfrm>
              <a:prstGeom prst="rect">
                <a:avLst/>
              </a:prstGeom>
              <a:blipFill>
                <a:blip r:embed="rId18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文字方塊 124">
                <a:extLst>
                  <a:ext uri="{FF2B5EF4-FFF2-40B4-BE49-F238E27FC236}">
                    <a16:creationId xmlns:a16="http://schemas.microsoft.com/office/drawing/2014/main" id="{3C234FF7-A2EE-5E5E-5BB8-6ADA8A9CA921}"/>
                  </a:ext>
                </a:extLst>
              </p:cNvPr>
              <p:cNvSpPr txBox="1"/>
              <p:nvPr/>
            </p:nvSpPr>
            <p:spPr>
              <a:xfrm>
                <a:off x="135858" y="1102928"/>
                <a:ext cx="133448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R="0" lvl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14:m>
                  <m:oMath xmlns:m="http://schemas.openxmlformats.org/officeDocument/2006/math">
                    <m:r>
                      <a:rPr lang="en-US" altLang="zh-TW" sz="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𝑋</m:t>
                    </m:r>
                  </m:oMath>
                </a14:m>
                <a:r>
                  <a:rPr kumimoji="0" lang="en-US" altLang="zh-TW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</a:rPr>
                  <a:t>: </a:t>
                </a:r>
                <a14:m>
                  <m:oMath xmlns:m="http://schemas.openxmlformats.org/officeDocument/2006/math">
                    <m:r>
                      <a:rPr kumimoji="0" lang="en-US" altLang="zh-TW" sz="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𝑧</m:t>
                    </m:r>
                    <m:r>
                      <a:rPr kumimoji="0" lang="en-US" altLang="zh-TW" sz="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×(</m:t>
                    </m:r>
                    <m:r>
                      <a:rPr kumimoji="0" lang="en-US" altLang="zh-TW" sz="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r>
                      <a:rPr kumimoji="0" lang="en-US" altLang="zh-TW" sz="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kumimoji="0" lang="en-US" altLang="zh-TW" sz="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𝑤</m:t>
                    </m:r>
                    <m:r>
                      <a:rPr kumimoji="0" lang="en-US" altLang="zh-TW" sz="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×1</m:t>
                    </m:r>
                    <m:r>
                      <a:rPr kumimoji="0" lang="en-US" altLang="zh-TW" sz="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kumimoji="0" lang="en-US" altLang="zh-TW" sz="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0" lang="en-US" altLang="zh-TW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</a:rPr>
                  <a:t>,</a:t>
                </a:r>
              </a:p>
              <a:p>
                <a:pPr marR="0" lvl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altLang="zh-TW" sz="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h</m:t>
                    </m:r>
                    <m:r>
                      <a:rPr kumimoji="0" lang="en-US" altLang="zh-TW" sz="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,</m:t>
                    </m:r>
                    <m:r>
                      <a:rPr kumimoji="0" lang="en-US" altLang="zh-TW" sz="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𝑤</m:t>
                    </m:r>
                    <m:r>
                      <a:rPr kumimoji="0" lang="en-US" altLang="zh-TW" sz="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≤512</m:t>
                    </m:r>
                  </m:oMath>
                </a14:m>
                <a:r>
                  <a:rPr kumimoji="0" lang="en-US" altLang="zh-TW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</a:rPr>
                  <a:t>, </a:t>
                </a:r>
                <a14:m>
                  <m:oMath xmlns:m="http://schemas.openxmlformats.org/officeDocument/2006/math">
                    <m:r>
                      <a:rPr kumimoji="0" lang="en-US" altLang="zh-TW" sz="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𝑧</m:t>
                    </m:r>
                    <m:r>
                      <a:rPr kumimoji="0" lang="en-US" altLang="zh-TW" sz="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≤45</m:t>
                    </m:r>
                  </m:oMath>
                </a14:m>
                <a:r>
                  <a:rPr kumimoji="0" lang="en-US" altLang="zh-TW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</a:rPr>
                  <a:t> slices</a:t>
                </a:r>
              </a:p>
            </p:txBody>
          </p:sp>
        </mc:Choice>
        <mc:Fallback xmlns="">
          <p:sp>
            <p:nvSpPr>
              <p:cNvPr id="58" name="文字方塊 124">
                <a:extLst>
                  <a:ext uri="{FF2B5EF4-FFF2-40B4-BE49-F238E27FC236}">
                    <a16:creationId xmlns:a16="http://schemas.microsoft.com/office/drawing/2014/main" id="{3C234FF7-A2EE-5E5E-5BB8-6ADA8A9CA9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858" y="1102928"/>
                <a:ext cx="1334489" cy="338554"/>
              </a:xfrm>
              <a:prstGeom prst="rect">
                <a:avLst/>
              </a:prstGeom>
              <a:blipFill>
                <a:blip r:embed="rId19"/>
                <a:stretch>
                  <a:fillRect b="-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0" name="Group 59">
            <a:extLst>
              <a:ext uri="{FF2B5EF4-FFF2-40B4-BE49-F238E27FC236}">
                <a16:creationId xmlns:a16="http://schemas.microsoft.com/office/drawing/2014/main" id="{67B375E8-7496-02EB-2DD5-23FA136246FD}"/>
              </a:ext>
            </a:extLst>
          </p:cNvPr>
          <p:cNvGrpSpPr/>
          <p:nvPr/>
        </p:nvGrpSpPr>
        <p:grpSpPr>
          <a:xfrm>
            <a:off x="1297534" y="287111"/>
            <a:ext cx="7488237" cy="1034577"/>
            <a:chOff x="1297534" y="94782"/>
            <a:chExt cx="7488237" cy="103457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文字方塊 124">
                  <a:extLst>
                    <a:ext uri="{FF2B5EF4-FFF2-40B4-BE49-F238E27FC236}">
                      <a16:creationId xmlns:a16="http://schemas.microsoft.com/office/drawing/2014/main" id="{7CE69A1E-320D-8809-3A5E-7E31EA48C516}"/>
                    </a:ext>
                  </a:extLst>
                </p:cNvPr>
                <p:cNvSpPr txBox="1"/>
                <p:nvPr/>
              </p:nvSpPr>
              <p:spPr>
                <a:xfrm>
                  <a:off x="1297534" y="94782"/>
                  <a:ext cx="4195123" cy="101566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85725" marR="0" lvl="0" indent="-85725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AutoNum type="arabicPeriod"/>
                    <a:tabLst/>
                    <a:defRPr/>
                  </a:pPr>
                  <a:r>
                    <a:rPr kumimoji="0" lang="en-US" altLang="zh-TW" sz="100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E100E1"/>
                      </a:solidFill>
                      <a:effectLst/>
                      <a:uLnTx/>
                      <a:uFillTx/>
                      <a:latin typeface="Calibri" panose="020F0502020204030204"/>
                      <a:ea typeface="新細明體" panose="02020500000000000000" pitchFamily="18" charset="-120"/>
                      <a:cs typeface="+mn-cs"/>
                    </a:rPr>
                    <a:t> Pre-Processing on Image Volume</a:t>
                  </a:r>
                </a:p>
                <a:p>
                  <a:pPr marL="85725" lvl="0">
                    <a:tabLst>
                      <a:tab pos="85725" algn="l"/>
                    </a:tabLst>
                    <a:defRPr/>
                  </a:pPr>
                  <a:r>
                    <a:rPr lang="en-US" altLang="zh-TW" sz="1000" dirty="0">
                      <a:solidFill>
                        <a:srgbClr val="E100E1"/>
                      </a:solidFill>
                      <a:latin typeface="Calibri" panose="020F0502020204030204"/>
                      <a:ea typeface="新細明體" panose="02020500000000000000" pitchFamily="18" charset="-120"/>
                    </a:rPr>
                    <a:t>I/P: Image volume </a:t>
                  </a:r>
                  <a14:m>
                    <m:oMath xmlns:m="http://schemas.openxmlformats.org/officeDocument/2006/math">
                      <m:r>
                        <a:rPr lang="en-US" altLang="zh-TW" sz="1000" b="0" i="1" smtClean="0">
                          <a:solidFill>
                            <a:srgbClr val="E100E1"/>
                          </a:solidFill>
                          <a:latin typeface="Cambria Math" panose="02040503050406030204" pitchFamily="18" charset="0"/>
                          <a:ea typeface="新細明體" panose="02020500000000000000" pitchFamily="18" charset="-120"/>
                        </a:rPr>
                        <m:t>𝑋</m:t>
                      </m:r>
                    </m:oMath>
                  </a14:m>
                  <a:r>
                    <a:rPr kumimoji="0" lang="en-US" altLang="zh-TW" sz="100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7030A0"/>
                      </a:solidFill>
                      <a:effectLst/>
                      <a:uLnTx/>
                      <a:uFillTx/>
                      <a:latin typeface="Calibri" panose="020F0502020204030204"/>
                      <a:ea typeface="新細明體" panose="02020500000000000000" pitchFamily="18" charset="-120"/>
                      <a:cs typeface="+mn-cs"/>
                    </a:rPr>
                    <a:t>: </a:t>
                  </a:r>
                  <a14:m>
                    <m:oMath xmlns:m="http://schemas.openxmlformats.org/officeDocument/2006/math">
                      <m:r>
                        <a:rPr kumimoji="0" lang="en-US" altLang="zh-TW" sz="1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新細明體" panose="02020500000000000000" pitchFamily="18" charset="-120"/>
                          <a:cs typeface="+mn-cs"/>
                        </a:rPr>
                        <m:t>𝑧</m:t>
                      </m:r>
                      <m:r>
                        <a:rPr kumimoji="0" lang="en-US" altLang="zh-TW" sz="1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kumimoji="0" lang="en-US" altLang="zh-TW" sz="1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0" lang="en-US" altLang="zh-TW" sz="1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  <m:r>
                            <a:rPr kumimoji="0" lang="en-US" altLang="zh-TW" sz="1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kumimoji="0" lang="en-US" altLang="zh-TW" sz="1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  <m:r>
                            <a:rPr kumimoji="0" lang="en-US" altLang="zh-TW" sz="1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×1</m:t>
                          </m:r>
                          <m:r>
                            <a:rPr kumimoji="0" lang="en-US" altLang="zh-TW" sz="1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</m:oMath>
                  </a14:m>
                  <a:endParaRPr kumimoji="0" lang="en-US" altLang="zh-TW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/>
                    <a:ea typeface="Cambria Math" panose="02040503050406030204" pitchFamily="18" charset="0"/>
                  </a:endParaRPr>
                </a:p>
                <a:p>
                  <a:pPr marL="1196975" lvl="0">
                    <a:tabLst>
                      <a:tab pos="1262063" algn="l"/>
                    </a:tabLst>
                    <a:defRPr/>
                  </a:pPr>
                  <a:r>
                    <a:rPr kumimoji="0" lang="en-US" altLang="zh-TW" sz="1000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Calibri" panose="020F0502020204030204"/>
                      <a:ea typeface="新細明體" panose="02020500000000000000" pitchFamily="18" charset="-120"/>
                      <a:cs typeface="+mn-cs"/>
                    </a:rPr>
                    <a:t> </a:t>
                  </a:r>
                  <a14:m>
                    <m:oMath xmlns:m="http://schemas.openxmlformats.org/officeDocument/2006/math">
                      <m:r>
                        <a:rPr kumimoji="0" lang="en-US" altLang="zh-TW" sz="1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新細明體" panose="02020500000000000000" pitchFamily="18" charset="-120"/>
                          <a:cs typeface="+mn-cs"/>
                        </a:rPr>
                        <m:t>h</m:t>
                      </m:r>
                      <m:r>
                        <a:rPr kumimoji="0" lang="en-US" altLang="zh-TW" sz="1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新細明體" panose="02020500000000000000" pitchFamily="18" charset="-120"/>
                          <a:cs typeface="+mn-cs"/>
                        </a:rPr>
                        <m:t>,</m:t>
                      </m:r>
                      <m:r>
                        <a:rPr kumimoji="0" lang="en-US" altLang="zh-TW" sz="1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新細明體" panose="02020500000000000000" pitchFamily="18" charset="-120"/>
                          <a:cs typeface="+mn-cs"/>
                        </a:rPr>
                        <m:t>𝑤</m:t>
                      </m:r>
                      <m:r>
                        <a:rPr kumimoji="0" lang="en-US" altLang="zh-TW" sz="1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≤512</m:t>
                      </m:r>
                    </m:oMath>
                  </a14:m>
                  <a:r>
                    <a:rPr kumimoji="0" lang="en-US" altLang="zh-TW" sz="1000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Calibri" panose="020F0502020204030204"/>
                      <a:ea typeface="新細明體" panose="02020500000000000000" pitchFamily="18" charset="-120"/>
                      <a:cs typeface="+mn-cs"/>
                    </a:rPr>
                    <a:t>, </a:t>
                  </a:r>
                  <a14:m>
                    <m:oMath xmlns:m="http://schemas.openxmlformats.org/officeDocument/2006/math">
                      <m:r>
                        <a:rPr kumimoji="0" lang="en-US" altLang="zh-TW" sz="1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新細明體" panose="02020500000000000000" pitchFamily="18" charset="-120"/>
                          <a:cs typeface="+mn-cs"/>
                        </a:rPr>
                        <m:t>𝑧</m:t>
                      </m:r>
                      <m:r>
                        <a:rPr kumimoji="0" lang="en-US" altLang="zh-TW" sz="1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≤45</m:t>
                      </m:r>
                    </m:oMath>
                  </a14:m>
                  <a:r>
                    <a:rPr kumimoji="0" lang="en-US" altLang="zh-TW" sz="1000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Calibri" panose="020F0502020204030204"/>
                      <a:ea typeface="新細明體" panose="02020500000000000000" pitchFamily="18" charset="-120"/>
                      <a:cs typeface="+mn-cs"/>
                    </a:rPr>
                    <a:t> slices and (</a:t>
                  </a:r>
                  <a14:m>
                    <m:oMath xmlns:m="http://schemas.openxmlformats.org/officeDocument/2006/math">
                      <m:r>
                        <a:rPr lang="en-US" altLang="zh-TW" sz="10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altLang="zh-TW" sz="10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TW" sz="10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zh-TW" sz="10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×1</m:t>
                      </m:r>
                      <m:r>
                        <a:rPr lang="en-US" altLang="zh-TW" sz="10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</m:oMath>
                  </a14:m>
                  <a:r>
                    <a:rPr kumimoji="0" lang="en-US" altLang="zh-TW" sz="1000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Calibri" panose="020F0502020204030204"/>
                      <a:ea typeface="新細明體" panose="02020500000000000000" pitchFamily="18" charset="-120"/>
                      <a:cs typeface="+mn-cs"/>
                    </a:rPr>
                    <a:t>)/slice</a:t>
                  </a:r>
                </a:p>
                <a:p>
                  <a:pPr marL="115888" lvl="0">
                    <a:tabLst>
                      <a:tab pos="1262063" algn="l"/>
                    </a:tabLst>
                    <a:defRPr/>
                  </a:pPr>
                  <a:r>
                    <a:rPr lang="en-US" altLang="zh-TW" sz="1000" dirty="0">
                      <a:solidFill>
                        <a:srgbClr val="E100E1"/>
                      </a:solidFill>
                      <a:latin typeface="Calibri" panose="020F0502020204030204"/>
                      <a:ea typeface="新細明體" panose="02020500000000000000" pitchFamily="18" charset="-120"/>
                    </a:rPr>
                    <a:t>1.1 Normalization on Image Volume </a:t>
                  </a:r>
                  <a14:m>
                    <m:oMath xmlns:m="http://schemas.openxmlformats.org/officeDocument/2006/math">
                      <m:r>
                        <a:rPr lang="en-US" altLang="zh-TW" sz="1000" b="0" i="1" smtClean="0">
                          <a:solidFill>
                            <a:srgbClr val="E100E1"/>
                          </a:solidFill>
                          <a:latin typeface="Cambria Math" panose="02040503050406030204" pitchFamily="18" charset="0"/>
                          <a:ea typeface="新細明體" panose="02020500000000000000" pitchFamily="18" charset="-120"/>
                        </a:rPr>
                        <m:t>𝑋</m:t>
                      </m:r>
                    </m:oMath>
                  </a14:m>
                  <a:endParaRPr kumimoji="0" lang="en-US" altLang="zh-TW" sz="10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E100E1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endParaRPr>
                </a:p>
                <a:p>
                  <a:pPr marL="342900" lvl="0">
                    <a:tabLst>
                      <a:tab pos="1262063" algn="l"/>
                    </a:tabLst>
                    <a:defRPr/>
                  </a:pPr>
                  <a:r>
                    <a:rPr kumimoji="0" lang="en-US" altLang="zh-TW" sz="100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E100E1"/>
                      </a:solidFill>
                      <a:effectLst/>
                      <a:uLnTx/>
                      <a:uFillTx/>
                      <a:latin typeface="Calibri" panose="020F0502020204030204"/>
                      <a:ea typeface="新細明體" panose="02020500000000000000" pitchFamily="18" charset="-120"/>
                      <a:cs typeface="+mn-cs"/>
                    </a:rPr>
                    <a:t>Cropped Volumes of Interest VOI </a:t>
                  </a:r>
                  <a14:m>
                    <m:oMath xmlns:m="http://schemas.openxmlformats.org/officeDocument/2006/math">
                      <m:r>
                        <a:rPr kumimoji="0" lang="en-US" altLang="zh-TW" sz="100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新細明體" panose="02020500000000000000" pitchFamily="18" charset="-120"/>
                          <a:cs typeface="+mn-cs"/>
                        </a:rPr>
                        <m:t>𝑋</m:t>
                      </m:r>
                    </m:oMath>
                  </a14:m>
                  <a:r>
                    <a:rPr kumimoji="0" lang="en-US" altLang="zh-TW" sz="1000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Calibri" panose="020F0502020204030204"/>
                      <a:ea typeface="新細明體" panose="02020500000000000000" pitchFamily="18" charset="-120"/>
                      <a:cs typeface="+mn-cs"/>
                    </a:rPr>
                    <a:t>=</a:t>
                  </a:r>
                  <a14:m>
                    <m:oMath xmlns:m="http://schemas.openxmlformats.org/officeDocument/2006/math">
                      <m:r>
                        <a:rPr kumimoji="0" lang="en-US" altLang="zh-TW" sz="1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新細明體" panose="02020500000000000000" pitchFamily="18" charset="-120"/>
                          <a:cs typeface="+mn-cs"/>
                        </a:rPr>
                        <m:t>[</m:t>
                      </m:r>
                      <m:sSub>
                        <m:sSubPr>
                          <m:ctrlPr>
                            <a:rPr kumimoji="0" lang="en-US" altLang="zh-TW" sz="1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TW" sz="1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+mn-cs"/>
                            </a:rPr>
                            <m:t>𝑥</m:t>
                          </m:r>
                        </m:e>
                        <m:sub>
                          <m:r>
                            <a:rPr kumimoji="0" lang="en-US" altLang="zh-TW" sz="1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+mn-cs"/>
                            </a:rPr>
                            <m:t>𝑣</m:t>
                          </m:r>
                          <m:r>
                            <a:rPr kumimoji="0" lang="en-US" altLang="zh-TW" sz="1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+mn-cs"/>
                            </a:rPr>
                            <m:t>1</m:t>
                          </m:r>
                        </m:sub>
                      </m:sSub>
                      <m:r>
                        <a:rPr kumimoji="0" lang="en-US" altLang="zh-TW" sz="1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新細明體" panose="02020500000000000000" pitchFamily="18" charset="-120"/>
                          <a:cs typeface="+mn-cs"/>
                        </a:rPr>
                        <m:t>,..,</m:t>
                      </m:r>
                      <m:sSub>
                        <m:sSubPr>
                          <m:ctrlPr>
                            <a:rPr kumimoji="0" lang="en-US" altLang="zh-TW" sz="1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TW" sz="1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+mn-cs"/>
                            </a:rPr>
                            <m:t>𝑥</m:t>
                          </m:r>
                        </m:e>
                        <m:sub>
                          <m:r>
                            <a:rPr kumimoji="0" lang="en-US" altLang="zh-TW" sz="1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+mn-cs"/>
                            </a:rPr>
                            <m:t>𝑣𝑘</m:t>
                          </m:r>
                        </m:sub>
                      </m:sSub>
                      <m:r>
                        <a:rPr kumimoji="0" lang="en-US" altLang="zh-TW" sz="1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新細明體" panose="02020500000000000000" pitchFamily="18" charset="-120"/>
                          <a:cs typeface="+mn-cs"/>
                        </a:rPr>
                        <m:t>]</m:t>
                      </m:r>
                    </m:oMath>
                  </a14:m>
                  <a:r>
                    <a:rPr kumimoji="0" lang="en-US" altLang="zh-TW" sz="1000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Calibri" panose="020F0502020204030204"/>
                      <a:ea typeface="新細明體" panose="02020500000000000000" pitchFamily="18" charset="-120"/>
                      <a:cs typeface="+mn-cs"/>
                    </a:rPr>
                    <a:t>, </a:t>
                  </a:r>
                  <a14:m>
                    <m:oMath xmlns:m="http://schemas.openxmlformats.org/officeDocument/2006/math">
                      <m:r>
                        <a:rPr kumimoji="0" lang="en-US" altLang="zh-TW" sz="1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新細明體" panose="02020500000000000000" pitchFamily="18" charset="-120"/>
                          <a:cs typeface="+mn-cs"/>
                        </a:rPr>
                        <m:t>𝑧</m:t>
                      </m:r>
                      <m:r>
                        <a:rPr kumimoji="0" lang="en-US" altLang="zh-TW" sz="1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×(</m:t>
                      </m:r>
                      <m:r>
                        <a:rPr kumimoji="0" lang="en-US" altLang="zh-TW" sz="1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kumimoji="0" lang="en-US" altLang="zh-TW" sz="1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kumimoji="0" lang="en-US" altLang="zh-TW" sz="1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kumimoji="0" lang="en-US" altLang="zh-TW" sz="1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×1</m:t>
                      </m:r>
                      <m:r>
                        <a:rPr kumimoji="0" lang="en-US" altLang="zh-TW" sz="1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  <m:r>
                        <a:rPr kumimoji="0" lang="en-US" altLang="zh-TW" sz="1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en-US" altLang="zh-TW" sz="1000" dirty="0">
                    <a:latin typeface="Calibri" panose="020F0502020204030204"/>
                    <a:ea typeface="新細明體" panose="02020500000000000000" pitchFamily="18" charset="-120"/>
                  </a:endParaRPr>
                </a:p>
                <a:p>
                  <a:pPr marL="742950" lvl="0">
                    <a:tabLst>
                      <a:tab pos="1262063" algn="l"/>
                    </a:tabLst>
                    <a:defRPr/>
                  </a:pPr>
                  <a:r>
                    <a:rPr lang="en-US" altLang="zh-TW" sz="1000" dirty="0">
                      <a:latin typeface="Calibri" panose="020F0502020204030204"/>
                      <a:ea typeface="新細明體" panose="02020500000000000000" pitchFamily="18" charset="-120"/>
                    </a:rPr>
                    <a:t>One nodule in one VOI z=64 slices and (64x64x1c)/slice</a:t>
                  </a:r>
                </a:p>
              </p:txBody>
            </p:sp>
          </mc:Choice>
          <mc:Fallback xmlns="">
            <p:sp>
              <p:nvSpPr>
                <p:cNvPr id="53" name="文字方塊 124">
                  <a:extLst>
                    <a:ext uri="{FF2B5EF4-FFF2-40B4-BE49-F238E27FC236}">
                      <a16:creationId xmlns:a16="http://schemas.microsoft.com/office/drawing/2014/main" id="{7CE69A1E-320D-8809-3A5E-7E31EA48C51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97534" y="94782"/>
                  <a:ext cx="4195123" cy="1015663"/>
                </a:xfrm>
                <a:prstGeom prst="rect">
                  <a:avLst/>
                </a:prstGeom>
                <a:blipFill>
                  <a:blip r:embed="rId20"/>
                  <a:stretch>
                    <a:fillRect b="-299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4" name="文字方塊 124">
              <a:extLst>
                <a:ext uri="{FF2B5EF4-FFF2-40B4-BE49-F238E27FC236}">
                  <a16:creationId xmlns:a16="http://schemas.microsoft.com/office/drawing/2014/main" id="{CF51F809-04F8-4662-4DEE-8E13C285525E}"/>
                </a:ext>
              </a:extLst>
            </p:cNvPr>
            <p:cNvSpPr txBox="1"/>
            <p:nvPr/>
          </p:nvSpPr>
          <p:spPr>
            <a:xfrm>
              <a:off x="5078314" y="552569"/>
              <a:ext cx="351716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15888" lvl="0">
                <a:tabLst>
                  <a:tab pos="1262063" algn="l"/>
                </a:tabLst>
                <a:defRPr/>
              </a:pPr>
              <a:r>
                <a:rPr lang="en-US" altLang="zh-TW" sz="1000" dirty="0">
                  <a:solidFill>
                    <a:srgbClr val="E100E1"/>
                  </a:solidFill>
                  <a:latin typeface="Calibri" panose="020F0502020204030204"/>
                  <a:ea typeface="新細明體" panose="02020500000000000000" pitchFamily="18" charset="-120"/>
                </a:rPr>
                <a:t>1.2 Data Augmentation on Each Cropped VOI </a:t>
              </a:r>
              <a:endParaRPr kumimoji="0" lang="en-US" altLang="zh-TW" sz="1000" i="0" u="none" strike="noStrike" kern="1200" cap="none" spc="0" normalizeH="0" baseline="0" noProof="0" dirty="0">
                <a:ln>
                  <a:noFill/>
                </a:ln>
                <a:solidFill>
                  <a:srgbClr val="E100E1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文字方塊 124">
                  <a:extLst>
                    <a:ext uri="{FF2B5EF4-FFF2-40B4-BE49-F238E27FC236}">
                      <a16:creationId xmlns:a16="http://schemas.microsoft.com/office/drawing/2014/main" id="{9C10A03E-5BB8-DA2A-243F-565B46AD9716}"/>
                    </a:ext>
                  </a:extLst>
                </p:cNvPr>
                <p:cNvSpPr txBox="1"/>
                <p:nvPr/>
              </p:nvSpPr>
              <p:spPr>
                <a:xfrm>
                  <a:off x="5268603" y="699857"/>
                  <a:ext cx="3517168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166688" lvl="0">
                    <a:tabLst>
                      <a:tab pos="1262063" algn="l"/>
                    </a:tabLst>
                    <a:defRPr/>
                  </a:pPr>
                  <a:r>
                    <a:rPr lang="en-US" altLang="zh-TW" sz="1000" dirty="0">
                      <a:solidFill>
                        <a:srgbClr val="E100E1"/>
                      </a:solidFill>
                      <a:latin typeface="Calibri" panose="020F0502020204030204"/>
                      <a:ea typeface="新細明體" panose="02020500000000000000" pitchFamily="18" charset="-120"/>
                    </a:rPr>
                    <a:t>O/P: </a:t>
                  </a:r>
                  <a:r>
                    <a:rPr kumimoji="0" lang="en-US" altLang="zh-TW" sz="100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E100E1"/>
                      </a:solidFill>
                      <a:effectLst/>
                      <a:uLnTx/>
                      <a:uFillTx/>
                      <a:latin typeface="Calibri" panose="020F0502020204030204"/>
                      <a:ea typeface="新細明體" panose="02020500000000000000" pitchFamily="18" charset="-120"/>
                      <a:cs typeface="+mn-cs"/>
                    </a:rPr>
                    <a:t>Normalized VOIs </a:t>
                  </a:r>
                  <a14:m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kumimoji="0" lang="en-US" altLang="zh-TW" sz="1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+mn-cs"/>
                            </a:rPr>
                          </m:ctrlPr>
                        </m:accPr>
                        <m:e>
                          <m:r>
                            <a:rPr kumimoji="0" lang="en-US" altLang="zh-TW" sz="1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+mn-cs"/>
                            </a:rPr>
                            <m:t>𝑋</m:t>
                          </m:r>
                        </m:e>
                      </m:acc>
                    </m:oMath>
                  </a14:m>
                  <a:r>
                    <a:rPr kumimoji="0" lang="en-US" altLang="zh-TW" sz="1000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Calibri" panose="020F0502020204030204"/>
                      <a:ea typeface="新細明體" panose="02020500000000000000" pitchFamily="18" charset="-120"/>
                      <a:cs typeface="+mn-cs"/>
                    </a:rPr>
                    <a:t>=</a:t>
                  </a:r>
                  <a14:m>
                    <m:oMath xmlns:m="http://schemas.openxmlformats.org/officeDocument/2006/math">
                      <m:r>
                        <a:rPr kumimoji="0" lang="en-US" altLang="zh-TW" sz="1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新細明體" panose="02020500000000000000" pitchFamily="18" charset="-120"/>
                          <a:cs typeface="+mn-cs"/>
                        </a:rPr>
                        <m:t>[</m:t>
                      </m:r>
                      <m:sSub>
                        <m:sSubPr>
                          <m:ctrlPr>
                            <a:rPr kumimoji="0" lang="en-US" altLang="zh-TW" sz="1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+mn-cs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kumimoji="0" lang="en-US" altLang="zh-TW" sz="10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0" lang="en-US" altLang="zh-TW" sz="10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+mn-cs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kumimoji="0" lang="en-US" altLang="zh-TW" sz="1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+mn-cs"/>
                            </a:rPr>
                            <m:t>𝑣</m:t>
                          </m:r>
                          <m:r>
                            <a:rPr kumimoji="0" lang="en-US" altLang="zh-TW" sz="1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+mn-cs"/>
                            </a:rPr>
                            <m:t>1</m:t>
                          </m:r>
                        </m:sub>
                      </m:sSub>
                      <m:r>
                        <a:rPr kumimoji="0" lang="en-US" altLang="zh-TW" sz="1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新細明體" panose="02020500000000000000" pitchFamily="18" charset="-120"/>
                          <a:cs typeface="+mn-cs"/>
                        </a:rPr>
                        <m:t>,..,</m:t>
                      </m:r>
                      <m:sSub>
                        <m:sSubPr>
                          <m:ctrlPr>
                            <a:rPr kumimoji="0" lang="en-US" altLang="zh-TW" sz="1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+mn-cs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kumimoji="0" lang="en-US" altLang="zh-TW" sz="10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0" lang="en-US" altLang="zh-TW" sz="10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+mn-cs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kumimoji="0" lang="en-US" altLang="zh-TW" sz="1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+mn-cs"/>
                            </a:rPr>
                            <m:t>𝑣𝑘</m:t>
                          </m:r>
                        </m:sub>
                      </m:sSub>
                      <m:r>
                        <a:rPr kumimoji="0" lang="en-US" altLang="zh-TW" sz="1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新細明體" panose="02020500000000000000" pitchFamily="18" charset="-120"/>
                          <a:cs typeface="+mn-cs"/>
                        </a:rPr>
                        <m:t>]</m:t>
                      </m:r>
                    </m:oMath>
                  </a14:m>
                  <a:r>
                    <a:rPr kumimoji="0" lang="en-US" altLang="zh-TW" sz="1000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Calibri" panose="020F0502020204030204"/>
                      <a:ea typeface="新細明體" panose="02020500000000000000" pitchFamily="18" charset="-120"/>
                      <a:cs typeface="+mn-cs"/>
                    </a:rPr>
                    <a:t>, </a:t>
                  </a:r>
                  <a14:m>
                    <m:oMath xmlns:m="http://schemas.openxmlformats.org/officeDocument/2006/math">
                      <m:r>
                        <a:rPr kumimoji="0" lang="en-US" altLang="zh-TW" sz="1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新細明體" panose="02020500000000000000" pitchFamily="18" charset="-120"/>
                          <a:cs typeface="+mn-cs"/>
                        </a:rPr>
                        <m:t>𝑧</m:t>
                      </m:r>
                      <m:r>
                        <a:rPr kumimoji="0" lang="en-US" altLang="zh-TW" sz="1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×(</m:t>
                      </m:r>
                      <m:r>
                        <a:rPr kumimoji="0" lang="en-US" altLang="zh-TW" sz="1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kumimoji="0" lang="en-US" altLang="zh-TW" sz="1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kumimoji="0" lang="en-US" altLang="zh-TW" sz="1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kumimoji="0" lang="en-US" altLang="zh-TW" sz="1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×1</m:t>
                      </m:r>
                      <m:r>
                        <a:rPr kumimoji="0" lang="en-US" altLang="zh-TW" sz="1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  <m:r>
                        <a:rPr kumimoji="0" lang="en-US" altLang="zh-TW" sz="1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a14:m>
                  <a:endParaRPr kumimoji="0" lang="en-US" altLang="zh-TW" sz="10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endParaRPr>
                </a:p>
                <a:p>
                  <a:pPr marL="1319213" lvl="0">
                    <a:tabLst>
                      <a:tab pos="1319213" algn="l"/>
                    </a:tabLst>
                    <a:defRPr/>
                  </a:pPr>
                  <a:r>
                    <a:rPr lang="en-US" altLang="zh-TW" sz="1000" dirty="0">
                      <a:latin typeface="Calibri" panose="020F0502020204030204"/>
                      <a:ea typeface="新細明體" panose="02020500000000000000" pitchFamily="18" charset="-120"/>
                    </a:rPr>
                    <a:t>z=64 slices and (64x64x1c)/slice</a:t>
                  </a:r>
                </a:p>
              </p:txBody>
            </p:sp>
          </mc:Choice>
          <mc:Fallback xmlns="">
            <p:sp>
              <p:nvSpPr>
                <p:cNvPr id="55" name="文字方塊 124">
                  <a:extLst>
                    <a:ext uri="{FF2B5EF4-FFF2-40B4-BE49-F238E27FC236}">
                      <a16:creationId xmlns:a16="http://schemas.microsoft.com/office/drawing/2014/main" id="{9C10A03E-5BB8-DA2A-243F-565B46AD971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68603" y="699857"/>
                  <a:ext cx="3517168" cy="400110"/>
                </a:xfrm>
                <a:prstGeom prst="rect">
                  <a:avLst/>
                </a:prstGeom>
                <a:blipFill>
                  <a:blip r:embed="rId21"/>
                  <a:stretch>
                    <a:fillRect b="-90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DC25610B-DA1C-C7AC-2866-7F3B47BDA299}"/>
                </a:ext>
              </a:extLst>
            </p:cNvPr>
            <p:cNvSpPr/>
            <p:nvPr/>
          </p:nvSpPr>
          <p:spPr>
            <a:xfrm>
              <a:off x="1328930" y="159460"/>
              <a:ext cx="7166142" cy="969899"/>
            </a:xfrm>
            <a:prstGeom prst="rect">
              <a:avLst/>
            </a:prstGeom>
            <a:noFill/>
            <a:ln>
              <a:solidFill>
                <a:srgbClr val="E100E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697A7814-B13A-8352-729F-EDEF1AD14F3A}"/>
              </a:ext>
            </a:extLst>
          </p:cNvPr>
          <p:cNvCxnSpPr/>
          <p:nvPr/>
        </p:nvCxnSpPr>
        <p:spPr>
          <a:xfrm rot="5400000">
            <a:off x="607182" y="1424609"/>
            <a:ext cx="1087407" cy="860530"/>
          </a:xfrm>
          <a:prstGeom prst="bentConnector3">
            <a:avLst>
              <a:gd name="adj1" fmla="val 1812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A766D37E-F274-16D5-4D2C-B2899D2B712B}"/>
              </a:ext>
            </a:extLst>
          </p:cNvPr>
          <p:cNvCxnSpPr>
            <a:stCxn id="56" idx="3"/>
            <a:endCxn id="53" idx="1"/>
          </p:cNvCxnSpPr>
          <p:nvPr/>
        </p:nvCxnSpPr>
        <p:spPr>
          <a:xfrm flipV="1">
            <a:off x="1017621" y="794943"/>
            <a:ext cx="279913" cy="60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文字方塊 124">
                <a:extLst>
                  <a:ext uri="{FF2B5EF4-FFF2-40B4-BE49-F238E27FC236}">
                    <a16:creationId xmlns:a16="http://schemas.microsoft.com/office/drawing/2014/main" id="{811B7D08-B672-0BA8-538E-093DD071023B}"/>
                  </a:ext>
                </a:extLst>
              </p:cNvPr>
              <p:cNvSpPr txBox="1"/>
              <p:nvPr/>
            </p:nvSpPr>
            <p:spPr>
              <a:xfrm rot="16200000">
                <a:off x="-191149" y="6177100"/>
                <a:ext cx="1032142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lang="en-US" altLang="zh-TW" sz="800" dirty="0"/>
                  <a:t>(</a:t>
                </a:r>
                <a14:m>
                  <m:oMath xmlns:m="http://schemas.openxmlformats.org/officeDocument/2006/math">
                    <m:r>
                      <a:rPr lang="en-US" altLang="zh-TW" sz="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6</m:t>
                    </m:r>
                    <m:r>
                      <a:rPr lang="en-US" altLang="zh-TW" sz="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4</m:t>
                    </m:r>
                    <m:r>
                      <a:rPr lang="en-US" altLang="zh-TW" sz="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TW" sz="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64</m:t>
                    </m:r>
                    <m:r>
                      <a:rPr lang="en-US" altLang="zh-TW" sz="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TW" sz="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altLang="zh-TW" sz="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altLang="zh-TW" sz="800" dirty="0"/>
                  <a:t>)/slice</a:t>
                </a:r>
                <a:endParaRPr lang="en-US" altLang="zh-TW" sz="800" dirty="0"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67" name="文字方塊 124">
                <a:extLst>
                  <a:ext uri="{FF2B5EF4-FFF2-40B4-BE49-F238E27FC236}">
                    <a16:creationId xmlns:a16="http://schemas.microsoft.com/office/drawing/2014/main" id="{811B7D08-B672-0BA8-538E-093DD07102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-191149" y="6177100"/>
                <a:ext cx="1032142" cy="215444"/>
              </a:xfrm>
              <a:prstGeom prst="rect">
                <a:avLst/>
              </a:prstGeom>
              <a:blipFill>
                <a:blip r:embed="rId22"/>
                <a:stretch>
                  <a:fillRect r="-1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文字方塊 124">
                <a:extLst>
                  <a:ext uri="{FF2B5EF4-FFF2-40B4-BE49-F238E27FC236}">
                    <a16:creationId xmlns:a16="http://schemas.microsoft.com/office/drawing/2014/main" id="{48E936CE-8BAF-1C83-1084-6A51BDC4187A}"/>
                  </a:ext>
                </a:extLst>
              </p:cNvPr>
              <p:cNvSpPr txBox="1"/>
              <p:nvPr/>
            </p:nvSpPr>
            <p:spPr>
              <a:xfrm rot="16200000">
                <a:off x="860125" y="6195086"/>
                <a:ext cx="1110384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lang="en-US" altLang="zh-TW" sz="800" dirty="0"/>
                  <a:t>(</a:t>
                </a:r>
                <a14:m>
                  <m:oMath xmlns:m="http://schemas.openxmlformats.org/officeDocument/2006/math">
                    <m:r>
                      <a:rPr lang="en-US" altLang="zh-TW" sz="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</m:t>
                    </m:r>
                    <m:r>
                      <a:rPr lang="en-US" altLang="zh-TW" sz="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en-US" altLang="zh-TW" sz="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TW" sz="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32</m:t>
                    </m:r>
                    <m:r>
                      <a:rPr lang="en-US" altLang="zh-TW" sz="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TW" sz="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32</m:t>
                    </m:r>
                    <m:r>
                      <a:rPr lang="en-US" altLang="zh-TW" sz="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altLang="zh-TW" sz="800" dirty="0"/>
                  <a:t>)/slice</a:t>
                </a:r>
                <a:endParaRPr lang="en-US" altLang="zh-TW" sz="800" dirty="0"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68" name="文字方塊 124">
                <a:extLst>
                  <a:ext uri="{FF2B5EF4-FFF2-40B4-BE49-F238E27FC236}">
                    <a16:creationId xmlns:a16="http://schemas.microsoft.com/office/drawing/2014/main" id="{48E936CE-8BAF-1C83-1084-6A51BDC418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860125" y="6195086"/>
                <a:ext cx="1110384" cy="215444"/>
              </a:xfrm>
              <a:prstGeom prst="rect">
                <a:avLst/>
              </a:prstGeom>
              <a:blipFill>
                <a:blip r:embed="rId23"/>
                <a:stretch>
                  <a:fillRect r="-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文字方塊 124">
                <a:extLst>
                  <a:ext uri="{FF2B5EF4-FFF2-40B4-BE49-F238E27FC236}">
                    <a16:creationId xmlns:a16="http://schemas.microsoft.com/office/drawing/2014/main" id="{8191A93E-7CA6-F81E-BC0D-94EE475B2BFB}"/>
                  </a:ext>
                </a:extLst>
              </p:cNvPr>
              <p:cNvSpPr txBox="1"/>
              <p:nvPr/>
            </p:nvSpPr>
            <p:spPr>
              <a:xfrm rot="16200000">
                <a:off x="1858374" y="6127706"/>
                <a:ext cx="1183143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lang="en-US" altLang="zh-TW" sz="800" dirty="0"/>
                  <a:t>(</a:t>
                </a:r>
                <a14:m>
                  <m:oMath xmlns:m="http://schemas.openxmlformats.org/officeDocument/2006/math">
                    <m:r>
                      <a:rPr lang="en-US" altLang="zh-TW" sz="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altLang="zh-TW" sz="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6</m:t>
                    </m:r>
                    <m:r>
                      <a:rPr lang="en-US" altLang="zh-TW" sz="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TW" sz="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16</m:t>
                    </m:r>
                    <m:r>
                      <a:rPr lang="en-US" altLang="zh-TW" sz="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TW" sz="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64</m:t>
                    </m:r>
                    <m:r>
                      <a:rPr lang="en-US" altLang="zh-TW" sz="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altLang="zh-TW" sz="800" dirty="0"/>
                  <a:t>)/slice</a:t>
                </a:r>
                <a:endParaRPr lang="en-US" altLang="zh-TW" sz="800" dirty="0"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69" name="文字方塊 124">
                <a:extLst>
                  <a:ext uri="{FF2B5EF4-FFF2-40B4-BE49-F238E27FC236}">
                    <a16:creationId xmlns:a16="http://schemas.microsoft.com/office/drawing/2014/main" id="{8191A93E-7CA6-F81E-BC0D-94EE475B2B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1858374" y="6127706"/>
                <a:ext cx="1183143" cy="215444"/>
              </a:xfrm>
              <a:prstGeom prst="rect">
                <a:avLst/>
              </a:prstGeom>
              <a:blipFill>
                <a:blip r:embed="rId24"/>
                <a:stretch>
                  <a:fillRect r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文字方塊 124">
                <a:extLst>
                  <a:ext uri="{FF2B5EF4-FFF2-40B4-BE49-F238E27FC236}">
                    <a16:creationId xmlns:a16="http://schemas.microsoft.com/office/drawing/2014/main" id="{27E96F05-088A-8F78-C49D-5389BD3B5B44}"/>
                  </a:ext>
                </a:extLst>
              </p:cNvPr>
              <p:cNvSpPr txBox="1"/>
              <p:nvPr/>
            </p:nvSpPr>
            <p:spPr>
              <a:xfrm rot="16200000">
                <a:off x="3323584" y="6151382"/>
                <a:ext cx="1032142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lang="en-US" altLang="zh-TW" sz="800" dirty="0"/>
                  <a:t>(</a:t>
                </a:r>
                <a14:m>
                  <m:oMath xmlns:m="http://schemas.openxmlformats.org/officeDocument/2006/math">
                    <m:r>
                      <a:rPr lang="en-US" altLang="zh-TW" sz="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8</m:t>
                    </m:r>
                    <m:r>
                      <a:rPr lang="en-US" altLang="zh-TW" sz="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TW" sz="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8</m:t>
                    </m:r>
                    <m:r>
                      <a:rPr lang="en-US" altLang="zh-TW" sz="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TW" sz="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128</m:t>
                    </m:r>
                    <m:r>
                      <a:rPr lang="en-US" altLang="zh-TW" sz="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altLang="zh-TW" sz="800" dirty="0"/>
                  <a:t>)/slice</a:t>
                </a:r>
                <a:endParaRPr lang="en-US" altLang="zh-TW" sz="800" dirty="0"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70" name="文字方塊 124">
                <a:extLst>
                  <a:ext uri="{FF2B5EF4-FFF2-40B4-BE49-F238E27FC236}">
                    <a16:creationId xmlns:a16="http://schemas.microsoft.com/office/drawing/2014/main" id="{27E96F05-088A-8F78-C49D-5389BD3B5B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3323584" y="6151382"/>
                <a:ext cx="1032142" cy="215444"/>
              </a:xfrm>
              <a:prstGeom prst="rect">
                <a:avLst/>
              </a:prstGeom>
              <a:blipFill>
                <a:blip r:embed="rId25"/>
                <a:stretch>
                  <a:fillRect r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文字方塊 124">
                <a:extLst>
                  <a:ext uri="{FF2B5EF4-FFF2-40B4-BE49-F238E27FC236}">
                    <a16:creationId xmlns:a16="http://schemas.microsoft.com/office/drawing/2014/main" id="{7FE4069F-7CB2-04D2-8795-64B017171296}"/>
                  </a:ext>
                </a:extLst>
              </p:cNvPr>
              <p:cNvSpPr txBox="1"/>
              <p:nvPr/>
            </p:nvSpPr>
            <p:spPr>
              <a:xfrm rot="16200000">
                <a:off x="4605571" y="6161446"/>
                <a:ext cx="1032142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lang="en-US" altLang="zh-TW" sz="800" dirty="0"/>
                  <a:t>(</a:t>
                </a:r>
                <a14:m>
                  <m:oMath xmlns:m="http://schemas.openxmlformats.org/officeDocument/2006/math">
                    <m:r>
                      <a:rPr lang="en-US" altLang="zh-TW" sz="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8</m:t>
                    </m:r>
                    <m:r>
                      <a:rPr lang="en-US" altLang="zh-TW" sz="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TW" sz="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8</m:t>
                    </m:r>
                    <m:r>
                      <a:rPr lang="en-US" altLang="zh-TW" sz="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TW" sz="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256</m:t>
                    </m:r>
                    <m:r>
                      <a:rPr lang="en-US" altLang="zh-TW" sz="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altLang="zh-TW" sz="800" dirty="0"/>
                  <a:t>)/slice</a:t>
                </a:r>
                <a:endParaRPr lang="en-US" altLang="zh-TW" sz="800" dirty="0"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71" name="文字方塊 124">
                <a:extLst>
                  <a:ext uri="{FF2B5EF4-FFF2-40B4-BE49-F238E27FC236}">
                    <a16:creationId xmlns:a16="http://schemas.microsoft.com/office/drawing/2014/main" id="{7FE4069F-7CB2-04D2-8795-64B0171712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4605571" y="6161446"/>
                <a:ext cx="1032142" cy="215444"/>
              </a:xfrm>
              <a:prstGeom prst="rect">
                <a:avLst/>
              </a:prstGeom>
              <a:blipFill>
                <a:blip r:embed="rId26"/>
                <a:stretch>
                  <a:fillRect r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文字方塊 1">
            <a:extLst>
              <a:ext uri="{FF2B5EF4-FFF2-40B4-BE49-F238E27FC236}">
                <a16:creationId xmlns:a16="http://schemas.microsoft.com/office/drawing/2014/main" id="{4D90C6FA-70C3-008D-5296-F99EB9A29FB2}"/>
              </a:ext>
            </a:extLst>
          </p:cNvPr>
          <p:cNvSpPr txBox="1"/>
          <p:nvPr/>
        </p:nvSpPr>
        <p:spPr>
          <a:xfrm>
            <a:off x="396190" y="118657"/>
            <a:ext cx="21098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Shared CNN Backbone</a:t>
            </a:r>
            <a:endParaRPr lang="zh-TW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文字方塊 124">
                <a:extLst>
                  <a:ext uri="{FF2B5EF4-FFF2-40B4-BE49-F238E27FC236}">
                    <a16:creationId xmlns:a16="http://schemas.microsoft.com/office/drawing/2014/main" id="{B9625A85-54E1-020C-251F-B55898798312}"/>
                  </a:ext>
                </a:extLst>
              </p:cNvPr>
              <p:cNvSpPr txBox="1"/>
              <p:nvPr/>
            </p:nvSpPr>
            <p:spPr>
              <a:xfrm>
                <a:off x="6313203" y="2682337"/>
                <a:ext cx="1253410" cy="5607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defRPr/>
                </a:pPr>
                <a:r>
                  <a:rPr lang="en-US" altLang="zh-TW" sz="1000" dirty="0">
                    <a:latin typeface="+mj-lt"/>
                  </a:rPr>
                  <a:t>Feature vector</a:t>
                </a:r>
              </a:p>
              <a:p>
                <a:pPr lvl="0"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TW" sz="1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en-US" altLang="zh-TW" sz="1000" dirty="0">
                    <a:latin typeface="+mj-lt"/>
                  </a:rPr>
                  <a:t>=</a:t>
                </a:r>
                <a14:m>
                  <m:oMath xmlns:m="http://schemas.openxmlformats.org/officeDocument/2006/math">
                    <m:r>
                      <a:rPr lang="en-US" altLang="zh-TW" sz="1000" i="1" dirty="0"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en-US" altLang="zh-TW" sz="1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000" i="1" dirty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TW" sz="1000" i="1" dirty="0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altLang="zh-TW" sz="1000" i="1" dirty="0">
                            <a:latin typeface="Cambria Math" panose="02040503050406030204" pitchFamily="18" charset="0"/>
                          </a:rPr>
                          <m:t>,1</m:t>
                        </m:r>
                      </m:sub>
                    </m:sSub>
                    <m:r>
                      <a:rPr lang="en-US" altLang="zh-TW" sz="1000" i="1" dirty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TW" sz="1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000" i="1" dirty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TW" sz="1000" i="1" dirty="0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altLang="zh-TW" sz="1000" i="1" dirty="0">
                            <a:latin typeface="Cambria Math" panose="02040503050406030204" pitchFamily="18" charset="0"/>
                          </a:rPr>
                          <m:t>,2</m:t>
                        </m:r>
                      </m:sub>
                    </m:sSub>
                    <m:r>
                      <a:rPr lang="en-US" altLang="zh-TW" sz="1000" i="1" dirty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TW" sz="1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000" i="1" dirty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TW" sz="1000" i="1" dirty="0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altLang="zh-TW" sz="1000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1000" i="1" dirty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TW" sz="1000" i="1" dirty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altLang="zh-TW" sz="1000" dirty="0">
                    <a:latin typeface="+mj-lt"/>
                  </a:rPr>
                  <a:t> 9x(1x1x256c)</a:t>
                </a:r>
              </a:p>
            </p:txBody>
          </p:sp>
        </mc:Choice>
        <mc:Fallback xmlns="">
          <p:sp>
            <p:nvSpPr>
              <p:cNvPr id="73" name="文字方塊 124">
                <a:extLst>
                  <a:ext uri="{FF2B5EF4-FFF2-40B4-BE49-F238E27FC236}">
                    <a16:creationId xmlns:a16="http://schemas.microsoft.com/office/drawing/2014/main" id="{B9625A85-54E1-020C-251F-B558987983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3203" y="2682337"/>
                <a:ext cx="1253410" cy="560795"/>
              </a:xfrm>
              <a:prstGeom prst="rect">
                <a:avLst/>
              </a:prstGeom>
              <a:blipFill>
                <a:blip r:embed="rId27"/>
                <a:stretch>
                  <a:fillRect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字方塊 124">
                <a:extLst>
                  <a:ext uri="{FF2B5EF4-FFF2-40B4-BE49-F238E27FC236}">
                    <a16:creationId xmlns:a16="http://schemas.microsoft.com/office/drawing/2014/main" id="{CEFA8A61-6AF1-BFBA-5C72-BE6457D7D81A}"/>
                  </a:ext>
                </a:extLst>
              </p:cNvPr>
              <p:cNvSpPr txBox="1"/>
              <p:nvPr/>
            </p:nvSpPr>
            <p:spPr>
              <a:xfrm>
                <a:off x="3112151" y="4180650"/>
                <a:ext cx="4579471" cy="10321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17475" lvl="0">
                  <a:tabLst>
                    <a:tab pos="1262063" algn="l"/>
                  </a:tabLst>
                  <a:defRPr/>
                </a:pPr>
                <a:r>
                  <a:rPr lang="en-US" altLang="zh-TW" sz="1000" dirty="0">
                    <a:latin typeface="Calibri" panose="020F0502020204030204"/>
                    <a:ea typeface="新細明體" panose="02020500000000000000" pitchFamily="18" charset="-120"/>
                  </a:rPr>
                  <a:t>2.3 </a:t>
                </a:r>
                <a:r>
                  <a:rPr lang="en-US" altLang="zh-TW" sz="1000" dirty="0">
                    <a:solidFill>
                      <a:srgbClr val="00B0F0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Content-wise Weighted Sum </a:t>
                </a:r>
                <a:r>
                  <a:rPr lang="en-US" altLang="zh-TW" sz="1000" dirty="0">
                    <a:latin typeface="Calibri" panose="020F0502020204030204"/>
                    <a:ea typeface="新細明體" panose="02020500000000000000" pitchFamily="18" charset="-120"/>
                  </a:rPr>
                  <a:t>using </a:t>
                </a:r>
                <a:r>
                  <a:rPr lang="en-US" altLang="zh-TW" sz="1000" dirty="0">
                    <a:solidFill>
                      <a:srgbClr val="00B0F0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Slice Attention Module (SAM) </a:t>
                </a:r>
                <a:r>
                  <a:rPr lang="en-US" altLang="zh-TW" sz="1000" dirty="0">
                    <a:latin typeface="Calibri" panose="020F0502020204030204"/>
                    <a:ea typeface="新細明體" panose="02020500000000000000" pitchFamily="18" charset="-120"/>
                  </a:rPr>
                  <a:t>on tokens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000" b="0" i="1" smtClean="0"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</m:ctrlPr>
                      </m:sSubPr>
                      <m:e>
                        <m:r>
                          <a:rPr lang="en-US" altLang="zh-TW" sz="1000" b="0" i="1" smtClean="0"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𝑥</m:t>
                        </m:r>
                      </m:e>
                      <m:sub>
                        <m:r>
                          <a:rPr lang="en-US" altLang="zh-TW" sz="1000" b="0" i="1" smtClean="0"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𝑔</m:t>
                        </m:r>
                        <m:r>
                          <a:rPr lang="en-US" altLang="zh-TW" sz="1000" b="0" i="1" smtClean="0"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,</m:t>
                        </m:r>
                        <m:r>
                          <a:rPr lang="en-US" altLang="zh-TW" sz="1000" b="0" i="1" smtClean="0"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TW" sz="1000" dirty="0">
                    <a:latin typeface="Calibri" panose="020F0502020204030204"/>
                    <a:ea typeface="新細明體" panose="02020500000000000000" pitchFamily="18" charset="-120"/>
                  </a:rPr>
                  <a:t>.</a:t>
                </a:r>
              </a:p>
              <a:p>
                <a:pPr marL="117475" lvl="0">
                  <a:tabLst>
                    <a:tab pos="1262063" algn="l"/>
                  </a:tabLst>
                  <a:defRPr/>
                </a:pPr>
                <a:r>
                  <a:rPr lang="en-US" altLang="zh-TW" sz="1000" dirty="0">
                    <a:latin typeface="Calibri" panose="020F0502020204030204"/>
                    <a:ea typeface="新細明體" panose="02020500000000000000" pitchFamily="18" charset="-120"/>
                  </a:rPr>
                  <a:t>       1) A scalar attention weight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000" b="0" i="1" smtClean="0"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</m:ctrlPr>
                      </m:sSubPr>
                      <m:e>
                        <m:r>
                          <a:rPr lang="zh-TW" altLang="en-US" sz="1000" i="1" smtClean="0"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𝛼</m:t>
                        </m:r>
                      </m:e>
                      <m:sub>
                        <m:r>
                          <a:rPr lang="en-US" altLang="zh-TW" sz="1000" b="0" i="1" smtClean="0"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TW" sz="1000" dirty="0">
                    <a:latin typeface="Calibri" panose="020F0502020204030204"/>
                    <a:ea typeface="新細明體" panose="02020500000000000000" pitchFamily="18" charset="-120"/>
                  </a:rPr>
                  <a:t> (1x1x1c) on each token using </a:t>
                </a:r>
                <a:r>
                  <a:rPr lang="en-US" altLang="zh-TW" sz="1000" dirty="0" err="1">
                    <a:latin typeface="Calibri" panose="020F0502020204030204"/>
                    <a:ea typeface="新細明體" panose="02020500000000000000" pitchFamily="18" charset="-120"/>
                  </a:rPr>
                  <a:t>Softmax</a:t>
                </a:r>
                <a:endParaRPr lang="en-US" altLang="zh-TW" sz="1000" dirty="0">
                  <a:latin typeface="Calibri" panose="020F0502020204030204"/>
                  <a:ea typeface="新細明體" panose="02020500000000000000" pitchFamily="18" charset="-120"/>
                </a:endParaRPr>
              </a:p>
              <a:p>
                <a:pPr marL="633413" lvl="0">
                  <a:tabLst>
                    <a:tab pos="1262063" algn="l"/>
                  </a:tabLst>
                  <a:defRPr/>
                </a:pPr>
                <a14:m>
                  <m:oMath xmlns:m="http://schemas.openxmlformats.org/officeDocument/2006/math">
                    <m:r>
                      <a:rPr lang="zh-TW" altLang="en-US" sz="1000" i="1" smtClean="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𝛼</m:t>
                    </m:r>
                    <m:sSub>
                      <m:sSubPr>
                        <m:ctrlPr>
                          <a:rPr lang="en-US" altLang="zh-TW" sz="1000" b="0" i="1" smtClean="0"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altLang="zh-TW" sz="1000" b="0" i="1" smtClean="0"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</a:rPr>
                            </m:ctrlPr>
                          </m:dPr>
                          <m:e>
                            <m:r>
                              <a:rPr lang="en-US" altLang="zh-TW" sz="1000" b="0" i="1" smtClean="0"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</a:rPr>
                              <m:t>𝑝</m:t>
                            </m:r>
                          </m:e>
                        </m:d>
                      </m:e>
                      <m:sub>
                        <m:r>
                          <a:rPr lang="en-US" altLang="zh-TW" sz="1000" b="0" i="1" smtClean="0"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TW" sz="1000" dirty="0">
                    <a:latin typeface="Calibri" panose="020F0502020204030204"/>
                    <a:ea typeface="新細明體" panose="02020500000000000000" pitchFamily="18" charset="-120"/>
                  </a:rPr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1000" i="1" dirty="0" smtClean="0"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TW" sz="1000" b="0" i="1" dirty="0" smtClean="0"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</a:rPr>
                            </m:ctrlPr>
                          </m:sSupPr>
                          <m:e>
                            <m:r>
                              <a:rPr lang="en-US" altLang="zh-TW" sz="1000" b="0" i="1" dirty="0" smtClean="0"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altLang="zh-TW" sz="1000" b="0" i="1" dirty="0" smtClean="0">
                                    <a:latin typeface="Cambria Math" panose="02040503050406030204" pitchFamily="18" charset="0"/>
                                    <a:ea typeface="新細明體" panose="02020500000000000000" pitchFamily="18" charset="-12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1000" b="0" i="1" dirty="0" smtClean="0">
                                    <a:latin typeface="Cambria Math" panose="02040503050406030204" pitchFamily="18" charset="0"/>
                                    <a:ea typeface="新細明體" panose="02020500000000000000" pitchFamily="18" charset="-12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altLang="zh-TW" sz="1000" b="0" i="1" dirty="0" smtClean="0">
                                    <a:latin typeface="Cambria Math" panose="02040503050406030204" pitchFamily="18" charset="0"/>
                                    <a:ea typeface="新細明體" panose="02020500000000000000" pitchFamily="18" charset="-120"/>
                                  </a:rPr>
                                  <m:t>𝑖</m:t>
                                </m:r>
                              </m:sub>
                            </m:sSub>
                          </m:sup>
                        </m:sSup>
                      </m:num>
                      <m:den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altLang="zh-TW" sz="1000" i="1" dirty="0" smtClean="0"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</a:rPr>
                            </m:ctrlPr>
                          </m:naryPr>
                          <m:sub>
                            <m:r>
                              <m:rPr>
                                <m:brk m:alnAt="9"/>
                              </m:rPr>
                              <a:rPr lang="en-US" altLang="zh-TW" sz="1000" b="0" i="1" dirty="0" smtClean="0"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</a:rPr>
                              <m:t>𝑗</m:t>
                            </m:r>
                          </m:sub>
                          <m:sup/>
                          <m:e>
                            <m:sSup>
                              <m:sSupPr>
                                <m:ctrlPr>
                                  <a:rPr lang="en-US" altLang="zh-TW" sz="1000" b="0" i="1" dirty="0" smtClean="0">
                                    <a:latin typeface="Cambria Math" panose="02040503050406030204" pitchFamily="18" charset="0"/>
                                    <a:ea typeface="新細明體" panose="02020500000000000000" pitchFamily="18" charset="-120"/>
                                  </a:rPr>
                                </m:ctrlPr>
                              </m:sSupPr>
                              <m:e>
                                <m:r>
                                  <a:rPr lang="en-US" altLang="zh-TW" sz="1000" b="0" i="1" dirty="0" smtClean="0">
                                    <a:latin typeface="Cambria Math" panose="02040503050406030204" pitchFamily="18" charset="0"/>
                                    <a:ea typeface="新細明體" panose="02020500000000000000" pitchFamily="18" charset="-120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US" altLang="zh-TW" sz="1000" b="0" i="1" dirty="0" smtClean="0">
                                        <a:latin typeface="Cambria Math" panose="02040503050406030204" pitchFamily="18" charset="0"/>
                                        <a:ea typeface="新細明體" panose="02020500000000000000" pitchFamily="18" charset="-12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000" b="0" i="1" dirty="0" smtClean="0">
                                        <a:latin typeface="Cambria Math" panose="02040503050406030204" pitchFamily="18" charset="0"/>
                                        <a:ea typeface="新細明體" panose="02020500000000000000" pitchFamily="18" charset="-12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altLang="zh-TW" sz="1000" b="0" i="1" dirty="0" smtClean="0">
                                        <a:latin typeface="Cambria Math" panose="02040503050406030204" pitchFamily="18" charset="0"/>
                                        <a:ea typeface="新細明體" panose="02020500000000000000" pitchFamily="18" charset="-120"/>
                                      </a:rPr>
                                      <m:t>𝑗</m:t>
                                    </m:r>
                                  </m:sub>
                                </m:sSub>
                              </m:sup>
                            </m:sSup>
                          </m:e>
                        </m:nary>
                      </m:den>
                    </m:f>
                  </m:oMath>
                </a14:m>
                <a:r>
                  <a:rPr lang="en-US" altLang="zh-TW" sz="1000" dirty="0">
                    <a:latin typeface="Calibri" panose="020F0502020204030204"/>
                    <a:ea typeface="新細明體" panose="02020500000000000000" pitchFamily="18" charset="-120"/>
                  </a:rPr>
                  <a:t>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000" b="0" i="1" smtClean="0"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</m:ctrlPr>
                      </m:sSubPr>
                      <m:e>
                        <m:r>
                          <a:rPr lang="en-US" altLang="zh-TW" sz="1000" b="0" i="1" smtClean="0"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𝑝</m:t>
                        </m:r>
                      </m:e>
                      <m:sub>
                        <m:r>
                          <a:rPr lang="en-US" altLang="zh-TW" sz="1000" b="0" i="1" smtClean="0"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zh-TW" sz="1000" dirty="0">
                    <a:latin typeface="Calibri" panose="020F0502020204030204"/>
                    <a:ea typeface="新細明體" panose="02020500000000000000" pitchFamily="18" charset="-120"/>
                  </a:rPr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000" b="0" i="1" dirty="0" smtClean="0"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</m:ctrlPr>
                      </m:sSubPr>
                      <m:e>
                        <m:r>
                          <a:rPr lang="en-US" altLang="zh-TW" sz="1000" b="0" i="1" dirty="0" smtClean="0"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𝑊</m:t>
                        </m:r>
                      </m:e>
                      <m:sub>
                        <m:r>
                          <a:rPr lang="en-US" altLang="zh-TW" sz="1000" b="0" i="1" dirty="0" smtClean="0"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1</m:t>
                        </m:r>
                        <m:d>
                          <m:dPr>
                            <m:ctrlPr>
                              <a:rPr lang="en-US" altLang="zh-TW" sz="1000" b="0" i="1" dirty="0" smtClean="0"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</a:rPr>
                            </m:ctrlPr>
                          </m:dPr>
                          <m:e>
                            <m:r>
                              <a:rPr lang="en-US" altLang="zh-TW" sz="1000" b="0" i="1" dirty="0" smtClean="0"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</a:rPr>
                              <m:t>128</m:t>
                            </m:r>
                            <m:r>
                              <a:rPr lang="en-US" altLang="zh-TW" sz="10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×1</m:t>
                            </m:r>
                          </m:e>
                        </m:d>
                      </m:sub>
                    </m:sSub>
                    <m:sSub>
                      <m:sSubPr>
                        <m:ctrlPr>
                          <a:rPr lang="en-US" altLang="zh-TW" sz="1000" b="0" i="1" dirty="0" smtClean="0"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altLang="zh-TW" sz="1000" b="0" i="1" dirty="0" smtClean="0"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TW" sz="1000" b="0" i="1" dirty="0" smtClean="0">
                                    <a:latin typeface="Cambria Math" panose="02040503050406030204" pitchFamily="18" charset="0"/>
                                    <a:ea typeface="新細明體" panose="02020500000000000000" pitchFamily="18" charset="-12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1000" b="0" i="1" dirty="0" smtClean="0">
                                    <a:latin typeface="Cambria Math" panose="02040503050406030204" pitchFamily="18" charset="0"/>
                                    <a:ea typeface="新細明體" panose="02020500000000000000" pitchFamily="18" charset="-12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altLang="zh-TW" sz="1000" b="0" i="1" dirty="0" smtClean="0">
                                    <a:latin typeface="Cambria Math" panose="02040503050406030204" pitchFamily="18" charset="0"/>
                                    <a:ea typeface="新細明體" panose="02020500000000000000" pitchFamily="18" charset="-120"/>
                                  </a:rPr>
                                  <m:t>0</m:t>
                                </m:r>
                                <m:d>
                                  <m:dPr>
                                    <m:ctrlPr>
                                      <a:rPr lang="en-US" altLang="zh-TW" sz="1000" b="0" i="1" dirty="0" smtClean="0">
                                        <a:latin typeface="Cambria Math" panose="02040503050406030204" pitchFamily="18" charset="0"/>
                                        <a:ea typeface="新細明體" panose="02020500000000000000" pitchFamily="18" charset="-12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TW" sz="1000" b="0" i="1" dirty="0" smtClean="0">
                                        <a:latin typeface="Cambria Math" panose="02040503050406030204" pitchFamily="18" charset="0"/>
                                        <a:ea typeface="新細明體" panose="02020500000000000000" pitchFamily="18" charset="-120"/>
                                      </a:rPr>
                                      <m:t>128</m:t>
                                    </m:r>
                                    <m:r>
                                      <a:rPr lang="en-US" altLang="zh-TW" sz="1000" b="0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×256</m:t>
                                    </m:r>
                                  </m:e>
                                </m:d>
                              </m:sub>
                            </m:sSub>
                            <m:sSub>
                              <m:sSubPr>
                                <m:ctrlPr>
                                  <a:rPr lang="en-US" altLang="zh-TW" sz="1000" b="0" i="1" dirty="0" smtClean="0">
                                    <a:latin typeface="Cambria Math" panose="02040503050406030204" pitchFamily="18" charset="0"/>
                                    <a:ea typeface="新細明體" panose="02020500000000000000" pitchFamily="18" charset="-12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1000" b="0" i="1" dirty="0" smtClean="0">
                                    <a:latin typeface="Cambria Math" panose="02040503050406030204" pitchFamily="18" charset="0"/>
                                    <a:ea typeface="新細明體" panose="02020500000000000000" pitchFamily="18" charset="-12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TW" sz="1000" b="0" i="1" dirty="0" smtClean="0">
                                    <a:latin typeface="Cambria Math" panose="02040503050406030204" pitchFamily="18" charset="0"/>
                                    <a:ea typeface="新細明體" panose="02020500000000000000" pitchFamily="18" charset="-120"/>
                                  </a:rPr>
                                  <m:t>𝑔</m:t>
                                </m:r>
                                <m:r>
                                  <a:rPr lang="en-US" altLang="zh-TW" sz="1000" b="0" i="1" dirty="0" smtClean="0">
                                    <a:latin typeface="Cambria Math" panose="02040503050406030204" pitchFamily="18" charset="0"/>
                                    <a:ea typeface="新細明體" panose="02020500000000000000" pitchFamily="18" charset="-120"/>
                                  </a:rPr>
                                  <m:t>,</m:t>
                                </m:r>
                                <m:r>
                                  <a:rPr lang="en-US" altLang="zh-TW" sz="1000" b="0" i="1" dirty="0" smtClean="0">
                                    <a:latin typeface="Cambria Math" panose="02040503050406030204" pitchFamily="18" charset="0"/>
                                    <a:ea typeface="新細明體" panose="02020500000000000000" pitchFamily="18" charset="-12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TW" sz="1000" b="0" i="1" dirty="0" smtClean="0"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altLang="zh-TW" sz="1000" b="0" i="1" dirty="0" smtClean="0">
                                    <a:latin typeface="Cambria Math" panose="02040503050406030204" pitchFamily="18" charset="0"/>
                                    <a:ea typeface="新細明體" panose="02020500000000000000" pitchFamily="18" charset="-12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1000" b="0" i="1" dirty="0" smtClean="0">
                                    <a:latin typeface="Cambria Math" panose="02040503050406030204" pitchFamily="18" charset="0"/>
                                    <a:ea typeface="新細明體" panose="02020500000000000000" pitchFamily="18" charset="-12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altLang="zh-TW" sz="1000" b="0" i="1" dirty="0" smtClean="0">
                                    <a:latin typeface="Cambria Math" panose="02040503050406030204" pitchFamily="18" charset="0"/>
                                    <a:ea typeface="新細明體" panose="02020500000000000000" pitchFamily="18" charset="-12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altLang="zh-TW" sz="1000" b="0" i="1" dirty="0" smtClean="0"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𝑅𝐸𝐿𝑈</m:t>
                        </m:r>
                      </m:sub>
                    </m:sSub>
                    <m:r>
                      <a:rPr lang="en-US" altLang="zh-TW" sz="1000" b="0" i="1" dirty="0" smtClean="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+</m:t>
                    </m:r>
                    <m:sSub>
                      <m:sSubPr>
                        <m:ctrlPr>
                          <a:rPr lang="en-US" altLang="zh-TW" sz="1000" b="0" i="1" dirty="0" smtClean="0"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</m:ctrlPr>
                      </m:sSubPr>
                      <m:e>
                        <m:r>
                          <a:rPr lang="en-US" altLang="zh-TW" sz="1000" b="0" i="1" dirty="0" smtClean="0"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𝑏</m:t>
                        </m:r>
                      </m:e>
                      <m:sub>
                        <m:r>
                          <a:rPr lang="en-US" altLang="zh-TW" sz="1000" b="0" i="1" dirty="0" smtClean="0"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1</m:t>
                        </m:r>
                      </m:sub>
                    </m:sSub>
                  </m:oMath>
                </a14:m>
                <a:endParaRPr lang="en-US" altLang="zh-TW" sz="1000" dirty="0">
                  <a:latin typeface="Calibri" panose="020F0502020204030204"/>
                  <a:ea typeface="新細明體" panose="02020500000000000000" pitchFamily="18" charset="-120"/>
                </a:endParaRPr>
              </a:p>
              <a:p>
                <a:pPr marL="285750" lvl="0">
                  <a:tabLst>
                    <a:tab pos="1262063" algn="l"/>
                  </a:tabLst>
                  <a:defRPr/>
                </a:pPr>
                <a:r>
                  <a:rPr lang="en-US" altLang="zh-TW" sz="1000" dirty="0">
                    <a:latin typeface="Calibri" panose="020F0502020204030204"/>
                    <a:ea typeface="新細明體" panose="02020500000000000000" pitchFamily="18" charset="-120"/>
                  </a:rPr>
                  <a:t>2) Sum the attention-weighted tokens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000" b="0" i="1" smtClean="0"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</m:ctrlPr>
                      </m:sSubPr>
                      <m:e>
                        <m:r>
                          <a:rPr lang="en-US" altLang="zh-TW" sz="1000" b="0" i="1" smtClean="0"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𝑥</m:t>
                        </m:r>
                      </m:e>
                      <m:sub>
                        <m:r>
                          <a:rPr lang="en-US" altLang="zh-TW" sz="1000" b="0" i="1" smtClean="0"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𝑔</m:t>
                        </m:r>
                        <m:r>
                          <a:rPr lang="en-US" altLang="zh-TW" sz="1000" b="0" i="1" smtClean="0"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,</m:t>
                        </m:r>
                        <m:r>
                          <a:rPr lang="en-US" altLang="zh-TW" sz="1000" b="0" i="1" smtClean="0"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TW" sz="1000" dirty="0">
                    <a:latin typeface="Calibri" panose="020F0502020204030204"/>
                    <a:ea typeface="新細明體" panose="02020500000000000000" pitchFamily="18" charset="-120"/>
                  </a:rPr>
                  <a:t> across slices</a:t>
                </a:r>
              </a:p>
              <a:p>
                <a:pPr marL="633413" lvl="0">
                  <a:tabLst>
                    <a:tab pos="633413" algn="l"/>
                    <a:tab pos="1262063" algn="l"/>
                  </a:tabLst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000" b="0" i="1" smtClean="0"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</m:ctrlPr>
                      </m:sSubPr>
                      <m:e>
                        <m:r>
                          <a:rPr lang="en-US" altLang="zh-TW" sz="1000" b="0" i="1" smtClean="0"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𝑓</m:t>
                        </m:r>
                      </m:e>
                      <m:sub>
                        <m:r>
                          <a:rPr lang="en-US" altLang="zh-TW" sz="1000" b="0" i="1" smtClean="0"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altLang="zh-TW" sz="1000" dirty="0">
                    <a:latin typeface="Calibri" panose="020F0502020204030204"/>
                    <a:ea typeface="新細明體" panose="02020500000000000000" pitchFamily="18" charset="-120"/>
                  </a:rPr>
                  <a:t>=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altLang="zh-TW" sz="1000" i="1" dirty="0" smtClean="0"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altLang="zh-TW" sz="1000" b="0" i="1" dirty="0" smtClean="0"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𝑖</m:t>
                        </m:r>
                      </m:sub>
                      <m:sup/>
                      <m:e>
                        <m:r>
                          <a:rPr lang="en-US" altLang="zh-TW" sz="1000" b="0" i="1" dirty="0" smtClean="0"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TW" sz="1000" b="0" i="1" dirty="0" smtClean="0"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</a:rPr>
                            </m:ctrlPr>
                          </m:sSubPr>
                          <m:e>
                            <m:r>
                              <a:rPr lang="zh-TW" altLang="en-US" sz="1000" b="0" i="1" dirty="0" smtClean="0"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TW" sz="1000" b="0" i="1" dirty="0" smtClean="0"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TW" sz="1000" b="0" i="1" dirty="0" smtClean="0"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</a:rPr>
                            </m:ctrlPr>
                          </m:sSubPr>
                          <m:e>
                            <m:r>
                              <a:rPr lang="en-US" altLang="zh-TW" sz="1000" b="0" i="1" dirty="0" smtClean="0"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1000" b="0" i="1" dirty="0" smtClean="0"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</a:rPr>
                              <m:t>𝑔</m:t>
                            </m:r>
                            <m:r>
                              <a:rPr lang="en-US" altLang="zh-TW" sz="1000" b="0" i="1" dirty="0" smtClean="0"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</a:rPr>
                              <m:t>,</m:t>
                            </m:r>
                            <m:r>
                              <a:rPr lang="en-US" altLang="zh-TW" sz="1000" b="0" i="1" dirty="0" smtClean="0"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TW" sz="1000" b="0" i="1" dirty="0" smtClean="0"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)</m:t>
                        </m:r>
                      </m:e>
                    </m:nary>
                  </m:oMath>
                </a14:m>
                <a:endParaRPr lang="en-US" altLang="zh-TW" sz="1000" dirty="0"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42" name="文字方塊 124">
                <a:extLst>
                  <a:ext uri="{FF2B5EF4-FFF2-40B4-BE49-F238E27FC236}">
                    <a16:creationId xmlns:a16="http://schemas.microsoft.com/office/drawing/2014/main" id="{CEFA8A61-6AF1-BFBA-5C72-BE6457D7D8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2151" y="4180650"/>
                <a:ext cx="4579471" cy="1032142"/>
              </a:xfrm>
              <a:prstGeom prst="rect">
                <a:avLst/>
              </a:prstGeom>
              <a:blipFill>
                <a:blip r:embed="rId28"/>
                <a:stretch>
                  <a:fillRect r="-399" b="-325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文字方塊 1">
            <a:extLst>
              <a:ext uri="{FF2B5EF4-FFF2-40B4-BE49-F238E27FC236}">
                <a16:creationId xmlns:a16="http://schemas.microsoft.com/office/drawing/2014/main" id="{EFAD551B-F25C-71AF-90FE-FB1DC9084FE3}"/>
              </a:ext>
            </a:extLst>
          </p:cNvPr>
          <p:cNvSpPr txBox="1"/>
          <p:nvPr/>
        </p:nvSpPr>
        <p:spPr>
          <a:xfrm>
            <a:off x="-10309" y="-63674"/>
            <a:ext cx="58022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1.2.3 Related Works: Attention-Enhanced Cross-Task Network (3/4)</a:t>
            </a:r>
            <a:endParaRPr lang="zh-TW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37581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17288FA-2DBA-AB1A-C57D-736BAA1303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62004" y="6492875"/>
            <a:ext cx="2057400" cy="365125"/>
          </a:xfrm>
        </p:spPr>
        <p:txBody>
          <a:bodyPr/>
          <a:lstStyle/>
          <a:p>
            <a:fld id="{8FB7C883-B5AB-4F1C-8127-8D19C684E47C}" type="slidenum">
              <a:rPr lang="zh-TW" altLang="en-US" smtClean="0"/>
              <a:t>11</a:t>
            </a:fld>
            <a:endParaRPr lang="zh-TW" alt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3F06BA4D-8CA7-7106-2B5C-85B8985AAE82}"/>
              </a:ext>
            </a:extLst>
          </p:cNvPr>
          <p:cNvGrpSpPr/>
          <p:nvPr/>
        </p:nvGrpSpPr>
        <p:grpSpPr>
          <a:xfrm>
            <a:off x="135858" y="1822814"/>
            <a:ext cx="9251586" cy="2164292"/>
            <a:chOff x="66264" y="916802"/>
            <a:chExt cx="9251586" cy="2164292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56CD9C17-D7F2-DC1D-01B8-23630D32BAF1}"/>
                </a:ext>
              </a:extLst>
            </p:cNvPr>
            <p:cNvGrpSpPr/>
            <p:nvPr/>
          </p:nvGrpSpPr>
          <p:grpSpPr>
            <a:xfrm>
              <a:off x="66264" y="916802"/>
              <a:ext cx="7654202" cy="2164292"/>
              <a:chOff x="1419371" y="2291726"/>
              <a:chExt cx="7654202" cy="2164292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82CE9351-6D5F-13D2-4EEE-6D8ED1243B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419371" y="2480227"/>
                <a:ext cx="5143140" cy="1938991"/>
              </a:xfrm>
              <a:prstGeom prst="rect">
                <a:avLst/>
              </a:prstGeom>
            </p:spPr>
          </p:pic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11663DC6-4E5E-707A-C4AB-E460B2D68D2B}"/>
                  </a:ext>
                </a:extLst>
              </p:cNvPr>
              <p:cNvSpPr/>
              <p:nvPr/>
            </p:nvSpPr>
            <p:spPr>
              <a:xfrm>
                <a:off x="2710647" y="2360454"/>
                <a:ext cx="4062401" cy="1676257"/>
              </a:xfrm>
              <a:prstGeom prst="rect">
                <a:avLst/>
              </a:prstGeom>
              <a:no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文字方塊 124">
                    <a:extLst>
                      <a:ext uri="{FF2B5EF4-FFF2-40B4-BE49-F238E27FC236}">
                        <a16:creationId xmlns:a16="http://schemas.microsoft.com/office/drawing/2014/main" id="{59BFCB91-E4F1-1633-9AA7-EC11D7BB80D3}"/>
                      </a:ext>
                    </a:extLst>
                  </p:cNvPr>
                  <p:cNvSpPr txBox="1"/>
                  <p:nvPr/>
                </p:nvSpPr>
                <p:spPr>
                  <a:xfrm>
                    <a:off x="1554584" y="3786915"/>
                    <a:ext cx="1549785" cy="34406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>
                      <a:defRPr/>
                    </a:pP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8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altLang="zh-TW" sz="800" i="1" dirty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TW" sz="800" i="1" dirty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TW" sz="800" i="1" dirty="0">
                                <a:latin typeface="Cambria Math" panose="02040503050406030204" pitchFamily="18" charset="0"/>
                              </a:rPr>
                              <m:t>𝑣</m:t>
                            </m:r>
                            <m:r>
                              <a:rPr lang="en-US" altLang="zh-TW" sz="8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TW" sz="800" dirty="0">
                            <a:latin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altLang="zh-TW" sz="800" b="0" i="1" dirty="0" smtClean="0"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</a:rPr>
                            </m:ctrlPr>
                          </m:sSubPr>
                          <m:e>
                            <m:r>
                              <a:rPr lang="en-US" altLang="zh-TW" sz="800" b="0" i="1" dirty="0" smtClean="0"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800" b="0" i="1" dirty="0" smtClean="0"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</a:rPr>
                              <m:t>𝑣</m:t>
                            </m:r>
                            <m:r>
                              <a:rPr lang="en-US" altLang="zh-TW" sz="800" b="0" i="1" dirty="0" smtClean="0"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</a:rPr>
                              <m:t>,,</m:t>
                            </m:r>
                            <m:r>
                              <a:rPr lang="en-US" altLang="zh-TW" sz="800" b="0" i="1" dirty="0" smtClean="0"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</a:rPr>
                              <m:t>𝑖</m:t>
                            </m:r>
                          </m:sub>
                        </m:sSub>
                      </m:oMath>
                    </a14:m>
                    <a:r>
                      <a:rPr lang="en-US" altLang="zh-TW" sz="800" dirty="0">
                        <a:latin typeface="Calibri" panose="020F0502020204030204"/>
                        <a:ea typeface="新細明體" panose="02020500000000000000" pitchFamily="18" charset="-120"/>
                      </a:rPr>
                      <a:t> </a:t>
                    </a:r>
                    <a14:m>
                      <m:oMath xmlns:m="http://schemas.openxmlformats.org/officeDocument/2006/math">
                        <m:r>
                          <a:rPr lang="en-US" altLang="zh-TW" sz="800" dirty="0"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(</m:t>
                        </m:r>
                        <m:r>
                          <a:rPr lang="en-US" altLang="zh-TW" sz="800" b="0" i="0" dirty="0" smtClean="0"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64</m:t>
                        </m:r>
                        <m:r>
                          <a:rPr lang="en-US" altLang="zh-TW" sz="800" dirty="0"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×</m:t>
                        </m:r>
                        <m:r>
                          <a:rPr lang="en-US" altLang="zh-TW" sz="800" b="0" i="0" dirty="0" smtClean="0"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64</m:t>
                        </m:r>
                        <m:r>
                          <a:rPr lang="en-US" altLang="zh-TW" sz="800" dirty="0"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×1</m:t>
                        </m:r>
                        <m:r>
                          <a:rPr lang="en-US" altLang="zh-TW" sz="800" dirty="0"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𝑐</m:t>
                        </m:r>
                        <m:r>
                          <a:rPr lang="en-US" altLang="zh-TW" sz="800" dirty="0"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)</m:t>
                        </m:r>
                      </m:oMath>
                    </a14:m>
                    <a:r>
                      <a:rPr lang="en-US" altLang="zh-TW" sz="800" dirty="0">
                        <a:latin typeface="Calibri" panose="020F0502020204030204"/>
                        <a:ea typeface="新細明體" panose="02020500000000000000" pitchFamily="18" charset="-120"/>
                      </a:rPr>
                      <a:t>/slice where </a:t>
                    </a:r>
                    <a:r>
                      <a:rPr lang="en-US" sz="800" dirty="0">
                        <a:latin typeface="Calibri" panose="020F0502020204030204"/>
                        <a:ea typeface="新細明體" panose="02020500000000000000" pitchFamily="18" charset="-120"/>
                      </a:rPr>
                      <a:t> </a:t>
                    </a:r>
                    <a:r>
                      <a:rPr lang="en-US" sz="800" dirty="0" err="1">
                        <a:latin typeface="Calibri" panose="020F0502020204030204"/>
                        <a:ea typeface="新細明體" panose="02020500000000000000" pitchFamily="18" charset="-120"/>
                      </a:rPr>
                      <a:t>i</a:t>
                    </a:r>
                    <a:r>
                      <a:rPr lang="en-US" sz="800" dirty="0">
                        <a:latin typeface="Calibri" panose="020F0502020204030204"/>
                        <a:ea typeface="新細明體" panose="02020500000000000000" pitchFamily="18" charset="-120"/>
                      </a:rPr>
                      <a:t>=1st,..,64th slice. </a:t>
                    </a:r>
                    <a:endParaRPr lang="en-US" altLang="zh-TW" sz="800" dirty="0">
                      <a:latin typeface="Calibri" panose="020F0502020204030204"/>
                      <a:ea typeface="新細明體" panose="02020500000000000000" pitchFamily="18" charset="-120"/>
                    </a:endParaRPr>
                  </a:p>
                </p:txBody>
              </p:sp>
            </mc:Choice>
            <mc:Fallback xmlns="">
              <p:sp>
                <p:nvSpPr>
                  <p:cNvPr id="6" name="文字方塊 124">
                    <a:extLst>
                      <a:ext uri="{FF2B5EF4-FFF2-40B4-BE49-F238E27FC236}">
                        <a16:creationId xmlns:a16="http://schemas.microsoft.com/office/drawing/2014/main" id="{59BFCB91-E4F1-1633-9AA7-EC11D7BB80D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54584" y="3786915"/>
                    <a:ext cx="1549785" cy="344069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b="-535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文字方塊 124">
                    <a:extLst>
                      <a:ext uri="{FF2B5EF4-FFF2-40B4-BE49-F238E27FC236}">
                        <a16:creationId xmlns:a16="http://schemas.microsoft.com/office/drawing/2014/main" id="{5C0A19A8-15EE-328A-D835-3434B6808648}"/>
                      </a:ext>
                    </a:extLst>
                  </p:cNvPr>
                  <p:cNvSpPr txBox="1"/>
                  <p:nvPr/>
                </p:nvSpPr>
                <p:spPr>
                  <a:xfrm>
                    <a:off x="3666166" y="3627629"/>
                    <a:ext cx="1198287" cy="34406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altLang="zh-TW" sz="800" dirty="0">
                        <a:solidFill>
                          <a:srgbClr val="C55A11"/>
                        </a:solidFill>
                      </a:rPr>
                      <a:t>Slices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800" i="1">
                                <a:solidFill>
                                  <a:srgbClr val="C55A1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zh-TW" sz="800" i="1">
                                    <a:solidFill>
                                      <a:srgbClr val="C55A1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TW" sz="800" i="1">
                                    <a:solidFill>
                                      <a:srgbClr val="C55A1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TW" sz="800" i="1">
                                <a:solidFill>
                                  <a:srgbClr val="C55A1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  <m:r>
                              <a:rPr lang="en-US" altLang="zh-TW" sz="800" i="1">
                                <a:solidFill>
                                  <a:srgbClr val="C55A1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800" i="1">
                                <a:solidFill>
                                  <a:srgbClr val="C55A1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a14:m>
                    <a:r>
                      <a:rPr lang="en-US" altLang="zh-TW" sz="800" dirty="0">
                        <a:solidFill>
                          <a:srgbClr val="C55A11"/>
                        </a:solidFill>
                      </a:rPr>
                      <a:t> </a:t>
                    </a:r>
                  </a:p>
                  <a:p>
                    <a:pPr>
                      <a:defRPr/>
                    </a:pPr>
                    <a:r>
                      <a:rPr lang="en-US" altLang="zh-TW" sz="800" dirty="0"/>
                      <a:t>(</a:t>
                    </a:r>
                    <a14:m>
                      <m:oMath xmlns:m="http://schemas.openxmlformats.org/officeDocument/2006/math">
                        <m:r>
                          <a:rPr lang="en-US" altLang="zh-TW" sz="8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8×</m:t>
                        </m:r>
                        <m:r>
                          <a:rPr lang="en-US" altLang="zh-TW" sz="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8</m:t>
                        </m:r>
                        <m:r>
                          <a:rPr lang="en-US" altLang="zh-TW" sz="8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×256</m:t>
                        </m:r>
                        <m:r>
                          <a:rPr lang="en-US" altLang="zh-TW" sz="8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oMath>
                    </a14:m>
                    <a:r>
                      <a:rPr lang="en-US" altLang="zh-TW" sz="800" dirty="0"/>
                      <a:t>)/slice</a:t>
                    </a:r>
                    <a:endParaRPr lang="en-US" altLang="zh-TW" sz="800" dirty="0">
                      <a:latin typeface="Calibri" panose="020F0502020204030204"/>
                      <a:ea typeface="新細明體" panose="02020500000000000000" pitchFamily="18" charset="-120"/>
                    </a:endParaRPr>
                  </a:p>
                </p:txBody>
              </p:sp>
            </mc:Choice>
            <mc:Fallback xmlns="">
              <p:sp>
                <p:nvSpPr>
                  <p:cNvPr id="7" name="文字方塊 124">
                    <a:extLst>
                      <a:ext uri="{FF2B5EF4-FFF2-40B4-BE49-F238E27FC236}">
                        <a16:creationId xmlns:a16="http://schemas.microsoft.com/office/drawing/2014/main" id="{5C0A19A8-15EE-328A-D835-3434B680864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666166" y="3627629"/>
                    <a:ext cx="1198287" cy="344069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b="-714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8" name="文字方塊 124">
                <a:extLst>
                  <a:ext uri="{FF2B5EF4-FFF2-40B4-BE49-F238E27FC236}">
                    <a16:creationId xmlns:a16="http://schemas.microsoft.com/office/drawing/2014/main" id="{48282E07-F20A-5297-FF96-246FE1DB4A72}"/>
                  </a:ext>
                </a:extLst>
              </p:cNvPr>
              <p:cNvSpPr txBox="1"/>
              <p:nvPr/>
            </p:nvSpPr>
            <p:spPr>
              <a:xfrm>
                <a:off x="1609109" y="2856572"/>
                <a:ext cx="139141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lang="en-US" sz="1200" dirty="0" err="1">
                    <a:latin typeface="Calibri" panose="020F0502020204030204"/>
                    <a:ea typeface="新細明體" panose="02020500000000000000" pitchFamily="18" charset="-120"/>
                  </a:rPr>
                  <a:t>i</a:t>
                </a:r>
                <a:r>
                  <a:rPr lang="en-US" sz="1200" dirty="0">
                    <a:latin typeface="Calibri" panose="020F0502020204030204"/>
                    <a:ea typeface="新細明體" panose="02020500000000000000" pitchFamily="18" charset="-120"/>
                  </a:rPr>
                  <a:t>=1st,..,64th slice. </a:t>
                </a:r>
                <a:endParaRPr lang="en-US" altLang="zh-TW" sz="1200" dirty="0"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" name="文字方塊 124">
                    <a:extLst>
                      <a:ext uri="{FF2B5EF4-FFF2-40B4-BE49-F238E27FC236}">
                        <a16:creationId xmlns:a16="http://schemas.microsoft.com/office/drawing/2014/main" id="{8C309D71-80EB-800F-5544-A23E537AD171}"/>
                      </a:ext>
                    </a:extLst>
                  </p:cNvPr>
                  <p:cNvSpPr txBox="1"/>
                  <p:nvPr/>
                </p:nvSpPr>
                <p:spPr>
                  <a:xfrm>
                    <a:off x="4507415" y="3546243"/>
                    <a:ext cx="1192688" cy="34868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altLang="zh-TW" sz="800" dirty="0">
                        <a:solidFill>
                          <a:schemeClr val="accent2"/>
                        </a:solidFill>
                      </a:rPr>
                      <a:t>Tokens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8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8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8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  <m:r>
                              <a:rPr lang="en-US" altLang="zh-TW" sz="8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8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a14:m>
                    <a:r>
                      <a:rPr lang="en-US" altLang="zh-TW" sz="800" dirty="0">
                        <a:solidFill>
                          <a:schemeClr val="accent2"/>
                        </a:solidFill>
                      </a:rPr>
                      <a:t> </a:t>
                    </a:r>
                  </a:p>
                  <a:p>
                    <a:pPr>
                      <a:defRPr/>
                    </a:pPr>
                    <a:r>
                      <a:rPr lang="en-US" altLang="zh-TW" sz="800" dirty="0">
                        <a:solidFill>
                          <a:schemeClr val="tx1"/>
                        </a:solidFill>
                      </a:rPr>
                      <a:t>(</a:t>
                    </a:r>
                    <a14:m>
                      <m:oMath xmlns:m="http://schemas.openxmlformats.org/officeDocument/2006/math">
                        <m:r>
                          <a:rPr lang="en-US" altLang="zh-TW" sz="8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altLang="zh-TW" sz="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×1</m:t>
                        </m:r>
                        <m:r>
                          <a:rPr lang="en-US" altLang="zh-TW" sz="8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TW" sz="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256</m:t>
                        </m:r>
                        <m:r>
                          <a:rPr lang="en-US" altLang="zh-TW" sz="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oMath>
                    </a14:m>
                    <a:r>
                      <a:rPr lang="en-US" altLang="zh-TW" sz="800" dirty="0">
                        <a:solidFill>
                          <a:schemeClr val="tx1"/>
                        </a:solidFill>
                      </a:rPr>
                      <a:t>)/token</a:t>
                    </a:r>
                    <a:endParaRPr lang="en-US" altLang="zh-TW" sz="800" dirty="0">
                      <a:solidFill>
                        <a:schemeClr val="accent2"/>
                      </a:solidFill>
                      <a:latin typeface="Calibri" panose="020F0502020204030204"/>
                      <a:ea typeface="新細明體" panose="02020500000000000000" pitchFamily="18" charset="-120"/>
                    </a:endParaRPr>
                  </a:p>
                </p:txBody>
              </p:sp>
            </mc:Choice>
            <mc:Fallback xmlns="">
              <p:sp>
                <p:nvSpPr>
                  <p:cNvPr id="9" name="文字方塊 124">
                    <a:extLst>
                      <a:ext uri="{FF2B5EF4-FFF2-40B4-BE49-F238E27FC236}">
                        <a16:creationId xmlns:a16="http://schemas.microsoft.com/office/drawing/2014/main" id="{8C309D71-80EB-800F-5544-A23E537AD17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507415" y="3546243"/>
                    <a:ext cx="1192688" cy="348685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b="-526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0" name="文字方塊 124">
                <a:extLst>
                  <a:ext uri="{FF2B5EF4-FFF2-40B4-BE49-F238E27FC236}">
                    <a16:creationId xmlns:a16="http://schemas.microsoft.com/office/drawing/2014/main" id="{E0A657E3-435A-E900-871E-9BCE181A1E57}"/>
                  </a:ext>
                </a:extLst>
              </p:cNvPr>
              <p:cNvSpPr txBox="1"/>
              <p:nvPr/>
            </p:nvSpPr>
            <p:spPr>
              <a:xfrm>
                <a:off x="2876928" y="3168182"/>
                <a:ext cx="398188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lang="en-US" altLang="zh-TW" sz="800" dirty="0"/>
                  <a:t>2.1</a:t>
                </a:r>
                <a:endParaRPr lang="en-US" altLang="zh-TW" sz="800" dirty="0"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  <p:sp>
            <p:nvSpPr>
              <p:cNvPr id="11" name="文字方塊 124">
                <a:extLst>
                  <a:ext uri="{FF2B5EF4-FFF2-40B4-BE49-F238E27FC236}">
                    <a16:creationId xmlns:a16="http://schemas.microsoft.com/office/drawing/2014/main" id="{7C036543-4546-229C-EEF8-1D33707FB076}"/>
                  </a:ext>
                </a:extLst>
              </p:cNvPr>
              <p:cNvSpPr txBox="1"/>
              <p:nvPr/>
            </p:nvSpPr>
            <p:spPr>
              <a:xfrm>
                <a:off x="4487571" y="2499509"/>
                <a:ext cx="163715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lang="en-US" altLang="zh-TW" sz="800" dirty="0"/>
                  <a:t>2.3 Content-wise Weighted Sum using Slice Attention Module (SAM)</a:t>
                </a:r>
                <a:endParaRPr lang="en-US" altLang="zh-TW" sz="800" dirty="0"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  <p:sp>
            <p:nvSpPr>
              <p:cNvPr id="12" name="文字方塊 124">
                <a:extLst>
                  <a:ext uri="{FF2B5EF4-FFF2-40B4-BE49-F238E27FC236}">
                    <a16:creationId xmlns:a16="http://schemas.microsoft.com/office/drawing/2014/main" id="{2A9F3FFA-4741-DA68-B0E7-C3CF3BABFA13}"/>
                  </a:ext>
                </a:extLst>
              </p:cNvPr>
              <p:cNvSpPr txBox="1"/>
              <p:nvPr/>
            </p:nvSpPr>
            <p:spPr>
              <a:xfrm>
                <a:off x="3944674" y="3265667"/>
                <a:ext cx="320636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lang="en-US" altLang="zh-TW" sz="800" dirty="0"/>
                  <a:t>2.2</a:t>
                </a:r>
                <a:endParaRPr lang="en-US" altLang="zh-TW" sz="800" dirty="0"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C6759082-5739-0D0D-F283-65FC6253D8B3}"/>
                  </a:ext>
                </a:extLst>
              </p:cNvPr>
              <p:cNvSpPr/>
              <p:nvPr/>
            </p:nvSpPr>
            <p:spPr>
              <a:xfrm>
                <a:off x="4511558" y="2540880"/>
                <a:ext cx="1494937" cy="1386324"/>
              </a:xfrm>
              <a:prstGeom prst="rect">
                <a:avLst/>
              </a:prstGeom>
              <a:noFill/>
              <a:ln>
                <a:solidFill>
                  <a:srgbClr val="00B0F0"/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文字方塊 124">
                <a:extLst>
                  <a:ext uri="{FF2B5EF4-FFF2-40B4-BE49-F238E27FC236}">
                    <a16:creationId xmlns:a16="http://schemas.microsoft.com/office/drawing/2014/main" id="{F2DF7CC6-FF25-D4C5-9A7C-B68BB1547A1B}"/>
                  </a:ext>
                </a:extLst>
              </p:cNvPr>
              <p:cNvSpPr txBox="1"/>
              <p:nvPr/>
            </p:nvSpPr>
            <p:spPr>
              <a:xfrm>
                <a:off x="4583659" y="3245074"/>
                <a:ext cx="918093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lang="en-US" altLang="zh-TW" sz="800" dirty="0">
                    <a:solidFill>
                      <a:schemeClr val="accent2"/>
                    </a:solidFill>
                  </a:rPr>
                  <a:t>Sum across slices</a:t>
                </a:r>
                <a:endParaRPr lang="en-US" altLang="zh-TW" sz="800" dirty="0">
                  <a:solidFill>
                    <a:schemeClr val="accent2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文字方塊 124">
                    <a:extLst>
                      <a:ext uri="{FF2B5EF4-FFF2-40B4-BE49-F238E27FC236}">
                        <a16:creationId xmlns:a16="http://schemas.microsoft.com/office/drawing/2014/main" id="{3E1BF215-CB41-5B46-0DF4-B37CB722DCB5}"/>
                      </a:ext>
                    </a:extLst>
                  </p:cNvPr>
                  <p:cNvSpPr txBox="1"/>
                  <p:nvPr/>
                </p:nvSpPr>
                <p:spPr>
                  <a:xfrm>
                    <a:off x="6020199" y="3722893"/>
                    <a:ext cx="1430813" cy="34406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altLang="zh-TW" sz="800" dirty="0">
                        <a:solidFill>
                          <a:schemeClr val="accent2"/>
                        </a:solidFill>
                      </a:rPr>
                      <a:t>Content vector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8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8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zh-TW" sz="8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8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oMath>
                    </a14:m>
                    <a:r>
                      <a:rPr lang="en-US" altLang="zh-TW" sz="800" dirty="0">
                        <a:solidFill>
                          <a:schemeClr val="accent2"/>
                        </a:solidFill>
                      </a:rPr>
                      <a:t> </a:t>
                    </a:r>
                  </a:p>
                  <a:p>
                    <a:pPr>
                      <a:defRPr/>
                    </a:pPr>
                    <a:r>
                      <a:rPr lang="en-US" altLang="zh-TW" sz="800" dirty="0">
                        <a:solidFill>
                          <a:schemeClr val="tx1"/>
                        </a:solidFill>
                      </a:rPr>
                      <a:t>(</a:t>
                    </a:r>
                    <a14:m>
                      <m:oMath xmlns:m="http://schemas.openxmlformats.org/officeDocument/2006/math">
                        <m:r>
                          <a:rPr lang="en-US" altLang="zh-TW" sz="8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altLang="zh-TW" sz="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×1</m:t>
                        </m:r>
                        <m:r>
                          <a:rPr lang="en-US" altLang="zh-TW" sz="8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TW" sz="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256</m:t>
                        </m:r>
                        <m:r>
                          <a:rPr lang="en-US" altLang="zh-TW" sz="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oMath>
                    </a14:m>
                    <a:r>
                      <a:rPr lang="en-US" altLang="zh-TW" sz="800" dirty="0">
                        <a:solidFill>
                          <a:schemeClr val="tx1"/>
                        </a:solidFill>
                      </a:rPr>
                      <a:t>)/VOI(nodule)</a:t>
                    </a:r>
                    <a:endParaRPr lang="en-US" altLang="zh-TW" sz="800" dirty="0">
                      <a:solidFill>
                        <a:schemeClr val="accent2"/>
                      </a:solidFill>
                      <a:latin typeface="Calibri" panose="020F0502020204030204"/>
                      <a:ea typeface="新細明體" panose="02020500000000000000" pitchFamily="18" charset="-120"/>
                    </a:endParaRPr>
                  </a:p>
                </p:txBody>
              </p:sp>
            </mc:Choice>
            <mc:Fallback xmlns="">
              <p:sp>
                <p:nvSpPr>
                  <p:cNvPr id="15" name="文字方塊 124">
                    <a:extLst>
                      <a:ext uri="{FF2B5EF4-FFF2-40B4-BE49-F238E27FC236}">
                        <a16:creationId xmlns:a16="http://schemas.microsoft.com/office/drawing/2014/main" id="{3E1BF215-CB41-5B46-0DF4-B37CB722DCB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020199" y="3722893"/>
                    <a:ext cx="1430813" cy="344069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b="-526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5F1481B5-364A-EC93-F96E-D0D1E24FE2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821258" y="2506203"/>
                <a:ext cx="1114159" cy="1949815"/>
              </a:xfrm>
              <a:prstGeom prst="rect">
                <a:avLst/>
              </a:prstGeom>
            </p:spPr>
          </p:pic>
          <p:sp>
            <p:nvSpPr>
              <p:cNvPr id="17" name="文字方塊 124">
                <a:extLst>
                  <a:ext uri="{FF2B5EF4-FFF2-40B4-BE49-F238E27FC236}">
                    <a16:creationId xmlns:a16="http://schemas.microsoft.com/office/drawing/2014/main" id="{70B56554-A4A1-3363-3E87-59DABA476D7F}"/>
                  </a:ext>
                </a:extLst>
              </p:cNvPr>
              <p:cNvSpPr txBox="1"/>
              <p:nvPr/>
            </p:nvSpPr>
            <p:spPr>
              <a:xfrm>
                <a:off x="7016173" y="2291726"/>
                <a:ext cx="20574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tabLst>
                    <a:tab pos="1262063" algn="l"/>
                  </a:tabLst>
                  <a:defRPr/>
                </a:pPr>
                <a:r>
                  <a:rPr lang="en-US" altLang="zh-TW" sz="1000" dirty="0">
                    <a:solidFill>
                      <a:srgbClr val="7030A0"/>
                    </a:solidFill>
                  </a:rPr>
                  <a:t>3. Attribute-Specific Content Modulation Module (ASCMM)</a:t>
                </a:r>
                <a:endParaRPr lang="en-US" altLang="zh-TW" sz="1000" dirty="0">
                  <a:solidFill>
                    <a:srgbClr val="7030A0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94C84E8E-B307-7949-71A4-AB0C07104531}"/>
                  </a:ext>
                </a:extLst>
              </p:cNvPr>
              <p:cNvCxnSpPr>
                <a:cxnSpLocks/>
                <a:stCxn id="4" idx="3"/>
              </p:cNvCxnSpPr>
              <p:nvPr/>
            </p:nvCxnSpPr>
            <p:spPr>
              <a:xfrm flipV="1">
                <a:off x="6562511" y="3449722"/>
                <a:ext cx="387609" cy="1"/>
              </a:xfrm>
              <a:prstGeom prst="straightConnector1">
                <a:avLst/>
              </a:prstGeom>
              <a:ln>
                <a:prstDash val="dash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9" name="文字方塊 124">
                <a:extLst>
                  <a:ext uri="{FF2B5EF4-FFF2-40B4-BE49-F238E27FC236}">
                    <a16:creationId xmlns:a16="http://schemas.microsoft.com/office/drawing/2014/main" id="{4C67CD8E-CAFA-6DE5-9699-CAD541A4B966}"/>
                  </a:ext>
                </a:extLst>
              </p:cNvPr>
              <p:cNvSpPr txBox="1"/>
              <p:nvPr/>
            </p:nvSpPr>
            <p:spPr>
              <a:xfrm>
                <a:off x="2658516" y="2338610"/>
                <a:ext cx="2338194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R="0" lvl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kumimoji="0" lang="en-US" altLang="zh-TW" sz="10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B0F0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2. CNN Encoder with Slice Attention (SA)</a:t>
                </a:r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A9035B7D-2A24-63EF-7803-793DFBBE08CF}"/>
                </a:ext>
              </a:extLst>
            </p:cNvPr>
            <p:cNvGrpSpPr/>
            <p:nvPr/>
          </p:nvGrpSpPr>
          <p:grpSpPr>
            <a:xfrm>
              <a:off x="6327726" y="1117301"/>
              <a:ext cx="2524309" cy="1929941"/>
              <a:chOff x="6879406" y="1088254"/>
              <a:chExt cx="2524309" cy="1929941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75C0F0D8-1432-D9D4-DDFC-FCD413436E15}"/>
                  </a:ext>
                </a:extLst>
              </p:cNvPr>
              <p:cNvGrpSpPr/>
              <p:nvPr/>
            </p:nvGrpSpPr>
            <p:grpSpPr>
              <a:xfrm>
                <a:off x="7399373" y="1088254"/>
                <a:ext cx="2004342" cy="1929941"/>
                <a:chOff x="957043" y="2823677"/>
                <a:chExt cx="2199372" cy="2366987"/>
              </a:xfrm>
            </p:grpSpPr>
            <p:pic>
              <p:nvPicPr>
                <p:cNvPr id="21" name="Picture 20">
                  <a:extLst>
                    <a:ext uri="{FF2B5EF4-FFF2-40B4-BE49-F238E27FC236}">
                      <a16:creationId xmlns:a16="http://schemas.microsoft.com/office/drawing/2014/main" id="{554507EF-5855-A2DB-7C95-4A77A2CF980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rcRect l="11165" t="12666" r="23977"/>
                <a:stretch/>
              </p:blipFill>
              <p:spPr>
                <a:xfrm>
                  <a:off x="957043" y="2828989"/>
                  <a:ext cx="1688231" cy="2361675"/>
                </a:xfrm>
                <a:prstGeom prst="rect">
                  <a:avLst/>
                </a:prstGeom>
              </p:spPr>
            </p:pic>
            <p:sp>
              <p:nvSpPr>
                <p:cNvPr id="22" name="文字方塊 124">
                  <a:extLst>
                    <a:ext uri="{FF2B5EF4-FFF2-40B4-BE49-F238E27FC236}">
                      <a16:creationId xmlns:a16="http://schemas.microsoft.com/office/drawing/2014/main" id="{4FA1B482-8DBE-7A8B-F170-12EDD1754CC1}"/>
                    </a:ext>
                  </a:extLst>
                </p:cNvPr>
                <p:cNvSpPr txBox="1"/>
                <p:nvPr/>
              </p:nvSpPr>
              <p:spPr>
                <a:xfrm>
                  <a:off x="957043" y="2823677"/>
                  <a:ext cx="1770032" cy="49071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lvl="0">
                    <a:tabLst>
                      <a:tab pos="1262063" algn="l"/>
                    </a:tabLst>
                    <a:defRPr/>
                  </a:pPr>
                  <a:r>
                    <a:rPr lang="en-US" altLang="zh-TW" sz="1000" dirty="0">
                      <a:solidFill>
                        <a:srgbClr val="E100E1"/>
                      </a:solidFill>
                    </a:rPr>
                    <a:t>4. Cross-Attribute Attention Module (CAAM)</a:t>
                  </a:r>
                  <a:endParaRPr lang="en-US" altLang="zh-TW" sz="1000" dirty="0">
                    <a:solidFill>
                      <a:srgbClr val="E100E1"/>
                    </a:solidFill>
                    <a:latin typeface="Calibri" panose="020F0502020204030204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23" name="文字方塊 124">
                  <a:extLst>
                    <a:ext uri="{FF2B5EF4-FFF2-40B4-BE49-F238E27FC236}">
                      <a16:creationId xmlns:a16="http://schemas.microsoft.com/office/drawing/2014/main" id="{7BFBFBE0-2599-F19B-5F7F-E1AC60CB7DF2}"/>
                    </a:ext>
                  </a:extLst>
                </p:cNvPr>
                <p:cNvSpPr txBox="1"/>
                <p:nvPr/>
              </p:nvSpPr>
              <p:spPr>
                <a:xfrm>
                  <a:off x="1556327" y="3236006"/>
                  <a:ext cx="1600088" cy="30197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lvl="0">
                    <a:tabLst>
                      <a:tab pos="1262063" algn="l"/>
                    </a:tabLst>
                    <a:defRPr/>
                  </a:pPr>
                  <a:r>
                    <a:rPr lang="en-US" altLang="zh-TW" sz="1000" dirty="0">
                      <a:solidFill>
                        <a:srgbClr val="00B050"/>
                      </a:solidFill>
                    </a:rPr>
                    <a:t>5. Attribute Prediction</a:t>
                  </a:r>
                  <a:endParaRPr lang="en-US" altLang="zh-TW" sz="1000" dirty="0">
                    <a:solidFill>
                      <a:srgbClr val="00B050"/>
                    </a:solidFill>
                    <a:latin typeface="Calibri" panose="020F0502020204030204"/>
                    <a:ea typeface="新細明體" panose="02020500000000000000" pitchFamily="18" charset="-120"/>
                  </a:endParaRPr>
                </a:p>
              </p:txBody>
            </p:sp>
          </p:grp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6459596E-D3DE-C5B0-5401-59F5DA8A203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17144" y="2057217"/>
                <a:ext cx="445540" cy="0"/>
              </a:xfrm>
              <a:prstGeom prst="straightConnector1">
                <a:avLst/>
              </a:prstGeom>
              <a:ln>
                <a:prstDash val="dash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7" name="文字方塊 124">
                <a:extLst>
                  <a:ext uri="{FF2B5EF4-FFF2-40B4-BE49-F238E27FC236}">
                    <a16:creationId xmlns:a16="http://schemas.microsoft.com/office/drawing/2014/main" id="{E123A9AA-A675-24DB-9693-E58CB0D4C064}"/>
                  </a:ext>
                </a:extLst>
              </p:cNvPr>
              <p:cNvSpPr txBox="1"/>
              <p:nvPr/>
            </p:nvSpPr>
            <p:spPr>
              <a:xfrm>
                <a:off x="6879406" y="1645665"/>
                <a:ext cx="116655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lang="en-US" altLang="zh-TW" sz="1000" b="1" dirty="0">
                    <a:latin typeface="Calibri" panose="020F0502020204030204"/>
                    <a:ea typeface="新細明體" panose="02020500000000000000" pitchFamily="18" charset="-120"/>
                  </a:rPr>
                  <a:t>Content Aggregator 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文字方塊 124">
                  <a:extLst>
                    <a:ext uri="{FF2B5EF4-FFF2-40B4-BE49-F238E27FC236}">
                      <a16:creationId xmlns:a16="http://schemas.microsoft.com/office/drawing/2014/main" id="{2193BE15-C00C-C7A2-D296-4E87C0DF9DEA}"/>
                    </a:ext>
                  </a:extLst>
                </p:cNvPr>
                <p:cNvSpPr txBox="1"/>
                <p:nvPr/>
              </p:nvSpPr>
              <p:spPr>
                <a:xfrm>
                  <a:off x="7985356" y="2661787"/>
                  <a:ext cx="1332494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lvl="0">
                    <a:tabLst>
                      <a:tab pos="1262063" algn="l"/>
                    </a:tabLst>
                    <a:defRPr/>
                  </a:pPr>
                  <a:r>
                    <a:rPr lang="en-US" altLang="zh-TW" sz="1000" dirty="0">
                      <a:latin typeface="+mj-lt"/>
                    </a:rPr>
                    <a:t>Output Predictions</a:t>
                  </a:r>
                  <a:endParaRPr lang="en-US" altLang="zh-TW" sz="1000" b="0" dirty="0">
                    <a:solidFill>
                      <a:schemeClr val="tx1"/>
                    </a:solidFill>
                    <a:latin typeface="+mj-lt"/>
                  </a:endParaRPr>
                </a:p>
                <a:p>
                  <a:pPr lvl="0">
                    <a:tabLst>
                      <a:tab pos="1262063" algn="l"/>
                    </a:tabLst>
                    <a:defRPr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TW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TW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sz="1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TW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TW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sz="1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altLang="zh-TW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TW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a14:m>
                  <a:r>
                    <a:rPr lang="en-US" altLang="zh-TW" sz="1000" dirty="0">
                      <a:solidFill>
                        <a:schemeClr val="tx1"/>
                      </a:solidFill>
                      <a:latin typeface="+mj-lt"/>
                    </a:rPr>
                    <a:t> (1x1x1c)</a:t>
                  </a:r>
                </a:p>
              </p:txBody>
            </p:sp>
          </mc:Choice>
          <mc:Fallback xmlns="">
            <p:sp>
              <p:nvSpPr>
                <p:cNvPr id="31" name="文字方塊 124">
                  <a:extLst>
                    <a:ext uri="{FF2B5EF4-FFF2-40B4-BE49-F238E27FC236}">
                      <a16:creationId xmlns:a16="http://schemas.microsoft.com/office/drawing/2014/main" id="{2193BE15-C00C-C7A2-D296-4E87C0DF9DE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85356" y="2661787"/>
                  <a:ext cx="1332494" cy="400110"/>
                </a:xfrm>
                <a:prstGeom prst="rect">
                  <a:avLst/>
                </a:prstGeom>
                <a:blipFill>
                  <a:blip r:embed="rId9"/>
                  <a:stretch>
                    <a:fillRect b="-923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56" name="Picture 55">
            <a:extLst>
              <a:ext uri="{FF2B5EF4-FFF2-40B4-BE49-F238E27FC236}">
                <a16:creationId xmlns:a16="http://schemas.microsoft.com/office/drawing/2014/main" id="{08F9C444-0BEC-E0F9-98C8-39B22F4D55D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4159" y="635608"/>
            <a:ext cx="623462" cy="65453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7" name="文字方塊 124">
                <a:extLst>
                  <a:ext uri="{FF2B5EF4-FFF2-40B4-BE49-F238E27FC236}">
                    <a16:creationId xmlns:a16="http://schemas.microsoft.com/office/drawing/2014/main" id="{B969F1D3-8290-1C51-6611-B55ABB7CCE36}"/>
                  </a:ext>
                </a:extLst>
              </p:cNvPr>
              <p:cNvSpPr txBox="1"/>
              <p:nvPr/>
            </p:nvSpPr>
            <p:spPr>
              <a:xfrm>
                <a:off x="353508" y="455636"/>
                <a:ext cx="136944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R="0" lvl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lang="en-US" altLang="zh-TW" sz="800" dirty="0">
                    <a:ea typeface="新細明體" panose="02020500000000000000" pitchFamily="18" charset="-120"/>
                  </a:rPr>
                  <a:t>CT image volume </a:t>
                </a:r>
                <a14:m>
                  <m:oMath xmlns:m="http://schemas.openxmlformats.org/officeDocument/2006/math">
                    <m:r>
                      <a:rPr lang="en-US" altLang="zh-TW" sz="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𝑋</m:t>
                    </m:r>
                  </m:oMath>
                </a14:m>
                <a:r>
                  <a:rPr kumimoji="0" lang="en-US" altLang="zh-TW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</a:rPr>
                  <a:t> </a:t>
                </a:r>
              </a:p>
            </p:txBody>
          </p:sp>
        </mc:Choice>
        <mc:Fallback xmlns="">
          <p:sp>
            <p:nvSpPr>
              <p:cNvPr id="57" name="文字方塊 124">
                <a:extLst>
                  <a:ext uri="{FF2B5EF4-FFF2-40B4-BE49-F238E27FC236}">
                    <a16:creationId xmlns:a16="http://schemas.microsoft.com/office/drawing/2014/main" id="{B969F1D3-8290-1C51-6611-B55ABB7CCE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508" y="455636"/>
                <a:ext cx="1369445" cy="215444"/>
              </a:xfrm>
              <a:prstGeom prst="rect">
                <a:avLst/>
              </a:prstGeom>
              <a:blipFill>
                <a:blip r:embed="rId11"/>
                <a:stretch>
                  <a:fillRect b="-1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文字方塊 124">
                <a:extLst>
                  <a:ext uri="{FF2B5EF4-FFF2-40B4-BE49-F238E27FC236}">
                    <a16:creationId xmlns:a16="http://schemas.microsoft.com/office/drawing/2014/main" id="{3C234FF7-A2EE-5E5E-5BB8-6ADA8A9CA921}"/>
                  </a:ext>
                </a:extLst>
              </p:cNvPr>
              <p:cNvSpPr txBox="1"/>
              <p:nvPr/>
            </p:nvSpPr>
            <p:spPr>
              <a:xfrm>
                <a:off x="93823" y="1256741"/>
                <a:ext cx="133448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R="0" lvl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14:m>
                  <m:oMath xmlns:m="http://schemas.openxmlformats.org/officeDocument/2006/math">
                    <m:r>
                      <a:rPr lang="en-US" altLang="zh-TW" sz="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𝑋</m:t>
                    </m:r>
                  </m:oMath>
                </a14:m>
                <a:r>
                  <a:rPr kumimoji="0" lang="en-US" altLang="zh-TW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</a:rPr>
                  <a:t>: </a:t>
                </a:r>
                <a14:m>
                  <m:oMath xmlns:m="http://schemas.openxmlformats.org/officeDocument/2006/math">
                    <m:r>
                      <a:rPr kumimoji="0" lang="en-US" altLang="zh-TW" sz="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𝑧</m:t>
                    </m:r>
                    <m:r>
                      <a:rPr kumimoji="0" lang="en-US" altLang="zh-TW" sz="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×(</m:t>
                    </m:r>
                    <m:r>
                      <a:rPr kumimoji="0" lang="en-US" altLang="zh-TW" sz="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r>
                      <a:rPr kumimoji="0" lang="en-US" altLang="zh-TW" sz="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kumimoji="0" lang="en-US" altLang="zh-TW" sz="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𝑤</m:t>
                    </m:r>
                    <m:r>
                      <a:rPr kumimoji="0" lang="en-US" altLang="zh-TW" sz="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×1</m:t>
                    </m:r>
                    <m:r>
                      <a:rPr kumimoji="0" lang="en-US" altLang="zh-TW" sz="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kumimoji="0" lang="en-US" altLang="zh-TW" sz="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0" lang="en-US" altLang="zh-TW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</a:rPr>
                  <a:t>,</a:t>
                </a:r>
              </a:p>
              <a:p>
                <a:pPr marR="0" lvl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altLang="zh-TW" sz="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h</m:t>
                    </m:r>
                    <m:r>
                      <a:rPr kumimoji="0" lang="en-US" altLang="zh-TW" sz="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,</m:t>
                    </m:r>
                    <m:r>
                      <a:rPr kumimoji="0" lang="en-US" altLang="zh-TW" sz="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𝑤</m:t>
                    </m:r>
                    <m:r>
                      <a:rPr kumimoji="0" lang="en-US" altLang="zh-TW" sz="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≤512</m:t>
                    </m:r>
                  </m:oMath>
                </a14:m>
                <a:r>
                  <a:rPr kumimoji="0" lang="en-US" altLang="zh-TW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</a:rPr>
                  <a:t>, </a:t>
                </a:r>
                <a14:m>
                  <m:oMath xmlns:m="http://schemas.openxmlformats.org/officeDocument/2006/math">
                    <m:r>
                      <a:rPr kumimoji="0" lang="en-US" altLang="zh-TW" sz="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𝑧</m:t>
                    </m:r>
                    <m:r>
                      <a:rPr kumimoji="0" lang="en-US" altLang="zh-TW" sz="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≤45</m:t>
                    </m:r>
                  </m:oMath>
                </a14:m>
                <a:r>
                  <a:rPr kumimoji="0" lang="en-US" altLang="zh-TW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</a:rPr>
                  <a:t> slices</a:t>
                </a:r>
              </a:p>
            </p:txBody>
          </p:sp>
        </mc:Choice>
        <mc:Fallback xmlns="">
          <p:sp>
            <p:nvSpPr>
              <p:cNvPr id="58" name="文字方塊 124">
                <a:extLst>
                  <a:ext uri="{FF2B5EF4-FFF2-40B4-BE49-F238E27FC236}">
                    <a16:creationId xmlns:a16="http://schemas.microsoft.com/office/drawing/2014/main" id="{3C234FF7-A2EE-5E5E-5BB8-6ADA8A9CA9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23" y="1256741"/>
                <a:ext cx="1334489" cy="338554"/>
              </a:xfrm>
              <a:prstGeom prst="rect">
                <a:avLst/>
              </a:prstGeom>
              <a:blipFill>
                <a:blip r:embed="rId12"/>
                <a:stretch>
                  <a:fillRect b="-53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文字方塊 1">
            <a:extLst>
              <a:ext uri="{FF2B5EF4-FFF2-40B4-BE49-F238E27FC236}">
                <a16:creationId xmlns:a16="http://schemas.microsoft.com/office/drawing/2014/main" id="{4D90C6FA-70C3-008D-5296-F99EB9A29FB2}"/>
              </a:ext>
            </a:extLst>
          </p:cNvPr>
          <p:cNvSpPr txBox="1"/>
          <p:nvPr/>
        </p:nvSpPr>
        <p:spPr>
          <a:xfrm>
            <a:off x="424232" y="118136"/>
            <a:ext cx="41279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Attribute Content and Cross-Attribute Attention</a:t>
            </a:r>
            <a:endParaRPr lang="zh-TW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CC3CD7A-66EC-A573-550E-FF13CF21C25F}"/>
              </a:ext>
            </a:extLst>
          </p:cNvPr>
          <p:cNvGrpSpPr/>
          <p:nvPr/>
        </p:nvGrpSpPr>
        <p:grpSpPr>
          <a:xfrm>
            <a:off x="3122856" y="519175"/>
            <a:ext cx="2744166" cy="1039578"/>
            <a:chOff x="9248535" y="4393994"/>
            <a:chExt cx="2953516" cy="947100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83761299-44AE-17BC-38AD-370E01907B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9837394" y="4514528"/>
              <a:ext cx="1743318" cy="809738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文字方塊 124">
                  <a:extLst>
                    <a:ext uri="{FF2B5EF4-FFF2-40B4-BE49-F238E27FC236}">
                      <a16:creationId xmlns:a16="http://schemas.microsoft.com/office/drawing/2014/main" id="{53F870E5-CC36-454F-9500-929ADE9CA33A}"/>
                    </a:ext>
                  </a:extLst>
                </p:cNvPr>
                <p:cNvSpPr txBox="1"/>
                <p:nvPr/>
              </p:nvSpPr>
              <p:spPr>
                <a:xfrm>
                  <a:off x="9248535" y="4997025"/>
                  <a:ext cx="1058740" cy="34406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defRPr/>
                  </a:pPr>
                  <a:r>
                    <a:rPr lang="en-US" altLang="zh-TW" sz="800" dirty="0">
                      <a:solidFill>
                        <a:schemeClr val="accent2"/>
                      </a:solidFill>
                    </a:rPr>
                    <a:t>Content vector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TW" sz="8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8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TW" sz="8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8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a14:m>
                  <a:r>
                    <a:rPr lang="en-US" altLang="zh-TW" sz="800" dirty="0">
                      <a:solidFill>
                        <a:schemeClr val="accent2"/>
                      </a:solidFill>
                    </a:rPr>
                    <a:t> </a:t>
                  </a:r>
                </a:p>
                <a:p>
                  <a:pPr>
                    <a:defRPr/>
                  </a:pPr>
                  <a:r>
                    <a:rPr lang="en-US" altLang="zh-TW" sz="800" dirty="0">
                      <a:solidFill>
                        <a:schemeClr val="tx1"/>
                      </a:solidFill>
                    </a:rPr>
                    <a:t>(</a:t>
                  </a:r>
                  <a14:m>
                    <m:oMath xmlns:m="http://schemas.openxmlformats.org/officeDocument/2006/math">
                      <m:r>
                        <a:rPr lang="en-US" altLang="zh-TW" sz="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altLang="zh-TW" sz="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×1</m:t>
                      </m:r>
                      <m:r>
                        <a:rPr lang="en-US" altLang="zh-TW" sz="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TW" sz="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256</m:t>
                      </m:r>
                      <m:r>
                        <a:rPr lang="en-US" altLang="zh-TW" sz="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</m:oMath>
                  </a14:m>
                  <a:r>
                    <a:rPr lang="en-US" altLang="zh-TW" sz="800" dirty="0">
                      <a:solidFill>
                        <a:schemeClr val="tx1"/>
                      </a:solidFill>
                    </a:rPr>
                    <a:t>)</a:t>
                  </a:r>
                  <a:endParaRPr lang="en-US" altLang="zh-TW" sz="800" dirty="0">
                    <a:solidFill>
                      <a:schemeClr val="accent2"/>
                    </a:solidFill>
                    <a:latin typeface="Calibri" panose="020F0502020204030204"/>
                    <a:ea typeface="新細明體" panose="02020500000000000000" pitchFamily="18" charset="-120"/>
                  </a:endParaRPr>
                </a:p>
              </p:txBody>
            </p:sp>
          </mc:Choice>
          <mc:Fallback xmlns="">
            <p:sp>
              <p:nvSpPr>
                <p:cNvPr id="28" name="文字方塊 124">
                  <a:extLst>
                    <a:ext uri="{FF2B5EF4-FFF2-40B4-BE49-F238E27FC236}">
                      <a16:creationId xmlns:a16="http://schemas.microsoft.com/office/drawing/2014/main" id="{53F870E5-CC36-454F-9500-929ADE9CA33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48535" y="4997025"/>
                  <a:ext cx="1058740" cy="344069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文字方塊 124">
                  <a:extLst>
                    <a:ext uri="{FF2B5EF4-FFF2-40B4-BE49-F238E27FC236}">
                      <a16:creationId xmlns:a16="http://schemas.microsoft.com/office/drawing/2014/main" id="{1B97B343-715F-9588-6C52-2AD61165E754}"/>
                    </a:ext>
                  </a:extLst>
                </p:cNvPr>
                <p:cNvSpPr txBox="1"/>
                <p:nvPr/>
              </p:nvSpPr>
              <p:spPr>
                <a:xfrm>
                  <a:off x="10974378" y="4393994"/>
                  <a:ext cx="1227673" cy="36451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R="0" lvl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tabLst/>
                    <a:defRPr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TW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TW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sz="1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TW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TW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sz="1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altLang="zh-TW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TW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a14:m>
                  <a:r>
                    <a:rPr lang="en-US" altLang="zh-TW" sz="1000" dirty="0">
                      <a:solidFill>
                        <a:schemeClr val="tx1"/>
                      </a:solidFill>
                    </a:rPr>
                    <a:t> (1x1x1c)/y</a:t>
                  </a:r>
                </a:p>
              </p:txBody>
            </p:sp>
          </mc:Choice>
          <mc:Fallback xmlns="">
            <p:sp>
              <p:nvSpPr>
                <p:cNvPr id="29" name="文字方塊 124">
                  <a:extLst>
                    <a:ext uri="{FF2B5EF4-FFF2-40B4-BE49-F238E27FC236}">
                      <a16:creationId xmlns:a16="http://schemas.microsoft.com/office/drawing/2014/main" id="{1B97B343-715F-9588-6C52-2AD61165E75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74378" y="4393994"/>
                  <a:ext cx="1227673" cy="364517"/>
                </a:xfrm>
                <a:prstGeom prst="rect">
                  <a:avLst/>
                </a:prstGeom>
                <a:blipFill>
                  <a:blip r:embed="rId15"/>
                  <a:stretch>
                    <a:fillRect b="-923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文字方塊 124">
                  <a:extLst>
                    <a:ext uri="{FF2B5EF4-FFF2-40B4-BE49-F238E27FC236}">
                      <a16:creationId xmlns:a16="http://schemas.microsoft.com/office/drawing/2014/main" id="{D97A508A-F16A-9E63-05E9-BFC4B87BA695}"/>
                    </a:ext>
                  </a:extLst>
                </p:cNvPr>
                <p:cNvSpPr txBox="1"/>
                <p:nvPr/>
              </p:nvSpPr>
              <p:spPr>
                <a:xfrm>
                  <a:off x="10427110" y="4997025"/>
                  <a:ext cx="1253410" cy="30843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lvl="0">
                    <a:defRPr/>
                  </a:pPr>
                  <a:r>
                    <a:rPr lang="en-US" altLang="zh-TW" sz="800" dirty="0">
                      <a:solidFill>
                        <a:srgbClr val="7030A0"/>
                      </a:solidFill>
                    </a:rPr>
                    <a:t>Feature vector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TW" sz="8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TW" sz="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</m:oMath>
                  </a14:m>
                  <a:r>
                    <a:rPr lang="en-US" altLang="zh-TW" sz="800" dirty="0">
                      <a:solidFill>
                        <a:srgbClr val="7030A0"/>
                      </a:solidFill>
                    </a:rPr>
                    <a:t> </a:t>
                  </a:r>
                  <a:r>
                    <a:rPr lang="en-US" altLang="zh-TW" sz="800" dirty="0"/>
                    <a:t>9x(1x1x256c)</a:t>
                  </a:r>
                </a:p>
              </p:txBody>
            </p:sp>
          </mc:Choice>
          <mc:Fallback xmlns="">
            <p:sp>
              <p:nvSpPr>
                <p:cNvPr id="33" name="文字方塊 124">
                  <a:extLst>
                    <a:ext uri="{FF2B5EF4-FFF2-40B4-BE49-F238E27FC236}">
                      <a16:creationId xmlns:a16="http://schemas.microsoft.com/office/drawing/2014/main" id="{D97A508A-F16A-9E63-05E9-BFC4B87BA69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27110" y="4997025"/>
                  <a:ext cx="1253410" cy="308437"/>
                </a:xfrm>
                <a:prstGeom prst="rect">
                  <a:avLst/>
                </a:prstGeom>
                <a:blipFill>
                  <a:blip r:embed="rId16"/>
                  <a:stretch>
                    <a:fillRect b="-53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字方塊 124">
                <a:extLst>
                  <a:ext uri="{FF2B5EF4-FFF2-40B4-BE49-F238E27FC236}">
                    <a16:creationId xmlns:a16="http://schemas.microsoft.com/office/drawing/2014/main" id="{B7868FD1-66DF-B164-F04A-9C30D58663B2}"/>
                  </a:ext>
                </a:extLst>
              </p:cNvPr>
              <p:cNvSpPr txBox="1"/>
              <p:nvPr/>
            </p:nvSpPr>
            <p:spPr>
              <a:xfrm>
                <a:off x="5490728" y="401045"/>
                <a:ext cx="3134279" cy="10867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15888" lvl="0">
                  <a:tabLst>
                    <a:tab pos="1262063" algn="l"/>
                  </a:tabLst>
                  <a:defRPr/>
                </a:pPr>
                <a:r>
                  <a:rPr lang="en-US" altLang="zh-TW" sz="1000" dirty="0">
                    <a:latin typeface="Calibri" panose="020F0502020204030204"/>
                    <a:ea typeface="新細明體" panose="02020500000000000000" pitchFamily="18" charset="-120"/>
                  </a:rPr>
                  <a:t>3</a:t>
                </a:r>
                <a:r>
                  <a:rPr lang="en-US" altLang="zh-TW" sz="1000" dirty="0">
                    <a:solidFill>
                      <a:schemeClr val="tx1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.2 Find the probability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</m:ctrlPr>
                      </m:sSubPr>
                      <m:e>
                        <m:r>
                          <a:rPr lang="en-US" altLang="zh-TW" sz="1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𝑦</m:t>
                        </m:r>
                      </m:e>
                      <m:sub>
                        <m:r>
                          <a:rPr lang="en-US" altLang="zh-TW" sz="1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𝑛</m:t>
                        </m:r>
                      </m:sub>
                    </m:sSub>
                    <m:r>
                      <a:rPr lang="en-US" altLang="zh-TW" sz="1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∈(0,1)</m:t>
                    </m:r>
                  </m:oMath>
                </a14:m>
                <a:r>
                  <a:rPr lang="en-US" altLang="zh-TW" sz="1000" dirty="0">
                    <a:solidFill>
                      <a:schemeClr val="tx1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 for each attribute.</a:t>
                </a:r>
              </a:p>
              <a:p>
                <a:pPr marL="233363" lvl="0">
                  <a:tabLst>
                    <a:tab pos="1262063" algn="l"/>
                  </a:tabLst>
                  <a:defRPr/>
                </a:pPr>
                <a:r>
                  <a:rPr lang="en-US" altLang="zh-TW" sz="1000" dirty="0">
                    <a:solidFill>
                      <a:schemeClr val="tx1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     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sz="1000" b="0" i="1" dirty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</m:ctrlPr>
                      </m:sSubSupPr>
                      <m:e>
                        <m:r>
                          <a:rPr lang="en-US" altLang="zh-TW" sz="1000" b="0" i="1" dirty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𝑦</m:t>
                        </m:r>
                      </m:e>
                      <m:sub>
                        <m:r>
                          <a:rPr lang="en-US" altLang="zh-TW" sz="1000" b="0" i="1" dirty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𝑛</m:t>
                        </m:r>
                      </m:sub>
                      <m:sup>
                        <m:r>
                          <a:rPr lang="en-US" altLang="zh-TW" sz="1000" b="0" i="1" dirty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𝐴𝑆𝐶𝑀𝑀</m:t>
                        </m:r>
                      </m:sup>
                    </m:sSubSup>
                  </m:oMath>
                </a14:m>
                <a:r>
                  <a:rPr lang="en-US" altLang="zh-TW" sz="1000" dirty="0">
                    <a:solidFill>
                      <a:schemeClr val="tx1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=</a:t>
                </a:r>
                <a14:m>
                  <m:oMath xmlns:m="http://schemas.openxmlformats.org/officeDocument/2006/math">
                    <m:r>
                      <a:rPr lang="zh-TW" altLang="en-US" sz="1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𝜎</m:t>
                    </m:r>
                    <m:r>
                      <a:rPr lang="en-US" altLang="zh-TW" sz="1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(</m:t>
                    </m:r>
                    <m:sSub>
                      <m:sSubPr>
                        <m:ctrlPr>
                          <a:rPr lang="en-US" altLang="zh-TW" sz="1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</m:ctrlPr>
                      </m:sSubPr>
                      <m:e>
                        <m:r>
                          <a:rPr lang="en-US" altLang="zh-TW" sz="1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𝑤</m:t>
                        </m:r>
                      </m:e>
                      <m:sub>
                        <m:r>
                          <a:rPr lang="en-US" altLang="zh-TW" sz="1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𝑛</m:t>
                        </m:r>
                      </m:sub>
                    </m:sSub>
                    <m:r>
                      <a:rPr lang="en-US" altLang="zh-TW" sz="1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)</m:t>
                    </m:r>
                  </m:oMath>
                </a14:m>
                <a:r>
                  <a:rPr lang="en-US" altLang="zh-TW" sz="1000" dirty="0">
                    <a:solidFill>
                      <a:schemeClr val="tx1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1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</m:ctrlPr>
                      </m:fPr>
                      <m:num>
                        <m:r>
                          <a:rPr lang="en-US" altLang="zh-TW" sz="1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1</m:t>
                        </m:r>
                      </m:num>
                      <m:den>
                        <m:r>
                          <a:rPr lang="en-US" altLang="zh-TW" sz="1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1+</m:t>
                        </m:r>
                        <m:sSup>
                          <m:sSupPr>
                            <m:ctrlPr>
                              <a:rPr lang="en-US" altLang="zh-TW" sz="1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</a:rPr>
                            </m:ctrlPr>
                          </m:sSupPr>
                          <m:e>
                            <m:r>
                              <a:rPr lang="en-US" altLang="zh-TW" sz="1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TW" sz="1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TW" sz="1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新細明體" panose="02020500000000000000" pitchFamily="18" charset="-12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1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新細明體" panose="02020500000000000000" pitchFamily="18" charset="-12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altLang="zh-TW" sz="1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新細明體" panose="02020500000000000000" pitchFamily="18" charset="-120"/>
                                  </a:rPr>
                                  <m:t>𝑛</m:t>
                                </m:r>
                              </m:sub>
                            </m:sSub>
                          </m:sup>
                        </m:sSup>
                      </m:den>
                    </m:f>
                  </m:oMath>
                </a14:m>
                <a:r>
                  <a:rPr lang="en-US" altLang="zh-TW" sz="1000" dirty="0">
                    <a:solidFill>
                      <a:schemeClr val="tx1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 Sigmoid for each attribute n</a:t>
                </a:r>
              </a:p>
              <a:p>
                <a:pPr marL="115888" lvl="0">
                  <a:tabLst>
                    <a:tab pos="1262063" algn="l"/>
                  </a:tabLst>
                  <a:defRPr/>
                </a:pPr>
                <a:r>
                  <a:rPr lang="en-US" altLang="zh-TW" sz="1000" dirty="0">
                    <a:solidFill>
                      <a:srgbClr val="7030A0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O/P</a:t>
                </a:r>
                <a:r>
                  <a:rPr lang="en-US" altLang="zh-TW" sz="1000" dirty="0">
                    <a:solidFill>
                      <a:schemeClr val="tx1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: </a:t>
                </a:r>
                <a:r>
                  <a:rPr lang="en-US" altLang="zh-TW" sz="1000" dirty="0">
                    <a:solidFill>
                      <a:srgbClr val="7030A0"/>
                    </a:solidFill>
                  </a:rPr>
                  <a:t>Preliminary attribute prediction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TW" sz="1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sz="1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TW" sz="1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TW" sz="1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TW" sz="1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TW" sz="1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TW" sz="1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TW" sz="1000" dirty="0">
                    <a:solidFill>
                      <a:schemeClr val="tx1"/>
                    </a:solidFill>
                  </a:rPr>
                  <a:t> (1x1x1c) and n=k(=9)</a:t>
                </a:r>
              </a:p>
              <a:p>
                <a:pPr marL="404813">
                  <a:tabLst>
                    <a:tab pos="1262063" algn="l"/>
                  </a:tabLst>
                  <a:defRPr/>
                </a:pPr>
                <a:r>
                  <a:rPr lang="en-US" altLang="zh-TW" sz="1000" dirty="0">
                    <a:solidFill>
                      <a:srgbClr val="7030A0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Feature vector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</m:ctrlPr>
                      </m:sSubPr>
                      <m:e>
                        <m:r>
                          <a:rPr lang="en-US" altLang="zh-TW" sz="1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𝑓</m:t>
                        </m:r>
                      </m:e>
                      <m:sub>
                        <m:r>
                          <a:rPr lang="en-US" altLang="zh-TW" sz="1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en-US" altLang="zh-TW" sz="1000" dirty="0">
                    <a:solidFill>
                      <a:schemeClr val="tx1"/>
                    </a:solidFill>
                  </a:rPr>
                  <a:t>=</a:t>
                </a:r>
                <a14:m>
                  <m:oMath xmlns:m="http://schemas.openxmlformats.org/officeDocument/2006/math">
                    <m:r>
                      <a:rPr lang="en-US" altLang="zh-TW" sz="1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en-US" altLang="zh-TW" sz="1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TW" sz="1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altLang="zh-TW" sz="1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,1</m:t>
                        </m:r>
                      </m:sub>
                    </m:sSub>
                    <m:r>
                      <a:rPr lang="en-US" altLang="zh-TW" sz="1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TW" sz="1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TW" sz="1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altLang="zh-TW" sz="1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,2</m:t>
                        </m:r>
                      </m:sub>
                    </m:sSub>
                    <m:r>
                      <a:rPr lang="en-US" altLang="zh-TW" sz="1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TW" sz="1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TW" sz="1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altLang="zh-TW" sz="1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1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TW" sz="1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altLang="zh-TW" sz="1000" dirty="0">
                    <a:solidFill>
                      <a:schemeClr val="tx1"/>
                    </a:solidFill>
                  </a:rPr>
                  <a:t> 9x(1x1x256c)</a:t>
                </a:r>
              </a:p>
            </p:txBody>
          </p:sp>
        </mc:Choice>
        <mc:Fallback xmlns="">
          <p:sp>
            <p:nvSpPr>
              <p:cNvPr id="34" name="文字方塊 124">
                <a:extLst>
                  <a:ext uri="{FF2B5EF4-FFF2-40B4-BE49-F238E27FC236}">
                    <a16:creationId xmlns:a16="http://schemas.microsoft.com/office/drawing/2014/main" id="{B7868FD1-66DF-B164-F04A-9C30D58663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0728" y="401045"/>
                <a:ext cx="3134279" cy="1086708"/>
              </a:xfrm>
              <a:prstGeom prst="rect">
                <a:avLst/>
              </a:prstGeom>
              <a:blipFill>
                <a:blip r:embed="rId17"/>
                <a:stretch>
                  <a:fillRect r="-584" b="-16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字方塊 124">
                <a:extLst>
                  <a:ext uri="{FF2B5EF4-FFF2-40B4-BE49-F238E27FC236}">
                    <a16:creationId xmlns:a16="http://schemas.microsoft.com/office/drawing/2014/main" id="{DC30035C-BA7B-5B81-5737-AD46A4BD4C73}"/>
                  </a:ext>
                </a:extLst>
              </p:cNvPr>
              <p:cNvSpPr txBox="1"/>
              <p:nvPr/>
            </p:nvSpPr>
            <p:spPr>
              <a:xfrm>
                <a:off x="1304862" y="341882"/>
                <a:ext cx="3688061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R="0" lvl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lang="en-US" altLang="zh-TW" sz="1000" dirty="0">
                    <a:solidFill>
                      <a:srgbClr val="7030A0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3</a:t>
                </a:r>
                <a:r>
                  <a:rPr kumimoji="0" lang="en-US" altLang="zh-TW" sz="10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. Preliminary Attribute Prediction using Attribute-Specific Content Modulation Module (ASCMM)</a:t>
                </a:r>
              </a:p>
              <a:p>
                <a:pPr marL="85725" lvl="0">
                  <a:tabLst>
                    <a:tab pos="85725" algn="l"/>
                  </a:tabLst>
                  <a:defRPr/>
                </a:pPr>
                <a:r>
                  <a:rPr lang="en-US" altLang="zh-TW" sz="1000" dirty="0">
                    <a:solidFill>
                      <a:srgbClr val="7030A0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I/P</a:t>
                </a:r>
                <a:r>
                  <a:rPr lang="en-US" altLang="zh-TW" sz="1000" dirty="0">
                    <a:solidFill>
                      <a:schemeClr val="tx1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: </a:t>
                </a:r>
                <a:r>
                  <a:rPr lang="en-US" altLang="zh-TW" sz="1000" dirty="0">
                    <a:latin typeface="Calibri" panose="020F0502020204030204"/>
                    <a:ea typeface="新細明體" panose="02020500000000000000" pitchFamily="18" charset="-120"/>
                  </a:rPr>
                  <a:t>Content Vector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000" b="0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TW" sz="1000" b="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altLang="zh-TW" sz="1000" dirty="0">
                    <a:latin typeface="Calibri" panose="020F0502020204030204"/>
                    <a:ea typeface="新細明體" panose="02020500000000000000" pitchFamily="18" charset="-120"/>
                  </a:rPr>
                  <a:t> (1x1x256c)/VOI(nodule)</a:t>
                </a:r>
                <a:endParaRPr kumimoji="0" lang="en-US" altLang="zh-TW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5" name="文字方塊 124">
                <a:extLst>
                  <a:ext uri="{FF2B5EF4-FFF2-40B4-BE49-F238E27FC236}">
                    <a16:creationId xmlns:a16="http://schemas.microsoft.com/office/drawing/2014/main" id="{DC30035C-BA7B-5B81-5737-AD46A4BD4C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4862" y="341882"/>
                <a:ext cx="3688061" cy="553998"/>
              </a:xfrm>
              <a:prstGeom prst="rect">
                <a:avLst/>
              </a:prstGeom>
              <a:blipFill>
                <a:blip r:embed="rId18"/>
                <a:stretch>
                  <a:fillRect b="-65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字方塊 124">
                <a:extLst>
                  <a:ext uri="{FF2B5EF4-FFF2-40B4-BE49-F238E27FC236}">
                    <a16:creationId xmlns:a16="http://schemas.microsoft.com/office/drawing/2014/main" id="{EAA941E5-034B-2075-B8D9-5DA79AE25718}"/>
                  </a:ext>
                </a:extLst>
              </p:cNvPr>
              <p:cNvSpPr txBox="1"/>
              <p:nvPr/>
            </p:nvSpPr>
            <p:spPr>
              <a:xfrm>
                <a:off x="1351924" y="801779"/>
                <a:ext cx="2602187" cy="7375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15888" lvl="0">
                  <a:tabLst>
                    <a:tab pos="1262063" algn="l"/>
                  </a:tabLst>
                  <a:defRPr/>
                </a:pPr>
                <a:r>
                  <a:rPr lang="en-US" altLang="zh-TW" sz="1000" dirty="0">
                    <a:latin typeface="Calibri" panose="020F0502020204030204"/>
                    <a:ea typeface="新細明體" panose="02020500000000000000" pitchFamily="18" charset="-120"/>
                  </a:rPr>
                  <a:t>3</a:t>
                </a:r>
                <a:r>
                  <a:rPr lang="en-US" altLang="zh-TW" sz="1000" dirty="0">
                    <a:solidFill>
                      <a:schemeClr val="tx1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.1 Specialize k(=9) pathways for individual attribute in each batch B(=1)</a:t>
                </a:r>
              </a:p>
              <a:p>
                <a:pPr marL="398463" lvl="0">
                  <a:tabLst>
                    <a:tab pos="1262063" algn="l"/>
                  </a:tabLst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</m:ctrlPr>
                      </m:sSubPr>
                      <m:e>
                        <m:r>
                          <a:rPr lang="en-US" altLang="zh-TW" sz="10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𝑓</m:t>
                        </m:r>
                      </m:e>
                      <m:sub>
                        <m:r>
                          <a:rPr lang="en-US" altLang="zh-TW" sz="1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𝑣</m:t>
                        </m:r>
                        <m:r>
                          <a:rPr lang="en-US" altLang="zh-TW" sz="1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,</m:t>
                        </m:r>
                        <m:r>
                          <a:rPr lang="en-US" altLang="zh-TW" sz="1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TW" sz="1000" dirty="0">
                    <a:solidFill>
                      <a:schemeClr val="tx1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</m:ctrlPr>
                      </m:sSubPr>
                      <m:e>
                        <m:r>
                          <a:rPr lang="en-US" altLang="zh-TW" sz="1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𝑊</m:t>
                        </m:r>
                      </m:e>
                      <m:sub>
                        <m:r>
                          <a:rPr lang="en-US" altLang="zh-TW" sz="1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0(256</m:t>
                        </m:r>
                        <m:r>
                          <a:rPr lang="en-US" altLang="zh-TW" sz="1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×256)</m:t>
                        </m:r>
                      </m:sub>
                    </m:sSub>
                    <m:sSub>
                      <m:sSubPr>
                        <m:ctrlPr>
                          <a:rPr lang="en-US" altLang="zh-TW" sz="1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</m:ctrlPr>
                      </m:sSubPr>
                      <m:e>
                        <m:r>
                          <a:rPr lang="en-US" altLang="zh-TW" sz="1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𝑓</m:t>
                        </m:r>
                      </m:e>
                      <m:sub>
                        <m:r>
                          <a:rPr lang="en-US" altLang="zh-TW" sz="1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𝑐</m:t>
                        </m:r>
                      </m:sub>
                    </m:sSub>
                    <m:r>
                      <a:rPr lang="en-US" altLang="zh-TW" sz="1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+</m:t>
                    </m:r>
                    <m:sSub>
                      <m:sSubPr>
                        <m:ctrlPr>
                          <a:rPr lang="en-US" altLang="zh-TW" sz="1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</m:ctrlPr>
                      </m:sSubPr>
                      <m:e>
                        <m:r>
                          <a:rPr lang="en-US" altLang="zh-TW" sz="1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𝑏</m:t>
                        </m:r>
                      </m:e>
                      <m:sub>
                        <m:r>
                          <a:rPr lang="en-US" altLang="zh-TW" sz="1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0</m:t>
                        </m:r>
                      </m:sub>
                    </m:sSub>
                  </m:oMath>
                </a14:m>
                <a:endParaRPr lang="en-US" altLang="zh-TW" sz="1000" dirty="0">
                  <a:solidFill>
                    <a:schemeClr val="tx1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  <a:p>
                <a:pPr marL="398463" lvl="0">
                  <a:tabLst>
                    <a:tab pos="1262063" algn="l"/>
                  </a:tabLst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</m:ctrlPr>
                      </m:sSubPr>
                      <m:e>
                        <m:r>
                          <a:rPr lang="en-US" altLang="zh-TW" sz="1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𝑤</m:t>
                        </m:r>
                      </m:e>
                      <m:sub>
                        <m:r>
                          <a:rPr lang="en-US" altLang="zh-TW" sz="1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TW" sz="1000" dirty="0">
                    <a:solidFill>
                      <a:schemeClr val="tx1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</m:ctrlPr>
                      </m:sSubPr>
                      <m:e>
                        <m:r>
                          <a:rPr lang="en-US" altLang="zh-TW" sz="1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𝑊</m:t>
                        </m:r>
                      </m:e>
                      <m:sub>
                        <m:r>
                          <a:rPr lang="en-US" altLang="zh-TW" sz="1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1(256</m:t>
                        </m:r>
                        <m:r>
                          <a:rPr lang="en-US" altLang="zh-TW" sz="1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𝑥</m:t>
                        </m:r>
                        <m:r>
                          <a:rPr lang="en-US" altLang="zh-TW" sz="1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1)</m:t>
                        </m:r>
                      </m:sub>
                    </m:sSub>
                    <m:sSub>
                      <m:sSubPr>
                        <m:ctrlPr>
                          <a:rPr lang="en-US" altLang="zh-TW" sz="1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</m:ctrlPr>
                      </m:sSubPr>
                      <m:e>
                        <m:r>
                          <a:rPr lang="en-US" altLang="zh-TW" sz="1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𝑓</m:t>
                        </m:r>
                      </m:e>
                      <m:sub>
                        <m:r>
                          <a:rPr lang="en-US" altLang="zh-TW" sz="1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𝑣</m:t>
                        </m:r>
                        <m:r>
                          <a:rPr lang="en-US" altLang="zh-TW" sz="1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,</m:t>
                        </m:r>
                        <m:r>
                          <a:rPr lang="en-US" altLang="zh-TW" sz="1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𝑛</m:t>
                        </m:r>
                      </m:sub>
                    </m:sSub>
                  </m:oMath>
                </a14:m>
                <a:endParaRPr lang="en-US" altLang="zh-TW" sz="1000" dirty="0">
                  <a:solidFill>
                    <a:schemeClr val="tx1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36" name="文字方塊 124">
                <a:extLst>
                  <a:ext uri="{FF2B5EF4-FFF2-40B4-BE49-F238E27FC236}">
                    <a16:creationId xmlns:a16="http://schemas.microsoft.com/office/drawing/2014/main" id="{EAA941E5-034B-2075-B8D9-5DA79AE257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1924" y="801779"/>
                <a:ext cx="2602187" cy="737510"/>
              </a:xfrm>
              <a:prstGeom prst="rect">
                <a:avLst/>
              </a:prstGeom>
              <a:blipFill>
                <a:blip r:embed="rId19"/>
                <a:stretch>
                  <a:fillRect b="-16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515F72B8-51A9-C0F2-977D-9B31C97E6ECA}"/>
              </a:ext>
            </a:extLst>
          </p:cNvPr>
          <p:cNvCxnSpPr>
            <a:cxnSpLocks/>
            <a:stCxn id="56" idx="2"/>
          </p:cNvCxnSpPr>
          <p:nvPr/>
        </p:nvCxnSpPr>
        <p:spPr>
          <a:xfrm>
            <a:off x="705890" y="1290147"/>
            <a:ext cx="0" cy="11332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文字方塊 124">
            <a:extLst>
              <a:ext uri="{FF2B5EF4-FFF2-40B4-BE49-F238E27FC236}">
                <a16:creationId xmlns:a16="http://schemas.microsoft.com/office/drawing/2014/main" id="{DD15B4E6-00BC-E5C6-DE11-01288550F81D}"/>
              </a:ext>
            </a:extLst>
          </p:cNvPr>
          <p:cNvSpPr txBox="1"/>
          <p:nvPr/>
        </p:nvSpPr>
        <p:spPr>
          <a:xfrm>
            <a:off x="111669" y="1623203"/>
            <a:ext cx="1189234" cy="400110"/>
          </a:xfrm>
          <a:prstGeom prst="rect">
            <a:avLst/>
          </a:prstGeom>
          <a:noFill/>
          <a:ln>
            <a:solidFill>
              <a:srgbClr val="E100E1"/>
            </a:solidFill>
          </a:ln>
        </p:spPr>
        <p:txBody>
          <a:bodyPr wrap="square" rtlCol="0">
            <a:spAutoFit/>
          </a:bodyPr>
          <a:lstStyle/>
          <a:p>
            <a:pPr marL="85725" marR="0" lvl="0" indent="-85725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zh-TW" sz="1000" i="0" u="none" strike="noStrike" kern="1200" cap="none" spc="0" normalizeH="0" baseline="0" noProof="0" dirty="0">
                <a:ln>
                  <a:noFill/>
                </a:ln>
                <a:solidFill>
                  <a:srgbClr val="E100E1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 Pre-Processing on Image Volume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0F3C484-AA9B-F3F5-3BEC-3835A60DB63D}"/>
              </a:ext>
            </a:extLst>
          </p:cNvPr>
          <p:cNvSpPr/>
          <p:nvPr/>
        </p:nvSpPr>
        <p:spPr>
          <a:xfrm>
            <a:off x="1351924" y="376823"/>
            <a:ext cx="7490733" cy="1405212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F4B07B87-C7D2-A521-48BE-4A5B3DB2E292}"/>
              </a:ext>
            </a:extLst>
          </p:cNvPr>
          <p:cNvGrpSpPr/>
          <p:nvPr/>
        </p:nvGrpSpPr>
        <p:grpSpPr>
          <a:xfrm>
            <a:off x="-10309" y="4041643"/>
            <a:ext cx="5143572" cy="1827457"/>
            <a:chOff x="3127685" y="3050641"/>
            <a:chExt cx="5225059" cy="182745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文字方塊 124">
                  <a:extLst>
                    <a:ext uri="{FF2B5EF4-FFF2-40B4-BE49-F238E27FC236}">
                      <a16:creationId xmlns:a16="http://schemas.microsoft.com/office/drawing/2014/main" id="{09E89C49-0105-B1FD-1AEC-6B8270E4CD98}"/>
                    </a:ext>
                  </a:extLst>
                </p:cNvPr>
                <p:cNvSpPr txBox="1"/>
                <p:nvPr/>
              </p:nvSpPr>
              <p:spPr>
                <a:xfrm>
                  <a:off x="3127685" y="3050641"/>
                  <a:ext cx="4489729" cy="40690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R="0" lvl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tabLst/>
                    <a:defRPr/>
                  </a:pPr>
                  <a:r>
                    <a:rPr lang="en-US" altLang="zh-TW" sz="1000" dirty="0">
                      <a:solidFill>
                        <a:srgbClr val="E100E1"/>
                      </a:solidFill>
                      <a:latin typeface="Calibri" panose="020F0502020204030204"/>
                      <a:ea typeface="新細明體" panose="02020500000000000000" pitchFamily="18" charset="-120"/>
                    </a:rPr>
                    <a:t>4. Weight Attribute Using Cross-Attribute Attention Module (CAMM)</a:t>
                  </a:r>
                  <a:endParaRPr kumimoji="0" lang="en-US" altLang="zh-TW" sz="10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E100E1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endParaRPr>
                </a:p>
                <a:p>
                  <a:pPr marL="85725" lvl="0">
                    <a:tabLst>
                      <a:tab pos="85725" algn="l"/>
                    </a:tabLst>
                    <a:defRPr/>
                  </a:pPr>
                  <a:r>
                    <a:rPr lang="en-US" altLang="zh-TW" sz="1000" dirty="0">
                      <a:solidFill>
                        <a:srgbClr val="E100E1"/>
                      </a:solidFill>
                      <a:latin typeface="Calibri" panose="020F0502020204030204"/>
                      <a:ea typeface="新細明體" panose="02020500000000000000" pitchFamily="18" charset="-120"/>
                    </a:rPr>
                    <a:t>I/P</a:t>
                  </a:r>
                  <a:r>
                    <a:rPr lang="en-US" altLang="zh-TW" sz="1000" dirty="0">
                      <a:solidFill>
                        <a:schemeClr val="tx1"/>
                      </a:solidFill>
                      <a:latin typeface="Calibri" panose="020F0502020204030204"/>
                      <a:ea typeface="新細明體" panose="02020500000000000000" pitchFamily="18" charset="-120"/>
                    </a:rPr>
                    <a:t>: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</m:ctrlPr>
                        </m:sSubPr>
                        <m:e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  <m:t>𝑓</m:t>
                          </m:r>
                        </m:e>
                        <m:sub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  <m:t>𝑣</m:t>
                          </m:r>
                        </m:sub>
                      </m:sSub>
                    </m:oMath>
                  </a14:m>
                  <a:r>
                    <a:rPr kumimoji="0" lang="en-US" altLang="zh-TW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Calibri" panose="020F0502020204030204"/>
                      <a:ea typeface="Cambria Math" panose="02040503050406030204" pitchFamily="18" charset="0"/>
                    </a:rPr>
                    <a:t>=</a:t>
                  </a:r>
                  <a14:m>
                    <m:oMath xmlns:m="http://schemas.openxmlformats.org/officeDocument/2006/math">
                      <m:r>
                        <a:rPr kumimoji="0" lang="en-US" altLang="zh-TW" sz="1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kumimoji="0" lang="en-US" altLang="zh-TW" sz="1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altLang="zh-TW" sz="1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kumimoji="0" lang="en-US" altLang="zh-TW" sz="1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  <m:r>
                            <a:rPr kumimoji="0" lang="en-US" altLang="zh-TW" sz="1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,1</m:t>
                          </m:r>
                        </m:sub>
                      </m:sSub>
                      <m:r>
                        <a:rPr kumimoji="0" lang="en-US" altLang="zh-TW" sz="1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kumimoji="0" lang="en-US" altLang="zh-TW" sz="1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altLang="zh-TW" sz="1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kumimoji="0" lang="en-US" altLang="zh-TW" sz="1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  <m:r>
                            <a:rPr kumimoji="0" lang="en-US" altLang="zh-TW" sz="1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kumimoji="0" lang="en-US" altLang="zh-TW" sz="1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kumimoji="0" lang="en-US" altLang="zh-TW" sz="1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a14:m>
                  <a:r>
                    <a:rPr kumimoji="0" lang="en-US" altLang="zh-TW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Calibri" panose="020F0502020204030204"/>
                      <a:ea typeface="Cambria Math" panose="02040503050406030204" pitchFamily="18" charset="0"/>
                    </a:rPr>
                    <a:t> where n=9</a:t>
                  </a:r>
                </a:p>
              </p:txBody>
            </p:sp>
          </mc:Choice>
          <mc:Fallback xmlns="">
            <p:sp>
              <p:nvSpPr>
                <p:cNvPr id="61" name="文字方塊 124">
                  <a:extLst>
                    <a:ext uri="{FF2B5EF4-FFF2-40B4-BE49-F238E27FC236}">
                      <a16:creationId xmlns:a16="http://schemas.microsoft.com/office/drawing/2014/main" id="{09E89C49-0105-B1FD-1AEC-6B8270E4CD9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27685" y="3050641"/>
                  <a:ext cx="4489729" cy="406906"/>
                </a:xfrm>
                <a:prstGeom prst="rect">
                  <a:avLst/>
                </a:prstGeom>
                <a:blipFill>
                  <a:blip r:embed="rId20"/>
                  <a:stretch>
                    <a:fillRect b="-746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BE68B9A9-8518-B2A4-352C-9CF3F0EA2A08}"/>
                </a:ext>
              </a:extLst>
            </p:cNvPr>
            <p:cNvGrpSpPr/>
            <p:nvPr/>
          </p:nvGrpSpPr>
          <p:grpSpPr>
            <a:xfrm>
              <a:off x="5846263" y="3234017"/>
              <a:ext cx="2506481" cy="929782"/>
              <a:chOff x="5114800" y="4433455"/>
              <a:chExt cx="2506481" cy="929782"/>
            </a:xfrm>
          </p:grpSpPr>
          <p:pic>
            <p:nvPicPr>
              <p:cNvPr id="73" name="Picture 72">
                <a:extLst>
                  <a:ext uri="{FF2B5EF4-FFF2-40B4-BE49-F238E27FC236}">
                    <a16:creationId xmlns:a16="http://schemas.microsoft.com/office/drawing/2014/main" id="{7ADF76D4-6589-1877-B859-931D754160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364644" y="4433455"/>
                <a:ext cx="1390721" cy="863644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4" name="文字方塊 124">
                    <a:extLst>
                      <a:ext uri="{FF2B5EF4-FFF2-40B4-BE49-F238E27FC236}">
                        <a16:creationId xmlns:a16="http://schemas.microsoft.com/office/drawing/2014/main" id="{122FC1E9-C566-9C12-577D-D07C30E66FA2}"/>
                      </a:ext>
                    </a:extLst>
                  </p:cNvPr>
                  <p:cNvSpPr txBox="1"/>
                  <p:nvPr/>
                </p:nvSpPr>
                <p:spPr>
                  <a:xfrm>
                    <a:off x="5114800" y="4992994"/>
                    <a:ext cx="881856" cy="34406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lvl="0">
                      <a:tabLst>
                        <a:tab pos="1262063" algn="l"/>
                      </a:tabLst>
                      <a:defRPr/>
                    </a:pPr>
                    <a:r>
                      <a:rPr lang="en-US" altLang="zh-TW" sz="800" b="0" dirty="0">
                        <a:solidFill>
                          <a:srgbClr val="7030A0"/>
                        </a:solidFill>
                        <a:ea typeface="新細明體" panose="02020500000000000000" pitchFamily="18" charset="-120"/>
                      </a:rPr>
                      <a:t>Feature vector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8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</a:rPr>
                            </m:ctrlPr>
                          </m:sSubPr>
                          <m:e>
                            <m:r>
                              <a:rPr lang="en-US" altLang="zh-TW" sz="8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zh-TW" sz="8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</a:rPr>
                              <m:t>𝑣</m:t>
                            </m:r>
                            <m:r>
                              <a:rPr lang="en-US" altLang="zh-TW" sz="8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</a:rPr>
                              <m:t>,</m:t>
                            </m:r>
                            <m:r>
                              <a:rPr lang="en-US" altLang="zh-TW" sz="8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</a:rPr>
                              <m:t>𝑛</m:t>
                            </m:r>
                          </m:sub>
                        </m:sSub>
                        <m:r>
                          <a:rPr lang="en-US" altLang="zh-TW" sz="8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 </m:t>
                        </m:r>
                      </m:oMath>
                    </a14:m>
                    <a:r>
                      <a:rPr lang="en-US" altLang="zh-TW" sz="800" dirty="0">
                        <a:solidFill>
                          <a:schemeClr val="tx1"/>
                        </a:solidFill>
                        <a:latin typeface="Calibri" panose="020F0502020204030204"/>
                        <a:ea typeface="新細明體" panose="02020500000000000000" pitchFamily="18" charset="-120"/>
                      </a:rPr>
                      <a:t>(1x1x256c) </a:t>
                    </a:r>
                  </a:p>
                </p:txBody>
              </p:sp>
            </mc:Choice>
            <mc:Fallback xmlns="">
              <p:sp>
                <p:nvSpPr>
                  <p:cNvPr id="74" name="文字方塊 124">
                    <a:extLst>
                      <a:ext uri="{FF2B5EF4-FFF2-40B4-BE49-F238E27FC236}">
                        <a16:creationId xmlns:a16="http://schemas.microsoft.com/office/drawing/2014/main" id="{122FC1E9-C566-9C12-577D-D07C30E66FA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114800" y="4992994"/>
                    <a:ext cx="881856" cy="344069"/>
                  </a:xfrm>
                  <a:prstGeom prst="rect">
                    <a:avLst/>
                  </a:prstGeom>
                  <a:blipFill>
                    <a:blip r:embed="rId22"/>
                    <a:stretch>
                      <a:fillRect b="-350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5" name="文字方塊 124">
                    <a:extLst>
                      <a:ext uri="{FF2B5EF4-FFF2-40B4-BE49-F238E27FC236}">
                        <a16:creationId xmlns:a16="http://schemas.microsoft.com/office/drawing/2014/main" id="{51D748C0-9738-C5CA-B2AB-CEBA34C2FA6A}"/>
                      </a:ext>
                    </a:extLst>
                  </p:cNvPr>
                  <p:cNvSpPr txBox="1"/>
                  <p:nvPr/>
                </p:nvSpPr>
                <p:spPr>
                  <a:xfrm>
                    <a:off x="6010942" y="4508323"/>
                    <a:ext cx="1070344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lvl="0">
                      <a:tabLst>
                        <a:tab pos="1262063" algn="l"/>
                      </a:tabLst>
                      <a:defRPr/>
                    </a:pPr>
                    <a:r>
                      <a:rPr lang="en-US" altLang="zh-TW" sz="800" dirty="0">
                        <a:solidFill>
                          <a:srgbClr val="E100E1"/>
                        </a:solidFill>
                        <a:ea typeface="新細明體" panose="02020500000000000000" pitchFamily="18" charset="-120"/>
                      </a:rPr>
                      <a:t>Attribute weight</a:t>
                    </a:r>
                    <a:r>
                      <a:rPr lang="en-US" altLang="zh-TW" sz="800" b="0" dirty="0">
                        <a:solidFill>
                          <a:srgbClr val="E100E1"/>
                        </a:solidFill>
                        <a:ea typeface="新細明體" panose="02020500000000000000" pitchFamily="18" charset="-120"/>
                      </a:rPr>
                      <a:t>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8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</a:rPr>
                            </m:ctrlPr>
                          </m:sSubPr>
                          <m:e>
                            <m:r>
                              <a:rPr lang="en-US" altLang="zh-TW" sz="8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8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</a:rPr>
                              <m:t>𝑛</m:t>
                            </m:r>
                          </m:sub>
                        </m:sSub>
                        <m:r>
                          <a:rPr lang="en-US" altLang="zh-TW" sz="8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 </m:t>
                        </m:r>
                      </m:oMath>
                    </a14:m>
                    <a:r>
                      <a:rPr lang="en-US" altLang="zh-TW" sz="800" dirty="0">
                        <a:solidFill>
                          <a:schemeClr val="tx1"/>
                        </a:solidFill>
                        <a:latin typeface="Calibri" panose="020F0502020204030204"/>
                        <a:ea typeface="新細明體" panose="02020500000000000000" pitchFamily="18" charset="-120"/>
                      </a:rPr>
                      <a:t>(1x1x1c) </a:t>
                    </a:r>
                  </a:p>
                </p:txBody>
              </p:sp>
            </mc:Choice>
            <mc:Fallback xmlns="">
              <p:sp>
                <p:nvSpPr>
                  <p:cNvPr id="75" name="文字方塊 124">
                    <a:extLst>
                      <a:ext uri="{FF2B5EF4-FFF2-40B4-BE49-F238E27FC236}">
                        <a16:creationId xmlns:a16="http://schemas.microsoft.com/office/drawing/2014/main" id="{51D748C0-9738-C5CA-B2AB-CEBA34C2FA6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010942" y="4508323"/>
                    <a:ext cx="1070344" cy="338554"/>
                  </a:xfrm>
                  <a:prstGeom prst="rect">
                    <a:avLst/>
                  </a:prstGeom>
                  <a:blipFill>
                    <a:blip r:embed="rId23"/>
                    <a:stretch>
                      <a:fillRect b="-727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6" name="文字方塊 124">
                    <a:extLst>
                      <a:ext uri="{FF2B5EF4-FFF2-40B4-BE49-F238E27FC236}">
                        <a16:creationId xmlns:a16="http://schemas.microsoft.com/office/drawing/2014/main" id="{D8436545-58FE-9DDE-ECD6-6DC424CCFF23}"/>
                      </a:ext>
                    </a:extLst>
                  </p:cNvPr>
                  <p:cNvSpPr txBox="1"/>
                  <p:nvPr/>
                </p:nvSpPr>
                <p:spPr>
                  <a:xfrm>
                    <a:off x="6550937" y="5019168"/>
                    <a:ext cx="1070344" cy="34406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lvl="0">
                      <a:tabLst>
                        <a:tab pos="1262063" algn="l"/>
                      </a:tabLst>
                      <a:defRPr/>
                    </a:pPr>
                    <a:r>
                      <a:rPr lang="en-US" altLang="zh-TW" sz="800" dirty="0">
                        <a:solidFill>
                          <a:srgbClr val="E100E1"/>
                        </a:solidFill>
                        <a:ea typeface="新細明體" panose="02020500000000000000" pitchFamily="18" charset="-120"/>
                      </a:rPr>
                      <a:t>Attribute vector </a:t>
                    </a:r>
                    <a:r>
                      <a:rPr lang="en-US" altLang="zh-TW" sz="800" b="0" dirty="0">
                        <a:solidFill>
                          <a:srgbClr val="E100E1"/>
                        </a:solidFill>
                        <a:ea typeface="新細明體" panose="02020500000000000000" pitchFamily="18" charset="-120"/>
                      </a:rPr>
                      <a:t>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8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</a:rPr>
                            </m:ctrlPr>
                          </m:sSubPr>
                          <m:e>
                            <m:r>
                              <a:rPr lang="en-US" altLang="zh-TW" sz="8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zh-TW" sz="8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</a:rPr>
                              <m:t>𝑎</m:t>
                            </m:r>
                            <m:r>
                              <a:rPr lang="en-US" altLang="zh-TW" sz="8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</a:rPr>
                              <m:t>,</m:t>
                            </m:r>
                            <m:r>
                              <a:rPr lang="en-US" altLang="zh-TW" sz="8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</a:rPr>
                              <m:t>𝑛</m:t>
                            </m:r>
                          </m:sub>
                        </m:sSub>
                      </m:oMath>
                    </a14:m>
                    <a:r>
                      <a:rPr lang="en-US" altLang="zh-TW" sz="800" dirty="0">
                        <a:solidFill>
                          <a:schemeClr val="tx1"/>
                        </a:solidFill>
                        <a:latin typeface="Calibri" panose="020F0502020204030204"/>
                        <a:ea typeface="新細明體" panose="02020500000000000000" pitchFamily="18" charset="-120"/>
                      </a:rPr>
                      <a:t>(1x1x1c) </a:t>
                    </a:r>
                  </a:p>
                </p:txBody>
              </p:sp>
            </mc:Choice>
            <mc:Fallback xmlns="">
              <p:sp>
                <p:nvSpPr>
                  <p:cNvPr id="76" name="文字方塊 124">
                    <a:extLst>
                      <a:ext uri="{FF2B5EF4-FFF2-40B4-BE49-F238E27FC236}">
                        <a16:creationId xmlns:a16="http://schemas.microsoft.com/office/drawing/2014/main" id="{D8436545-58FE-9DDE-ECD6-6DC424CCFF2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550937" y="5019168"/>
                    <a:ext cx="1070344" cy="344069"/>
                  </a:xfrm>
                  <a:prstGeom prst="rect">
                    <a:avLst/>
                  </a:prstGeom>
                  <a:blipFill>
                    <a:blip r:embed="rId24"/>
                    <a:stretch>
                      <a:fillRect b="-535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文字方塊 124">
                  <a:extLst>
                    <a:ext uri="{FF2B5EF4-FFF2-40B4-BE49-F238E27FC236}">
                      <a16:creationId xmlns:a16="http://schemas.microsoft.com/office/drawing/2014/main" id="{E4DC4D35-9552-B5F3-3CD5-8461931DF4BD}"/>
                    </a:ext>
                  </a:extLst>
                </p:cNvPr>
                <p:cNvSpPr txBox="1"/>
                <p:nvPr/>
              </p:nvSpPr>
              <p:spPr>
                <a:xfrm>
                  <a:off x="3745802" y="4471192"/>
                  <a:ext cx="4489729" cy="40690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85725" lvl="0">
                    <a:tabLst>
                      <a:tab pos="85725" algn="l"/>
                    </a:tabLst>
                    <a:defRPr/>
                  </a:pPr>
                  <a:r>
                    <a:rPr lang="en-US" altLang="zh-TW" sz="1000" dirty="0">
                      <a:solidFill>
                        <a:srgbClr val="E100E1"/>
                      </a:solidFill>
                      <a:latin typeface="Calibri" panose="020F0502020204030204"/>
                      <a:ea typeface="新細明體" panose="02020500000000000000" pitchFamily="18" charset="-120"/>
                    </a:rPr>
                    <a:t>O/P</a:t>
                  </a:r>
                  <a:r>
                    <a:rPr lang="en-US" altLang="zh-TW" sz="1000" dirty="0">
                      <a:solidFill>
                        <a:schemeClr val="tx1"/>
                      </a:solidFill>
                      <a:latin typeface="Calibri" panose="020F0502020204030204"/>
                      <a:ea typeface="新細明體" panose="02020500000000000000" pitchFamily="18" charset="-120"/>
                    </a:rPr>
                    <a:t>: Attribute weight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</m:ctrlPr>
                        </m:sSubPr>
                        <m:e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  <m:t>𝑛</m:t>
                          </m:r>
                        </m:sub>
                      </m:sSub>
                    </m:oMath>
                  </a14:m>
                  <a:r>
                    <a:rPr kumimoji="0" lang="en-US" altLang="zh-TW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Calibri" panose="020F0502020204030204"/>
                      <a:ea typeface="Cambria Math" panose="02040503050406030204" pitchFamily="18" charset="0"/>
                    </a:rPr>
                    <a:t>=</a:t>
                  </a:r>
                  <a14:m>
                    <m:oMath xmlns:m="http://schemas.openxmlformats.org/officeDocument/2006/math">
                      <m:r>
                        <a:rPr kumimoji="0" lang="en-US" altLang="zh-TW" sz="1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kumimoji="0" lang="en-US" altLang="zh-TW" sz="1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altLang="zh-TW" sz="1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0" lang="en-US" altLang="zh-TW" sz="1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0" lang="en-US" altLang="zh-TW" sz="1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kumimoji="0" lang="en-US" altLang="zh-TW" sz="1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altLang="zh-TW" sz="1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0" lang="en-US" altLang="zh-TW" sz="1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kumimoji="0" lang="en-US" altLang="zh-TW" sz="1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a14:m>
                  <a:r>
                    <a:rPr kumimoji="0" lang="en-US" altLang="zh-TW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Calibri" panose="020F0502020204030204"/>
                      <a:ea typeface="Cambria Math" panose="02040503050406030204" pitchFamily="18" charset="0"/>
                    </a:rPr>
                    <a:t> where n=1,…,k 9x(1x1x1c)</a:t>
                  </a:r>
                </a:p>
                <a:p>
                  <a:pPr marL="339725" lvl="0">
                    <a:tabLst>
                      <a:tab pos="339725" algn="l"/>
                    </a:tabLst>
                    <a:defRPr/>
                  </a:pPr>
                  <a:r>
                    <a:rPr lang="en-US" altLang="zh-TW" sz="1000" dirty="0">
                      <a:latin typeface="Calibri" panose="020F0502020204030204"/>
                      <a:ea typeface="Cambria Math" panose="02040503050406030204" pitchFamily="18" charset="0"/>
                    </a:rPr>
                    <a:t>Attribute vector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TW" sz="1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TW" sz="1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</m:oMath>
                  </a14:m>
                  <a:r>
                    <a:rPr kumimoji="0" lang="en-US" altLang="zh-TW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Calibri" panose="020F0502020204030204"/>
                      <a:ea typeface="Cambria Math" panose="02040503050406030204" pitchFamily="18" charset="0"/>
                    </a:rPr>
                    <a:t>=</a:t>
                  </a:r>
                  <a14:m>
                    <m:oMath xmlns:m="http://schemas.openxmlformats.org/officeDocument/2006/math">
                      <m:r>
                        <a:rPr kumimoji="0" lang="en-US" altLang="zh-TW" sz="1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kumimoji="0" lang="en-US" altLang="zh-TW" sz="1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altLang="zh-TW" sz="1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kumimoji="0" lang="en-US" altLang="zh-TW" sz="1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kumimoji="0" lang="en-US" altLang="zh-TW" sz="1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kumimoji="0" lang="en-US" altLang="zh-TW" sz="1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kumimoji="0" lang="en-US" altLang="zh-TW" sz="1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kumimoji="0" lang="en-US" altLang="zh-TW" sz="1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,…, </m:t>
                      </m:r>
                      <m:sSub>
                        <m:sSubPr>
                          <m:ctrlPr>
                            <a:rPr kumimoji="0" lang="en-US" altLang="zh-TW" sz="1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altLang="zh-TW" sz="1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kumimoji="0" lang="en-US" altLang="zh-TW" sz="1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kumimoji="0" lang="en-US" altLang="zh-TW" sz="1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kumimoji="0" lang="en-US" altLang="zh-TW" sz="1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kumimoji="0" lang="en-US" altLang="zh-TW" sz="1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a14:m>
                  <a:r>
                    <a:rPr kumimoji="0" lang="en-US" altLang="zh-TW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Calibri" panose="020F0502020204030204"/>
                      <a:ea typeface="Cambria Math" panose="02040503050406030204" pitchFamily="18" charset="0"/>
                    </a:rPr>
                    <a:t> 9x(1x1x256c)</a:t>
                  </a:r>
                </a:p>
              </p:txBody>
            </p:sp>
          </mc:Choice>
          <mc:Fallback xmlns="">
            <p:sp>
              <p:nvSpPr>
                <p:cNvPr id="66" name="文字方塊 124">
                  <a:extLst>
                    <a:ext uri="{FF2B5EF4-FFF2-40B4-BE49-F238E27FC236}">
                      <a16:creationId xmlns:a16="http://schemas.microsoft.com/office/drawing/2014/main" id="{E4DC4D35-9552-B5F3-3CD5-8461931DF4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45802" y="4471192"/>
                  <a:ext cx="4489729" cy="406906"/>
                </a:xfrm>
                <a:prstGeom prst="rect">
                  <a:avLst/>
                </a:prstGeom>
                <a:blipFill>
                  <a:blip r:embed="rId25"/>
                  <a:stretch>
                    <a:fillRect b="-746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文字方塊 124">
                  <a:extLst>
                    <a:ext uri="{FF2B5EF4-FFF2-40B4-BE49-F238E27FC236}">
                      <a16:creationId xmlns:a16="http://schemas.microsoft.com/office/drawing/2014/main" id="{6778A605-A0B2-A801-4232-FB93B1D254DD}"/>
                    </a:ext>
                  </a:extLst>
                </p:cNvPr>
                <p:cNvSpPr txBox="1"/>
                <p:nvPr/>
              </p:nvSpPr>
              <p:spPr>
                <a:xfrm>
                  <a:off x="3268868" y="3551228"/>
                  <a:ext cx="3118810" cy="92801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115888" lvl="0">
                    <a:tabLst>
                      <a:tab pos="1262063" algn="l"/>
                    </a:tabLst>
                    <a:defRPr/>
                  </a:pPr>
                  <a:r>
                    <a:rPr lang="en-US" altLang="zh-TW" sz="1000" dirty="0">
                      <a:solidFill>
                        <a:schemeClr val="tx1"/>
                      </a:solidFill>
                      <a:latin typeface="Calibri" panose="020F0502020204030204"/>
                      <a:ea typeface="新細明體" panose="02020500000000000000" pitchFamily="18" charset="-120"/>
                    </a:rPr>
                    <a:t>Specialize k(=9) pathways for individual attribute in each batch B(=1)</a:t>
                  </a:r>
                </a:p>
                <a:p>
                  <a:pPr marL="398463" lvl="0">
                    <a:tabLst>
                      <a:tab pos="1262063" algn="l"/>
                    </a:tabLst>
                    <a:defRPr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TW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</m:ctrlPr>
                        </m:sSubPr>
                        <m:e>
                          <m:r>
                            <a:rPr lang="en-US" altLang="zh-TW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  <m:t>𝑓</m:t>
                          </m:r>
                        </m:e>
                        <m:sub>
                          <m:r>
                            <a:rPr lang="en-US" altLang="zh-TW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  <m:t>𝑎</m:t>
                          </m:r>
                          <m:r>
                            <a:rPr lang="en-US" altLang="zh-TW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  <m:t>,</m:t>
                          </m:r>
                          <m:r>
                            <a:rPr lang="en-US" altLang="zh-TW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  <m:t>𝑛</m:t>
                          </m:r>
                        </m:sub>
                      </m:sSub>
                    </m:oMath>
                  </a14:m>
                  <a:r>
                    <a:rPr lang="en-US" altLang="zh-TW" sz="1000" dirty="0">
                      <a:solidFill>
                        <a:schemeClr val="tx1"/>
                      </a:solidFill>
                      <a:latin typeface="Calibri" panose="020F0502020204030204"/>
                      <a:ea typeface="新細明體" panose="02020500000000000000" pitchFamily="18" charset="-120"/>
                    </a:rPr>
                    <a:t>=</a:t>
                  </a:r>
                  <a14:m>
                    <m:oMath xmlns:m="http://schemas.openxmlformats.org/officeDocument/2006/math">
                      <m:nary>
                        <m:naryPr>
                          <m:chr m:val="∑"/>
                          <m:limLoc m:val="subSup"/>
                          <m:ctrlPr>
                            <a:rPr lang="en-US" altLang="zh-TW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altLang="zh-TW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  <m:t>𝑏</m:t>
                          </m:r>
                          <m:r>
                            <a:rPr lang="en-US" altLang="zh-TW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  <m:t>𝐵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TW" sz="1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</a:rPr>
                              </m:ctrlPr>
                            </m:sSubPr>
                            <m:e>
                              <m:r>
                                <a:rPr lang="en-US" altLang="zh-TW" sz="1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1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</a:rPr>
                                <m:t>𝑛</m:t>
                              </m:r>
                            </m:sub>
                          </m:sSub>
                        </m:e>
                      </m:nary>
                      <m:r>
                        <a:rPr lang="en-US" altLang="zh-TW" sz="1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altLang="zh-TW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TW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altLang="zh-TW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a14:m>
                  <a:r>
                    <a:rPr lang="en-US" altLang="zh-TW" sz="1000" dirty="0">
                      <a:solidFill>
                        <a:schemeClr val="tx1"/>
                      </a:solidFill>
                      <a:latin typeface="Calibri" panose="020F0502020204030204"/>
                      <a:ea typeface="新細明體" panose="02020500000000000000" pitchFamily="18" charset="-120"/>
                    </a:rPr>
                    <a:t> attribute vector</a:t>
                  </a:r>
                </a:p>
                <a:p>
                  <a:pPr marL="398463" lvl="0">
                    <a:tabLst>
                      <a:tab pos="1262063" algn="l"/>
                    </a:tabLst>
                    <a:defRPr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</m:ctrlPr>
                        </m:sSubPr>
                        <m:e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  <m:t>𝑛</m:t>
                          </m:r>
                        </m:sub>
                      </m:sSub>
                    </m:oMath>
                  </a14:m>
                  <a:r>
                    <a:rPr lang="en-US" altLang="zh-TW" sz="1000" dirty="0">
                      <a:solidFill>
                        <a:schemeClr val="tx1"/>
                      </a:solidFill>
                      <a:latin typeface="Calibri" panose="020F0502020204030204"/>
                      <a:ea typeface="新細明體" panose="02020500000000000000" pitchFamily="18" charset="-120"/>
                    </a:rPr>
                    <a:t>=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TW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</m:ctrlPr>
                        </m:sSubPr>
                        <m:e>
                          <m:r>
                            <a:rPr lang="en-US" altLang="zh-TW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  <m:t>𝑊</m:t>
                          </m:r>
                        </m:e>
                        <m:sub>
                          <m:r>
                            <a:rPr lang="en-US" altLang="zh-TW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  <m:t>1</m:t>
                          </m:r>
                          <m:d>
                            <m:dPr>
                              <m:ctrlPr>
                                <a:rPr lang="en-US" altLang="zh-TW" sz="1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</a:rPr>
                              </m:ctrlPr>
                            </m:dPr>
                            <m:e>
                              <m:r>
                                <a:rPr lang="en-US" altLang="zh-TW" sz="1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</a:rPr>
                                <m:t>128</m:t>
                              </m:r>
                              <m:r>
                                <a:rPr lang="en-US" altLang="zh-TW" sz="1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</a:rPr>
                                <m:t>𝑥</m:t>
                              </m:r>
                              <m:r>
                                <a:rPr lang="en-US" altLang="zh-TW" sz="1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</a:rPr>
                                <m:t>1</m:t>
                              </m:r>
                            </m:e>
                          </m:d>
                        </m:sub>
                      </m:sSub>
                      <m:sSub>
                        <m:sSubPr>
                          <m:ctrlPr>
                            <a:rPr lang="en-US" altLang="zh-TW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altLang="zh-TW" sz="1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10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新細明體" panose="02020500000000000000" pitchFamily="18" charset="-12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0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新細明體" panose="02020500000000000000" pitchFamily="18" charset="-12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altLang="zh-TW" sz="10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新細明體" panose="02020500000000000000" pitchFamily="18" charset="-120"/>
                                    </a:rPr>
                                    <m:t>0</m:t>
                                  </m:r>
                                  <m:d>
                                    <m:dPr>
                                      <m:ctrlPr>
                                        <a:rPr lang="en-US" altLang="zh-TW" sz="1000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新細明體" panose="02020500000000000000" pitchFamily="18" charset="-12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1000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新細明體" panose="02020500000000000000" pitchFamily="18" charset="-120"/>
                                        </a:rPr>
                                        <m:t>256</m:t>
                                      </m:r>
                                      <m:r>
                                        <a:rPr lang="en-US" altLang="zh-TW" sz="1000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×128</m:t>
                                      </m:r>
                                    </m:e>
                                  </m:d>
                                </m:sub>
                              </m:sSub>
                              <m:sSub>
                                <m:sSubPr>
                                  <m:ctrlPr>
                                    <a:rPr lang="en-US" altLang="zh-TW" sz="10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新細明體" panose="02020500000000000000" pitchFamily="18" charset="-12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0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新細明體" panose="02020500000000000000" pitchFamily="18" charset="-12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altLang="zh-TW" sz="10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新細明體" panose="02020500000000000000" pitchFamily="18" charset="-120"/>
                                    </a:rPr>
                                    <m:t>𝑣</m:t>
                                  </m:r>
                                  <m:r>
                                    <a:rPr lang="en-US" altLang="zh-TW" sz="10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新細明體" panose="02020500000000000000" pitchFamily="18" charset="-120"/>
                                    </a:rPr>
                                    <m:t>,</m:t>
                                  </m:r>
                                  <m:r>
                                    <a:rPr lang="en-US" altLang="zh-TW" sz="10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新細明體" panose="02020500000000000000" pitchFamily="18" charset="-12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altLang="zh-TW" sz="1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TW" sz="10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新細明體" panose="02020500000000000000" pitchFamily="18" charset="-12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0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新細明體" panose="02020500000000000000" pitchFamily="18" charset="-12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zh-TW" sz="10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新細明體" panose="02020500000000000000" pitchFamily="18" charset="-12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altLang="zh-TW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  <m:t>𝑅𝐸𝐿𝑈</m:t>
                          </m:r>
                        </m:sub>
                      </m:sSub>
                      <m:r>
                        <a:rPr lang="en-US" altLang="zh-TW" sz="1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新細明體" panose="02020500000000000000" pitchFamily="18" charset="-120"/>
                        </a:rPr>
                        <m:t>+</m:t>
                      </m:r>
                      <m:sSub>
                        <m:sSubPr>
                          <m:ctrlPr>
                            <a:rPr lang="en-US" altLang="zh-TW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</m:ctrlPr>
                        </m:sSubPr>
                        <m:e>
                          <m:r>
                            <a:rPr lang="en-US" altLang="zh-TW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  <m:t>𝑏</m:t>
                          </m:r>
                        </m:e>
                        <m:sub>
                          <m:r>
                            <a:rPr lang="en-US" altLang="zh-TW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  <m:t>1</m:t>
                          </m:r>
                        </m:sub>
                      </m:sSub>
                    </m:oMath>
                  </a14:m>
                  <a:r>
                    <a:rPr lang="en-US" altLang="zh-TW" sz="1000" dirty="0">
                      <a:solidFill>
                        <a:schemeClr val="tx1"/>
                      </a:solidFill>
                      <a:latin typeface="Calibri" panose="020F0502020204030204"/>
                      <a:ea typeface="新細明體" panose="02020500000000000000" pitchFamily="18" charset="-120"/>
                    </a:rPr>
                    <a:t> (1x1x1c) for n=1,…,k</a:t>
                  </a:r>
                </a:p>
              </p:txBody>
            </p:sp>
          </mc:Choice>
          <mc:Fallback xmlns="">
            <p:sp>
              <p:nvSpPr>
                <p:cNvPr id="63" name="文字方塊 124">
                  <a:extLst>
                    <a:ext uri="{FF2B5EF4-FFF2-40B4-BE49-F238E27FC236}">
                      <a16:creationId xmlns:a16="http://schemas.microsoft.com/office/drawing/2014/main" id="{6778A605-A0B2-A801-4232-FB93B1D254D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68868" y="3551228"/>
                  <a:ext cx="3118810" cy="928011"/>
                </a:xfrm>
                <a:prstGeom prst="rect">
                  <a:avLst/>
                </a:prstGeom>
                <a:blipFill>
                  <a:blip r:embed="rId26"/>
                  <a:stretch>
                    <a:fillRect b="-197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21C5F638-C33B-9762-6A0B-AB1E5292AC06}"/>
              </a:ext>
            </a:extLst>
          </p:cNvPr>
          <p:cNvGrpSpPr/>
          <p:nvPr/>
        </p:nvGrpSpPr>
        <p:grpSpPr>
          <a:xfrm>
            <a:off x="5011186" y="4024332"/>
            <a:ext cx="4093127" cy="1770858"/>
            <a:chOff x="2968646" y="4698353"/>
            <a:chExt cx="4093127" cy="177085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文字方塊 124">
                  <a:extLst>
                    <a:ext uri="{FF2B5EF4-FFF2-40B4-BE49-F238E27FC236}">
                      <a16:creationId xmlns:a16="http://schemas.microsoft.com/office/drawing/2014/main" id="{1FD3BC0E-DE82-2853-CD14-CEAB34837B45}"/>
                    </a:ext>
                  </a:extLst>
                </p:cNvPr>
                <p:cNvSpPr txBox="1"/>
                <p:nvPr/>
              </p:nvSpPr>
              <p:spPr>
                <a:xfrm>
                  <a:off x="2968646" y="4698353"/>
                  <a:ext cx="2960272" cy="40690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R="0" lvl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tabLst/>
                    <a:defRPr/>
                  </a:pPr>
                  <a:r>
                    <a:rPr lang="en-US" altLang="zh-TW" sz="1000" dirty="0">
                      <a:solidFill>
                        <a:srgbClr val="00B050"/>
                      </a:solidFill>
                      <a:latin typeface="Calibri" panose="020F0502020204030204"/>
                      <a:ea typeface="新細明體" panose="02020500000000000000" pitchFamily="18" charset="-120"/>
                    </a:rPr>
                    <a:t>5. Final Attribute Prediction</a:t>
                  </a:r>
                  <a:endParaRPr kumimoji="0" lang="en-US" altLang="zh-TW" sz="10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endParaRPr>
                </a:p>
                <a:p>
                  <a:pPr marL="85725" lvl="0">
                    <a:tabLst>
                      <a:tab pos="85725" algn="l"/>
                    </a:tabLst>
                    <a:defRPr/>
                  </a:pPr>
                  <a:r>
                    <a:rPr lang="en-US" altLang="zh-TW" sz="1000" dirty="0">
                      <a:solidFill>
                        <a:srgbClr val="00B050"/>
                      </a:solidFill>
                      <a:latin typeface="Calibri" panose="020F0502020204030204"/>
                      <a:ea typeface="新細明體" panose="02020500000000000000" pitchFamily="18" charset="-120"/>
                    </a:rPr>
                    <a:t>I/P</a:t>
                  </a:r>
                  <a:r>
                    <a:rPr lang="en-US" altLang="zh-TW" sz="1000" dirty="0">
                      <a:solidFill>
                        <a:schemeClr val="tx1"/>
                      </a:solidFill>
                      <a:latin typeface="Calibri" panose="020F0502020204030204"/>
                      <a:ea typeface="新細明體" panose="02020500000000000000" pitchFamily="18" charset="-120"/>
                    </a:rPr>
                    <a:t>: Attribute vector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</m:ctrlPr>
                        </m:sSubPr>
                        <m:e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  <m:t>𝑓</m:t>
                          </m:r>
                        </m:e>
                        <m:sub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  <m:t>𝑎</m:t>
                          </m:r>
                        </m:sub>
                      </m:sSub>
                    </m:oMath>
                  </a14:m>
                  <a:r>
                    <a:rPr kumimoji="0" lang="en-US" altLang="zh-TW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Calibri" panose="020F0502020204030204"/>
                      <a:ea typeface="Cambria Math" panose="02040503050406030204" pitchFamily="18" charset="0"/>
                    </a:rPr>
                    <a:t>=</a:t>
                  </a:r>
                  <a14:m>
                    <m:oMath xmlns:m="http://schemas.openxmlformats.org/officeDocument/2006/math">
                      <m:r>
                        <a:rPr kumimoji="0" lang="en-US" altLang="zh-TW" sz="1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kumimoji="0" lang="en-US" altLang="zh-TW" sz="1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altLang="zh-TW" sz="1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kumimoji="0" lang="en-US" altLang="zh-TW" sz="1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kumimoji="0" lang="en-US" altLang="zh-TW" sz="1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,1</m:t>
                          </m:r>
                        </m:sub>
                      </m:sSub>
                      <m:r>
                        <a:rPr kumimoji="0" lang="en-US" altLang="zh-TW" sz="1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kumimoji="0" lang="en-US" altLang="zh-TW" sz="1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altLang="zh-TW" sz="1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kumimoji="0" lang="en-US" altLang="zh-TW" sz="1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kumimoji="0" lang="en-US" altLang="zh-TW" sz="1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kumimoji="0" lang="en-US" altLang="zh-TW" sz="1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kumimoji="0" lang="en-US" altLang="zh-TW" sz="1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a14:m>
                  <a:r>
                    <a:rPr kumimoji="0" lang="en-US" altLang="zh-TW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Calibri" panose="020F0502020204030204"/>
                      <a:ea typeface="Cambria Math" panose="02040503050406030204" pitchFamily="18" charset="0"/>
                    </a:rPr>
                    <a:t> where n=9</a:t>
                  </a:r>
                </a:p>
              </p:txBody>
            </p:sp>
          </mc:Choice>
          <mc:Fallback xmlns="">
            <p:sp>
              <p:nvSpPr>
                <p:cNvPr id="78" name="文字方塊 124">
                  <a:extLst>
                    <a:ext uri="{FF2B5EF4-FFF2-40B4-BE49-F238E27FC236}">
                      <a16:creationId xmlns:a16="http://schemas.microsoft.com/office/drawing/2014/main" id="{1FD3BC0E-DE82-2853-CD14-CEAB34837B4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68646" y="4698353"/>
                  <a:ext cx="2960272" cy="406906"/>
                </a:xfrm>
                <a:prstGeom prst="rect">
                  <a:avLst/>
                </a:prstGeom>
                <a:blipFill>
                  <a:blip r:embed="rId27"/>
                  <a:stretch>
                    <a:fillRect b="-757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B7DECE3C-A021-8AF3-4D8A-BC61C53A56D4}"/>
                </a:ext>
              </a:extLst>
            </p:cNvPr>
            <p:cNvGrpSpPr/>
            <p:nvPr/>
          </p:nvGrpSpPr>
          <p:grpSpPr>
            <a:xfrm>
              <a:off x="3331777" y="5056496"/>
              <a:ext cx="2638654" cy="781090"/>
              <a:chOff x="3242989" y="5078140"/>
              <a:chExt cx="2638654" cy="781090"/>
            </a:xfrm>
          </p:grpSpPr>
          <p:pic>
            <p:nvPicPr>
              <p:cNvPr id="82" name="Picture 81">
                <a:extLst>
                  <a:ext uri="{FF2B5EF4-FFF2-40B4-BE49-F238E27FC236}">
                    <a16:creationId xmlns:a16="http://schemas.microsoft.com/office/drawing/2014/main" id="{974BA3E0-0A67-A917-5283-18C267D9A5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3808826" y="5078140"/>
                <a:ext cx="1187511" cy="781090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3" name="文字方塊 124">
                    <a:extLst>
                      <a:ext uri="{FF2B5EF4-FFF2-40B4-BE49-F238E27FC236}">
                        <a16:creationId xmlns:a16="http://schemas.microsoft.com/office/drawing/2014/main" id="{D0A7C2D5-405D-D211-77EB-F462622B303F}"/>
                      </a:ext>
                    </a:extLst>
                  </p:cNvPr>
                  <p:cNvSpPr txBox="1"/>
                  <p:nvPr/>
                </p:nvSpPr>
                <p:spPr>
                  <a:xfrm>
                    <a:off x="3242989" y="5327822"/>
                    <a:ext cx="921455" cy="34406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lvl="0">
                      <a:tabLst>
                        <a:tab pos="85725" algn="l"/>
                      </a:tabLst>
                      <a:defRPr/>
                    </a:pPr>
                    <a:r>
                      <a:rPr lang="en-US" altLang="zh-TW" sz="800" dirty="0">
                        <a:solidFill>
                          <a:srgbClr val="E100E1"/>
                        </a:solidFill>
                        <a:latin typeface="Calibri" panose="020F0502020204030204"/>
                        <a:ea typeface="新細明體" panose="02020500000000000000" pitchFamily="18" charset="-120"/>
                      </a:rPr>
                      <a:t>Attribute vector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</a:rPr>
                            </m:ctrlPr>
                          </m:sSubPr>
                          <m:e>
                            <m:r>
                              <a:rPr lang="en-US" altLang="zh-TW" sz="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zh-TW" sz="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</a:rPr>
                              <m:t>𝑎</m:t>
                            </m:r>
                            <m:r>
                              <a:rPr lang="en-US" altLang="zh-TW" sz="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</a:rPr>
                              <m:t>,</m:t>
                            </m:r>
                            <m:r>
                              <a:rPr lang="en-US" altLang="zh-TW" sz="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</a:rPr>
                              <m:t>𝑛</m:t>
                            </m:r>
                          </m:sub>
                        </m:sSub>
                      </m:oMath>
                    </a14:m>
                    <a:r>
                      <a:rPr kumimoji="0" lang="en-US" altLang="zh-TW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anose="020F0502020204030204"/>
                        <a:ea typeface="Cambria Math" panose="02040503050406030204" pitchFamily="18" charset="0"/>
                      </a:rPr>
                      <a:t> (1x1x256c)</a:t>
                    </a:r>
                  </a:p>
                </p:txBody>
              </p:sp>
            </mc:Choice>
            <mc:Fallback xmlns="">
              <p:sp>
                <p:nvSpPr>
                  <p:cNvPr id="83" name="文字方塊 124">
                    <a:extLst>
                      <a:ext uri="{FF2B5EF4-FFF2-40B4-BE49-F238E27FC236}">
                        <a16:creationId xmlns:a16="http://schemas.microsoft.com/office/drawing/2014/main" id="{D0A7C2D5-405D-D211-77EB-F462622B303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242989" y="5327822"/>
                    <a:ext cx="921455" cy="344069"/>
                  </a:xfrm>
                  <a:prstGeom prst="rect">
                    <a:avLst/>
                  </a:prstGeom>
                  <a:blipFill>
                    <a:blip r:embed="rId29"/>
                    <a:stretch>
                      <a:fillRect b="-350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4" name="文字方塊 124">
                    <a:extLst>
                      <a:ext uri="{FF2B5EF4-FFF2-40B4-BE49-F238E27FC236}">
                        <a16:creationId xmlns:a16="http://schemas.microsoft.com/office/drawing/2014/main" id="{83C0ABFD-37A7-ECD9-71A7-3C38B9CB8464}"/>
                      </a:ext>
                    </a:extLst>
                  </p:cNvPr>
                  <p:cNvSpPr txBox="1"/>
                  <p:nvPr/>
                </p:nvSpPr>
                <p:spPr>
                  <a:xfrm>
                    <a:off x="4811299" y="5329141"/>
                    <a:ext cx="1070344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lvl="0">
                      <a:tabLst>
                        <a:tab pos="85725" algn="l"/>
                      </a:tabLst>
                      <a:defRPr/>
                    </a:pPr>
                    <a:r>
                      <a:rPr lang="en-US" altLang="zh-TW" sz="800" dirty="0">
                        <a:solidFill>
                          <a:srgbClr val="00B050"/>
                        </a:solidFill>
                        <a:latin typeface="Calibri" panose="020F0502020204030204"/>
                        <a:ea typeface="新細明體" panose="02020500000000000000" pitchFamily="18" charset="-120"/>
                      </a:rPr>
                      <a:t>Output prediction</a:t>
                    </a:r>
                  </a:p>
                  <a:p>
                    <a:pPr lvl="0">
                      <a:tabLst>
                        <a:tab pos="85725" algn="l"/>
                      </a:tabLst>
                      <a:defRPr/>
                    </a:pP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</a:rPr>
                            </m:ctrlPr>
                          </m:sSubPr>
                          <m:e>
                            <m:r>
                              <a:rPr lang="en-US" altLang="zh-TW" sz="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TW" sz="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</a:rPr>
                              <m:t>𝑛</m:t>
                            </m:r>
                          </m:sub>
                        </m:sSub>
                      </m:oMath>
                    </a14:m>
                    <a:r>
                      <a:rPr kumimoji="0" lang="en-US" altLang="zh-TW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anose="020F0502020204030204"/>
                        <a:ea typeface="Cambria Math" panose="02040503050406030204" pitchFamily="18" charset="0"/>
                      </a:rPr>
                      <a:t> (1x1x256c)</a:t>
                    </a:r>
                  </a:p>
                </p:txBody>
              </p:sp>
            </mc:Choice>
            <mc:Fallback xmlns="">
              <p:sp>
                <p:nvSpPr>
                  <p:cNvPr id="84" name="文字方塊 124">
                    <a:extLst>
                      <a:ext uri="{FF2B5EF4-FFF2-40B4-BE49-F238E27FC236}">
                        <a16:creationId xmlns:a16="http://schemas.microsoft.com/office/drawing/2014/main" id="{83C0ABFD-37A7-ECD9-71A7-3C38B9CB846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11299" y="5329141"/>
                    <a:ext cx="1070344" cy="338554"/>
                  </a:xfrm>
                  <a:prstGeom prst="rect">
                    <a:avLst/>
                  </a:prstGeom>
                  <a:blipFill>
                    <a:blip r:embed="rId30"/>
                    <a:stretch>
                      <a:fillRect b="-727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文字方塊 124">
                  <a:extLst>
                    <a:ext uri="{FF2B5EF4-FFF2-40B4-BE49-F238E27FC236}">
                      <a16:creationId xmlns:a16="http://schemas.microsoft.com/office/drawing/2014/main" id="{0576310B-A70E-7E24-7588-5495DD5D1674}"/>
                    </a:ext>
                  </a:extLst>
                </p:cNvPr>
                <p:cNvSpPr txBox="1"/>
                <p:nvPr/>
              </p:nvSpPr>
              <p:spPr>
                <a:xfrm>
                  <a:off x="3113523" y="5682452"/>
                  <a:ext cx="3948250" cy="6610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115888" lvl="0">
                    <a:tabLst>
                      <a:tab pos="1262063" algn="l"/>
                    </a:tabLst>
                    <a:defRPr/>
                  </a:pPr>
                  <a:r>
                    <a:rPr lang="en-US" altLang="zh-TW" sz="1000" dirty="0">
                      <a:solidFill>
                        <a:schemeClr val="tx1"/>
                      </a:solidFill>
                      <a:latin typeface="Calibri" panose="020F0502020204030204"/>
                      <a:ea typeface="新細明體" panose="02020500000000000000" pitchFamily="18" charset="-120"/>
                    </a:rPr>
                    <a:t>Specialize k(=9) pathways for individual attribute in each batch B(=1)</a:t>
                  </a:r>
                </a:p>
                <a:p>
                  <a:pPr marL="398463" lvl="0">
                    <a:tabLst>
                      <a:tab pos="1262063" algn="l"/>
                    </a:tabLst>
                    <a:defRPr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TW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</m:ctrlPr>
                        </m:sSubPr>
                        <m:e>
                          <m:r>
                            <a:rPr lang="en-US" altLang="zh-TW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  <m:t>𝑛</m:t>
                          </m:r>
                        </m:sub>
                      </m:sSub>
                    </m:oMath>
                  </a14:m>
                  <a:r>
                    <a:rPr lang="en-US" altLang="zh-TW" sz="1000" b="0" i="1" dirty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新細明體" panose="02020500000000000000" pitchFamily="18" charset="-120"/>
                    </a:rPr>
                    <a:t>=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TW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</m:ctrlPr>
                        </m:sSubPr>
                        <m:e>
                          <m:r>
                            <a:rPr lang="en-US" altLang="zh-TW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  <m:t>𝑊</m:t>
                          </m:r>
                        </m:e>
                        <m:sub>
                          <m:r>
                            <a:rPr lang="en-US" altLang="zh-TW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  <m:t>1</m:t>
                          </m:r>
                          <m:d>
                            <m:dPr>
                              <m:ctrlPr>
                                <a:rPr lang="en-US" altLang="zh-TW" sz="1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</a:rPr>
                              </m:ctrlPr>
                            </m:dPr>
                            <m:e>
                              <m:r>
                                <a:rPr lang="en-US" altLang="zh-TW" sz="1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</a:rPr>
                                <m:t>256</m:t>
                              </m:r>
                              <m:r>
                                <a:rPr lang="en-US" altLang="zh-TW" sz="1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×1</m:t>
                              </m:r>
                            </m:e>
                          </m:d>
                        </m:sub>
                      </m:sSub>
                      <m:sSub>
                        <m:sSubPr>
                          <m:ctrlPr>
                            <a:rPr lang="en-US" altLang="zh-TW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altLang="zh-TW" sz="1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10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新細明體" panose="02020500000000000000" pitchFamily="18" charset="-12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0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新細明體" panose="02020500000000000000" pitchFamily="18" charset="-12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altLang="zh-TW" sz="10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新細明體" panose="02020500000000000000" pitchFamily="18" charset="-120"/>
                                    </a:rPr>
                                    <m:t>0</m:t>
                                  </m:r>
                                  <m:d>
                                    <m:dPr>
                                      <m:ctrlPr>
                                        <a:rPr lang="en-US" altLang="zh-TW" sz="1000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新細明體" panose="02020500000000000000" pitchFamily="18" charset="-12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1000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新細明體" panose="02020500000000000000" pitchFamily="18" charset="-120"/>
                                        </a:rPr>
                                        <m:t>256</m:t>
                                      </m:r>
                                      <m:r>
                                        <a:rPr lang="en-US" altLang="zh-TW" sz="1000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×256</m:t>
                                      </m:r>
                                    </m:e>
                                  </m:d>
                                </m:sub>
                              </m:sSub>
                              <m:sSub>
                                <m:sSubPr>
                                  <m:ctrlPr>
                                    <a:rPr lang="en-US" altLang="zh-TW" sz="10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新細明體" panose="02020500000000000000" pitchFamily="18" charset="-12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0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新細明體" panose="02020500000000000000" pitchFamily="18" charset="-12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altLang="zh-TW" sz="10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新細明體" panose="02020500000000000000" pitchFamily="18" charset="-120"/>
                                    </a:rPr>
                                    <m:t>𝑎</m:t>
                                  </m:r>
                                  <m:r>
                                    <a:rPr lang="en-US" altLang="zh-TW" sz="10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新細明體" panose="02020500000000000000" pitchFamily="18" charset="-120"/>
                                    </a:rPr>
                                    <m:t>,</m:t>
                                  </m:r>
                                  <m:r>
                                    <a:rPr lang="en-US" altLang="zh-TW" sz="10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新細明體" panose="02020500000000000000" pitchFamily="18" charset="-12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altLang="zh-TW" sz="1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TW" sz="10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新細明體" panose="02020500000000000000" pitchFamily="18" charset="-12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0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新細明體" panose="02020500000000000000" pitchFamily="18" charset="-12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zh-TW" sz="10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新細明體" panose="02020500000000000000" pitchFamily="18" charset="-12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altLang="zh-TW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  <m:t>𝑅𝐸𝐿𝑈</m:t>
                          </m:r>
                        </m:sub>
                      </m:sSub>
                    </m:oMath>
                  </a14:m>
                  <a:r>
                    <a:rPr lang="en-US" altLang="zh-TW" sz="1000" b="0" i="1" dirty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新細明體" panose="02020500000000000000" pitchFamily="18" charset="-120"/>
                    </a:rPr>
                    <a:t> </a:t>
                  </a:r>
                  <a:r>
                    <a:rPr lang="en-US" altLang="zh-TW" sz="1000" b="0" dirty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新細明體" panose="02020500000000000000" pitchFamily="18" charset="-120"/>
                    </a:rPr>
                    <a:t>(1×1×1c)</a:t>
                  </a:r>
                </a:p>
                <a:p>
                  <a:pPr marL="398463" lvl="0">
                    <a:tabLst>
                      <a:tab pos="1262063" algn="l"/>
                    </a:tabLst>
                    <a:defRPr/>
                  </a:pPr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altLang="zh-TW" sz="10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</m:ctrlPr>
                        </m:sSubSupPr>
                        <m:e>
                          <m:r>
                            <a:rPr lang="en-US" altLang="zh-TW" sz="10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  <m:t>𝑦</m:t>
                          </m:r>
                        </m:e>
                        <m:sub>
                          <m:r>
                            <a:rPr lang="en-US" altLang="zh-TW" sz="10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  <m:t>𝑛</m:t>
                          </m:r>
                        </m:sub>
                        <m:sup>
                          <m:r>
                            <a:rPr lang="en-US" altLang="zh-TW" sz="10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  <m:t>𝑓𝑖𝑛𝑎𝑙</m:t>
                          </m:r>
                        </m:sup>
                      </m:sSubSup>
                    </m:oMath>
                  </a14:m>
                  <a:r>
                    <a:rPr lang="en-US" altLang="zh-TW" sz="1000" dirty="0">
                      <a:solidFill>
                        <a:schemeClr val="tx1"/>
                      </a:solidFill>
                      <a:latin typeface="Calibri" panose="020F0502020204030204"/>
                      <a:ea typeface="新細明體" panose="02020500000000000000" pitchFamily="18" charset="-120"/>
                    </a:rPr>
                    <a:t>=</a:t>
                  </a:r>
                  <a14:m>
                    <m:oMath xmlns:m="http://schemas.openxmlformats.org/officeDocument/2006/math">
                      <m:r>
                        <a:rPr lang="zh-TW" altLang="en-US" sz="1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新細明體" panose="02020500000000000000" pitchFamily="18" charset="-120"/>
                        </a:rPr>
                        <m:t>𝜎</m:t>
                      </m:r>
                      <m:d>
                        <m:dPr>
                          <m:ctrlPr>
                            <a:rPr lang="en-US" altLang="zh-TW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1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</a:rPr>
                              </m:ctrlPr>
                            </m:sSubPr>
                            <m:e>
                              <m:r>
                                <a:rPr lang="en-US" altLang="zh-TW" sz="1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1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altLang="zh-TW" sz="1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新細明體" panose="02020500000000000000" pitchFamily="18" charset="-120"/>
                        </a:rPr>
                        <m:t>=</m:t>
                      </m:r>
                      <m:f>
                        <m:fPr>
                          <m:ctrlPr>
                            <a:rPr lang="en-US" altLang="zh-TW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</m:ctrlPr>
                        </m:fPr>
                        <m:num>
                          <m:r>
                            <a:rPr lang="en-US" altLang="zh-TW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altLang="zh-TW" sz="1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</a:rPr>
                              </m:ctrlPr>
                            </m:sSupPr>
                            <m:e>
                              <m:r>
                                <a:rPr lang="en-US" altLang="zh-TW" sz="1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TW" sz="1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TW" sz="10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新細明體" panose="02020500000000000000" pitchFamily="18" charset="-12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0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新細明體" panose="02020500000000000000" pitchFamily="18" charset="-12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zh-TW" sz="10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新細明體" panose="02020500000000000000" pitchFamily="18" charset="-120"/>
                                    </a:rPr>
                                    <m:t>𝑛</m:t>
                                  </m:r>
                                </m:sub>
                              </m:sSub>
                            </m:sup>
                          </m:sSup>
                        </m:den>
                      </m:f>
                    </m:oMath>
                  </a14:m>
                  <a:r>
                    <a:rPr lang="en-US" altLang="zh-TW" sz="1000" dirty="0">
                      <a:solidFill>
                        <a:schemeClr val="tx1"/>
                      </a:solidFill>
                      <a:latin typeface="Calibri" panose="020F0502020204030204"/>
                      <a:ea typeface="新細明體" panose="02020500000000000000" pitchFamily="18" charset="-120"/>
                    </a:rPr>
                    <a:t> Sigmoid for each attribute n</a:t>
                  </a:r>
                </a:p>
              </p:txBody>
            </p:sp>
          </mc:Choice>
          <mc:Fallback xmlns="">
            <p:sp>
              <p:nvSpPr>
                <p:cNvPr id="80" name="文字方塊 124">
                  <a:extLst>
                    <a:ext uri="{FF2B5EF4-FFF2-40B4-BE49-F238E27FC236}">
                      <a16:creationId xmlns:a16="http://schemas.microsoft.com/office/drawing/2014/main" id="{0576310B-A70E-7E24-7588-5495DD5D167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13523" y="5682452"/>
                  <a:ext cx="3948250" cy="661015"/>
                </a:xfrm>
                <a:prstGeom prst="rect">
                  <a:avLst/>
                </a:prstGeom>
                <a:blipFill>
                  <a:blip r:embed="rId31"/>
                  <a:stretch>
                    <a:fillRect b="-9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文字方塊 124">
                  <a:extLst>
                    <a:ext uri="{FF2B5EF4-FFF2-40B4-BE49-F238E27FC236}">
                      <a16:creationId xmlns:a16="http://schemas.microsoft.com/office/drawing/2014/main" id="{B10D8632-71E2-6AFF-D8C8-29D359CFA206}"/>
                    </a:ext>
                  </a:extLst>
                </p:cNvPr>
                <p:cNvSpPr txBox="1"/>
                <p:nvPr/>
              </p:nvSpPr>
              <p:spPr>
                <a:xfrm>
                  <a:off x="3023515" y="6222990"/>
                  <a:ext cx="4003553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115888" lvl="0">
                    <a:tabLst>
                      <a:tab pos="1262063" algn="l"/>
                    </a:tabLst>
                    <a:defRPr/>
                  </a:pPr>
                  <a:r>
                    <a:rPr lang="en-US" altLang="zh-TW" sz="1000" dirty="0">
                      <a:solidFill>
                        <a:srgbClr val="00B050"/>
                      </a:solidFill>
                      <a:latin typeface="Calibri" panose="020F0502020204030204"/>
                      <a:ea typeface="新細明體" panose="02020500000000000000" pitchFamily="18" charset="-120"/>
                    </a:rPr>
                    <a:t>O/P: </a:t>
                  </a:r>
                  <a:r>
                    <a:rPr lang="en-US" altLang="zh-TW" sz="1000" dirty="0">
                      <a:solidFill>
                        <a:srgbClr val="00B050"/>
                      </a:solidFill>
                    </a:rPr>
                    <a:t>Final attribute prediction</a:t>
                  </a:r>
                  <a:r>
                    <a:rPr lang="en-US" altLang="zh-TW" sz="1000" dirty="0">
                      <a:solidFill>
                        <a:srgbClr val="7030A0"/>
                      </a:solidFill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TW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TW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sz="1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TW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TW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sz="1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altLang="zh-TW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TW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a14:m>
                  <a:r>
                    <a:rPr lang="en-US" altLang="zh-TW" sz="1000" dirty="0">
                      <a:solidFill>
                        <a:schemeClr val="tx1"/>
                      </a:solidFill>
                    </a:rPr>
                    <a:t> (1x1x1c) and n=9</a:t>
                  </a:r>
                </a:p>
              </p:txBody>
            </p:sp>
          </mc:Choice>
          <mc:Fallback xmlns="">
            <p:sp>
              <p:nvSpPr>
                <p:cNvPr id="81" name="文字方塊 124">
                  <a:extLst>
                    <a:ext uri="{FF2B5EF4-FFF2-40B4-BE49-F238E27FC236}">
                      <a16:creationId xmlns:a16="http://schemas.microsoft.com/office/drawing/2014/main" id="{B10D8632-71E2-6AFF-D8C8-29D359CFA2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23515" y="6222990"/>
                  <a:ext cx="4003553" cy="246221"/>
                </a:xfrm>
                <a:prstGeom prst="rect">
                  <a:avLst/>
                </a:prstGeom>
                <a:blipFill>
                  <a:blip r:embed="rId32"/>
                  <a:stretch>
                    <a:fillRect b="-1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88" name="文字方塊 124">
            <a:extLst>
              <a:ext uri="{FF2B5EF4-FFF2-40B4-BE49-F238E27FC236}">
                <a16:creationId xmlns:a16="http://schemas.microsoft.com/office/drawing/2014/main" id="{5E9FA0FD-8FBC-E135-A0D6-1E90900ABF5F}"/>
              </a:ext>
            </a:extLst>
          </p:cNvPr>
          <p:cNvSpPr txBox="1"/>
          <p:nvPr/>
        </p:nvSpPr>
        <p:spPr>
          <a:xfrm>
            <a:off x="5428686" y="1445689"/>
            <a:ext cx="26564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tabLst>
                <a:tab pos="1262063" algn="l"/>
              </a:tabLst>
              <a:defRPr/>
            </a:pPr>
            <a:r>
              <a:rPr lang="en-US" altLang="zh-TW" sz="1000" dirty="0">
                <a:latin typeface="+mj-lt"/>
              </a:rPr>
              <a:t> </a:t>
            </a:r>
            <a:r>
              <a:rPr lang="en-US" altLang="zh-TW" sz="1000" dirty="0">
                <a:solidFill>
                  <a:srgbClr val="00B0F0"/>
                </a:solidFill>
                <a:latin typeface="+mj-lt"/>
              </a:rPr>
              <a:t>Loss Function (Mean Squared Error)</a:t>
            </a:r>
            <a:r>
              <a:rPr lang="en-US" altLang="zh-TW" sz="1000" dirty="0">
                <a:solidFill>
                  <a:schemeClr val="tx1"/>
                </a:solidFill>
                <a:latin typeface="+mj-lt"/>
              </a:rPr>
              <a:t>: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文字方塊 124">
                <a:extLst>
                  <a:ext uri="{FF2B5EF4-FFF2-40B4-BE49-F238E27FC236}">
                    <a16:creationId xmlns:a16="http://schemas.microsoft.com/office/drawing/2014/main" id="{24B74FF7-72FE-0466-AD96-D1852220C852}"/>
                  </a:ext>
                </a:extLst>
              </p:cNvPr>
              <p:cNvSpPr txBox="1"/>
              <p:nvPr/>
            </p:nvSpPr>
            <p:spPr>
              <a:xfrm>
                <a:off x="7372323" y="1418520"/>
                <a:ext cx="1578604" cy="3096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tabLst>
                    <a:tab pos="1262063" algn="l"/>
                  </a:tabLst>
                  <a:defRPr/>
                </a:pPr>
                <a:r>
                  <a:rPr lang="en-US" altLang="zh-TW" sz="1000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1000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altLang="zh-TW" sz="1000" dirty="0">
                    <a:solidFill>
                      <a:schemeClr val="tx1"/>
                    </a:solidFill>
                    <a:latin typeface="+mj-lt"/>
                  </a:rPr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1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1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TW" sz="1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altLang="zh-TW" sz="1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zh-TW" sz="1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US" altLang="zh-TW" sz="1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||</m:t>
                        </m:r>
                        <m:sSub>
                          <m:sSubPr>
                            <m:ctrlPr>
                              <a:rPr lang="en-US" altLang="zh-TW" sz="1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zh-TW" sz="1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TW" sz="1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TW" sz="1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altLang="zh-TW" sz="1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en-US" altLang="zh-TW" sz="1000" b="0" i="1" dirty="0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sz="1000" b="0" i="1" dirty="0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TW" sz="1000" b="0" i="1" dirty="0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altLang="zh-TW" sz="1000" b="0" i="1" dirty="0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𝐴𝑆𝐶𝑀𝑀</m:t>
                            </m:r>
                          </m:sup>
                        </m:sSubSup>
                        <m:r>
                          <a:rPr lang="en-US" altLang="zh-TW" sz="1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||</m:t>
                        </m:r>
                      </m:e>
                    </m:nary>
                  </m:oMath>
                </a14:m>
                <a:endParaRPr lang="en-US" altLang="zh-TW" sz="10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89" name="文字方塊 124">
                <a:extLst>
                  <a:ext uri="{FF2B5EF4-FFF2-40B4-BE49-F238E27FC236}">
                    <a16:creationId xmlns:a16="http://schemas.microsoft.com/office/drawing/2014/main" id="{24B74FF7-72FE-0466-AD96-D1852220C8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2323" y="1418520"/>
                <a:ext cx="1578604" cy="309637"/>
              </a:xfrm>
              <a:prstGeom prst="rect">
                <a:avLst/>
              </a:prstGeom>
              <a:blipFill>
                <a:blip r:embed="rId33"/>
                <a:stretch>
                  <a:fillRect t="-60000" b="-10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0" name="文字方塊 124">
            <a:extLst>
              <a:ext uri="{FF2B5EF4-FFF2-40B4-BE49-F238E27FC236}">
                <a16:creationId xmlns:a16="http://schemas.microsoft.com/office/drawing/2014/main" id="{57D89AF7-74CB-709A-EAFF-B01109B56124}"/>
              </a:ext>
            </a:extLst>
          </p:cNvPr>
          <p:cNvSpPr txBox="1"/>
          <p:nvPr/>
        </p:nvSpPr>
        <p:spPr>
          <a:xfrm>
            <a:off x="5156063" y="5863322"/>
            <a:ext cx="26564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tabLst>
                <a:tab pos="1262063" algn="l"/>
              </a:tabLst>
              <a:defRPr/>
            </a:pPr>
            <a:r>
              <a:rPr lang="en-US" altLang="zh-TW" sz="1000" dirty="0">
                <a:latin typeface="+mj-lt"/>
              </a:rPr>
              <a:t> </a:t>
            </a:r>
            <a:r>
              <a:rPr lang="en-US" altLang="zh-TW" sz="1000" dirty="0">
                <a:solidFill>
                  <a:srgbClr val="00B0F0"/>
                </a:solidFill>
                <a:latin typeface="+mj-lt"/>
              </a:rPr>
              <a:t>Loss Function (Mean Squared Error)</a:t>
            </a:r>
            <a:r>
              <a:rPr lang="en-US" altLang="zh-TW" sz="1000" dirty="0">
                <a:solidFill>
                  <a:schemeClr val="tx1"/>
                </a:solidFill>
                <a:latin typeface="+mj-lt"/>
              </a:rPr>
              <a:t>: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文字方塊 124">
                <a:extLst>
                  <a:ext uri="{FF2B5EF4-FFF2-40B4-BE49-F238E27FC236}">
                    <a16:creationId xmlns:a16="http://schemas.microsoft.com/office/drawing/2014/main" id="{3B8C7CD9-6713-AECB-8ED6-4521D83EE8D0}"/>
                  </a:ext>
                </a:extLst>
              </p:cNvPr>
              <p:cNvSpPr txBox="1"/>
              <p:nvPr/>
            </p:nvSpPr>
            <p:spPr>
              <a:xfrm>
                <a:off x="7099700" y="5836153"/>
                <a:ext cx="1578604" cy="3096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tabLst>
                    <a:tab pos="1262063" algn="l"/>
                  </a:tabLst>
                  <a:defRPr/>
                </a:pPr>
                <a:r>
                  <a:rPr lang="en-US" altLang="zh-TW" sz="1000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1000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altLang="zh-TW" sz="1000" dirty="0">
                    <a:solidFill>
                      <a:schemeClr val="tx1"/>
                    </a:solidFill>
                    <a:latin typeface="+mj-lt"/>
                  </a:rPr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1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1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TW" sz="1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altLang="zh-TW" sz="1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zh-TW" sz="1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US" altLang="zh-TW" sz="1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||</m:t>
                        </m:r>
                        <m:sSub>
                          <m:sSubPr>
                            <m:ctrlPr>
                              <a:rPr lang="en-US" altLang="zh-TW" sz="1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zh-TW" sz="1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TW" sz="1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TW" sz="1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altLang="zh-TW" sz="1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en-US" altLang="zh-TW" sz="1000" b="0" i="1" dirty="0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sz="1000" b="0" i="1" dirty="0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TW" sz="1000" b="0" i="1" dirty="0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altLang="zh-TW" sz="1000" b="0" i="1" dirty="0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𝑓𝑖𝑛𝑎𝑙</m:t>
                            </m:r>
                          </m:sup>
                        </m:sSubSup>
                        <m:r>
                          <a:rPr lang="en-US" altLang="zh-TW" sz="1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||</m:t>
                        </m:r>
                      </m:e>
                    </m:nary>
                  </m:oMath>
                </a14:m>
                <a:endParaRPr lang="en-US" altLang="zh-TW" sz="10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91" name="文字方塊 124">
                <a:extLst>
                  <a:ext uri="{FF2B5EF4-FFF2-40B4-BE49-F238E27FC236}">
                    <a16:creationId xmlns:a16="http://schemas.microsoft.com/office/drawing/2014/main" id="{3B8C7CD9-6713-AECB-8ED6-4521D83EE8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9700" y="5836153"/>
                <a:ext cx="1578604" cy="309637"/>
              </a:xfrm>
              <a:prstGeom prst="rect">
                <a:avLst/>
              </a:prstGeom>
              <a:blipFill>
                <a:blip r:embed="rId34"/>
                <a:stretch>
                  <a:fillRect t="-58824" b="-1039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文字方塊 124">
                <a:extLst>
                  <a:ext uri="{FF2B5EF4-FFF2-40B4-BE49-F238E27FC236}">
                    <a16:creationId xmlns:a16="http://schemas.microsoft.com/office/drawing/2014/main" id="{0A3DB32A-979B-BCDA-1078-0EBDE51167A7}"/>
                  </a:ext>
                </a:extLst>
              </p:cNvPr>
              <p:cNvSpPr txBox="1"/>
              <p:nvPr/>
            </p:nvSpPr>
            <p:spPr>
              <a:xfrm>
                <a:off x="7507178" y="1611675"/>
                <a:ext cx="157860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tabLst>
                    <a:tab pos="1262063" algn="l"/>
                  </a:tabLst>
                  <a:defRPr/>
                </a:pPr>
                <a:r>
                  <a:rPr lang="en-US" altLang="zh-TW" sz="1000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1000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altLang="zh-TW" sz="1000" dirty="0">
                    <a:solidFill>
                      <a:schemeClr val="tx1"/>
                    </a:solidFill>
                    <a:latin typeface="+mj-lt"/>
                  </a:rPr>
                  <a:t> number of nodule in 1 batch (=1 nodule)</a:t>
                </a:r>
              </a:p>
            </p:txBody>
          </p:sp>
        </mc:Choice>
        <mc:Fallback xmlns="">
          <p:sp>
            <p:nvSpPr>
              <p:cNvPr id="92" name="文字方塊 124">
                <a:extLst>
                  <a:ext uri="{FF2B5EF4-FFF2-40B4-BE49-F238E27FC236}">
                    <a16:creationId xmlns:a16="http://schemas.microsoft.com/office/drawing/2014/main" id="{0A3DB32A-979B-BCDA-1078-0EBDE51167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7178" y="1611675"/>
                <a:ext cx="1578604" cy="400110"/>
              </a:xfrm>
              <a:prstGeom prst="rect">
                <a:avLst/>
              </a:prstGeom>
              <a:blipFill>
                <a:blip r:embed="rId35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文字方塊 124">
                <a:extLst>
                  <a:ext uri="{FF2B5EF4-FFF2-40B4-BE49-F238E27FC236}">
                    <a16:creationId xmlns:a16="http://schemas.microsoft.com/office/drawing/2014/main" id="{0740DE5A-928C-C506-96FD-31E06AEA286E}"/>
                  </a:ext>
                </a:extLst>
              </p:cNvPr>
              <p:cNvSpPr txBox="1"/>
              <p:nvPr/>
            </p:nvSpPr>
            <p:spPr>
              <a:xfrm>
                <a:off x="7220551" y="6038924"/>
                <a:ext cx="157860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tabLst>
                    <a:tab pos="1262063" algn="l"/>
                  </a:tabLst>
                  <a:defRPr/>
                </a:pPr>
                <a:r>
                  <a:rPr lang="en-US" altLang="zh-TW" sz="1000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1000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altLang="zh-TW" sz="1000" dirty="0">
                    <a:solidFill>
                      <a:schemeClr val="tx1"/>
                    </a:solidFill>
                    <a:latin typeface="+mj-lt"/>
                  </a:rPr>
                  <a:t> number of nodule in 1 batch (=1 nodule)</a:t>
                </a:r>
              </a:p>
            </p:txBody>
          </p:sp>
        </mc:Choice>
        <mc:Fallback xmlns="">
          <p:sp>
            <p:nvSpPr>
              <p:cNvPr id="93" name="文字方塊 124">
                <a:extLst>
                  <a:ext uri="{FF2B5EF4-FFF2-40B4-BE49-F238E27FC236}">
                    <a16:creationId xmlns:a16="http://schemas.microsoft.com/office/drawing/2014/main" id="{0740DE5A-928C-C506-96FD-31E06AEA28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0551" y="6038924"/>
                <a:ext cx="1578604" cy="400110"/>
              </a:xfrm>
              <a:prstGeom prst="rect">
                <a:avLst/>
              </a:prstGeom>
              <a:blipFill>
                <a:blip r:embed="rId36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5" name="Connector: Elbow 94">
            <a:extLst>
              <a:ext uri="{FF2B5EF4-FFF2-40B4-BE49-F238E27FC236}">
                <a16:creationId xmlns:a16="http://schemas.microsoft.com/office/drawing/2014/main" id="{14A67798-27F4-CF5C-4E8A-793C4F9FCB71}"/>
              </a:ext>
            </a:extLst>
          </p:cNvPr>
          <p:cNvCxnSpPr/>
          <p:nvPr/>
        </p:nvCxnSpPr>
        <p:spPr>
          <a:xfrm flipV="1">
            <a:off x="3378926" y="4299886"/>
            <a:ext cx="1828800" cy="1463040"/>
          </a:xfrm>
          <a:prstGeom prst="bentConnector3">
            <a:avLst>
              <a:gd name="adj1" fmla="val 80178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7" name="Rectangle 96">
            <a:extLst>
              <a:ext uri="{FF2B5EF4-FFF2-40B4-BE49-F238E27FC236}">
                <a16:creationId xmlns:a16="http://schemas.microsoft.com/office/drawing/2014/main" id="{C6D252FB-4016-6580-F0DE-CB29E2F65D6E}"/>
              </a:ext>
            </a:extLst>
          </p:cNvPr>
          <p:cNvSpPr/>
          <p:nvPr/>
        </p:nvSpPr>
        <p:spPr>
          <a:xfrm>
            <a:off x="62895" y="4041643"/>
            <a:ext cx="4360740" cy="1997281"/>
          </a:xfrm>
          <a:prstGeom prst="rect">
            <a:avLst/>
          </a:prstGeom>
          <a:noFill/>
          <a:ln>
            <a:solidFill>
              <a:srgbClr val="E100E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8EBA92D5-7E84-26D1-7616-CAC5589944D4}"/>
              </a:ext>
            </a:extLst>
          </p:cNvPr>
          <p:cNvSpPr/>
          <p:nvPr/>
        </p:nvSpPr>
        <p:spPr>
          <a:xfrm>
            <a:off x="4944674" y="4090022"/>
            <a:ext cx="4124934" cy="234901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文字方塊 1">
            <a:extLst>
              <a:ext uri="{FF2B5EF4-FFF2-40B4-BE49-F238E27FC236}">
                <a16:creationId xmlns:a16="http://schemas.microsoft.com/office/drawing/2014/main" id="{B00B4A28-F336-9CC8-BC2D-5134E020046D}"/>
              </a:ext>
            </a:extLst>
          </p:cNvPr>
          <p:cNvSpPr txBox="1"/>
          <p:nvPr/>
        </p:nvSpPr>
        <p:spPr>
          <a:xfrm>
            <a:off x="-10309" y="-63674"/>
            <a:ext cx="58022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1.2.3 Related Works: Attention-Enhanced Cross-Task Network (4/4)</a:t>
            </a:r>
            <a:endParaRPr lang="zh-TW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03570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C37FD4D5-3B05-7A11-79D9-9BA50C547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92875"/>
            <a:ext cx="2057400" cy="365125"/>
          </a:xfrm>
        </p:spPr>
        <p:txBody>
          <a:bodyPr/>
          <a:lstStyle/>
          <a:p>
            <a:fld id="{8FB7C883-B5AB-4F1C-8127-8D19C684E47C}" type="slidenum">
              <a:rPr lang="zh-TW" altLang="en-US" smtClean="0"/>
              <a:t>12</a:t>
            </a:fld>
            <a:endParaRPr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44964673-2FD2-C1BE-E670-F6B49BDA0891}"/>
              </a:ext>
            </a:extLst>
          </p:cNvPr>
          <p:cNvSpPr txBox="1"/>
          <p:nvPr/>
        </p:nvSpPr>
        <p:spPr>
          <a:xfrm>
            <a:off x="165003" y="532911"/>
            <a:ext cx="92471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b="1" dirty="0" err="1">
                <a:solidFill>
                  <a:srgbClr val="FF0000"/>
                </a:solidFill>
              </a:rPr>
              <a:t>ViT</a:t>
            </a:r>
            <a:r>
              <a:rPr lang="en-US" altLang="zh-TW" sz="1800" b="1" dirty="0">
                <a:solidFill>
                  <a:srgbClr val="FF0000"/>
                </a:solidFill>
              </a:rPr>
              <a:t>[4] </a:t>
            </a:r>
            <a:r>
              <a:rPr lang="en-US" altLang="zh-TW" sz="1800" b="1" dirty="0"/>
              <a:t>An image is worth 16x16 words: Transformers for image recognition at scale.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20D734E5-8E0C-2678-579B-76781C4460F9}"/>
                  </a:ext>
                </a:extLst>
              </p:cNvPr>
              <p:cNvSpPr txBox="1"/>
              <p:nvPr/>
            </p:nvSpPr>
            <p:spPr>
              <a:xfrm>
                <a:off x="384988" y="940024"/>
                <a:ext cx="9006522" cy="271837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altLang="zh-TW" sz="1400" b="1" i="0" dirty="0">
                    <a:solidFill>
                      <a:srgbClr val="FF0000"/>
                    </a:solidFill>
                    <a:effectLst/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Hybrid Model ??</a:t>
                </a:r>
              </a:p>
              <a:p>
                <a:pPr>
                  <a:spcBef>
                    <a:spcPts val="600"/>
                  </a:spcBef>
                </a:pPr>
                <a:r>
                  <a:rPr lang="en-US" altLang="zh-TW" sz="1400" i="0" dirty="0">
                    <a:solidFill>
                      <a:srgbClr val="121212"/>
                    </a:solidFill>
                    <a:effectLst/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1) ResNet50</a:t>
                </a:r>
                <a:r>
                  <a:rPr lang="zh-TW" altLang="en-US" sz="1400" i="0" dirty="0">
                    <a:solidFill>
                      <a:srgbClr val="121212"/>
                    </a:solidFill>
                    <a:effectLst/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改良</a:t>
                </a:r>
                <a:endParaRPr lang="en-US" altLang="zh-TW" sz="1400" i="0" dirty="0">
                  <a:solidFill>
                    <a:srgbClr val="121212"/>
                  </a:solidFill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  <a:p>
                <a:pPr>
                  <a:spcBef>
                    <a:spcPts val="600"/>
                  </a:spcBef>
                </a:pPr>
                <a:r>
                  <a:rPr lang="en-US" altLang="zh-TW" sz="1400" i="0" dirty="0">
                    <a:solidFill>
                      <a:srgbClr val="121212"/>
                    </a:solidFill>
                    <a:effectLst/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2) </a:t>
                </a:r>
                <a:r>
                  <a:rPr lang="en-US" altLang="zh-TW" sz="1400" i="0" dirty="0" err="1">
                    <a:solidFill>
                      <a:srgbClr val="121212"/>
                    </a:solidFill>
                    <a:effectLst/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BatchNorm</a:t>
                </a:r>
                <a:r>
                  <a:rPr lang="zh-TW" altLang="en-US" sz="1400" i="0" dirty="0">
                    <a:solidFill>
                      <a:srgbClr val="121212"/>
                    </a:solidFill>
                    <a:effectLst/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改成</a:t>
                </a:r>
                <a:r>
                  <a:rPr lang="en-US" altLang="zh-TW" sz="1400" i="0" dirty="0" err="1">
                    <a:solidFill>
                      <a:srgbClr val="121212"/>
                    </a:solidFill>
                    <a:effectLst/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GroupNorm</a:t>
                </a:r>
                <a:r>
                  <a:rPr lang="en-US" altLang="zh-TW" sz="1400" i="0" dirty="0">
                    <a:solidFill>
                      <a:srgbClr val="121212"/>
                    </a:solidFill>
                    <a:effectLst/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 (32c)</a:t>
                </a:r>
              </a:p>
              <a:p>
                <a:pPr marL="228600" indent="-228600">
                  <a:spcBef>
                    <a:spcPts val="600"/>
                  </a:spcBef>
                  <a:buAutoNum type="arabicPeriod"/>
                </a:pPr>
                <a:endParaRPr lang="en-US" altLang="zh-TW" sz="1400" i="0" dirty="0">
                  <a:solidFill>
                    <a:srgbClr val="121212"/>
                  </a:solidFill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  <a:p>
                <a:pPr marL="228600" indent="-228600">
                  <a:spcBef>
                    <a:spcPts val="600"/>
                  </a:spcBef>
                  <a:buAutoNum type="arabicPeriod"/>
                </a:pPr>
                <a:endParaRPr lang="en-US" altLang="zh-TW" sz="1400" i="0" dirty="0">
                  <a:solidFill>
                    <a:srgbClr val="121212"/>
                  </a:solidFill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  <a:p>
                <a:pPr marL="228600" indent="-228600">
                  <a:spcBef>
                    <a:spcPts val="600"/>
                  </a:spcBef>
                  <a:buAutoNum type="arabicPeriod"/>
                </a:pPr>
                <a:endParaRPr lang="en-US" altLang="zh-TW" sz="1400" i="0" dirty="0">
                  <a:solidFill>
                    <a:srgbClr val="121212"/>
                  </a:solidFill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  <a:p>
                <a:pPr marL="228600" indent="-228600">
                  <a:spcBef>
                    <a:spcPts val="600"/>
                  </a:spcBef>
                  <a:buFontTx/>
                  <a:buAutoNum type="arabicPeriod"/>
                </a:pPr>
                <a:endParaRPr lang="en-US" altLang="zh-TW" sz="1400" i="0" dirty="0">
                  <a:solidFill>
                    <a:srgbClr val="121212"/>
                  </a:solidFill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  <a:p>
                <a:pPr>
                  <a:spcBef>
                    <a:spcPts val="600"/>
                  </a:spcBef>
                </a:pPr>
                <a:r>
                  <a:rPr lang="en-US" altLang="zh-TW" sz="1400" i="0" dirty="0">
                    <a:solidFill>
                      <a:srgbClr val="121212"/>
                    </a:solidFill>
                    <a:effectLst/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3) </a:t>
                </a:r>
                <a:r>
                  <a:rPr lang="zh-TW" altLang="en-US" sz="1400" i="0" dirty="0">
                    <a:solidFill>
                      <a:srgbClr val="121212"/>
                    </a:solidFill>
                    <a:effectLst/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傳統的</a:t>
                </a:r>
                <a:r>
                  <a:rPr lang="en-US" altLang="zh-TW" sz="1400" i="0" dirty="0">
                    <a:solidFill>
                      <a:srgbClr val="121212"/>
                    </a:solidFill>
                    <a:effectLst/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Conv2d</a:t>
                </a:r>
                <a:r>
                  <a:rPr lang="zh-TW" altLang="en-US" sz="1400" i="0" dirty="0">
                    <a:solidFill>
                      <a:srgbClr val="121212"/>
                    </a:solidFill>
                    <a:effectLst/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改成</a:t>
                </a:r>
                <a:r>
                  <a:rPr lang="en-US" altLang="zh-TW" sz="1400" i="0" dirty="0">
                    <a:solidFill>
                      <a:srgbClr val="FF0000"/>
                    </a:solidFill>
                    <a:effectLst/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StdConv2d</a:t>
                </a:r>
                <a:endParaRPr lang="en-US" altLang="zh-TW" sz="1400" dirty="0">
                  <a:solidFill>
                    <a:srgbClr val="FF0000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  <a:p>
                <a:pPr>
                  <a:spcBef>
                    <a:spcPts val="600"/>
                  </a:spcBef>
                </a:pPr>
                <a:r>
                  <a:rPr lang="zh-TW" altLang="en-US" sz="1400" dirty="0">
                    <a:solidFill>
                      <a:srgbClr val="121212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      對模型</a:t>
                </a:r>
                <a:r>
                  <a:rPr lang="en-US" altLang="zh-TW" sz="1400" dirty="0">
                    <a:solidFill>
                      <a:srgbClr val="121212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weight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sz="1400" b="0" i="0" smtClean="0">
                        <a:solidFill>
                          <a:srgbClr val="121212"/>
                        </a:solidFill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shape</m:t>
                    </m:r>
                    <m:r>
                      <a:rPr lang="en-US" altLang="zh-TW" sz="1400" b="0" i="0" smtClean="0">
                        <a:solidFill>
                          <a:srgbClr val="121212"/>
                        </a:solidFill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=(</m:t>
                    </m:r>
                    <m:r>
                      <a:rPr lang="en-US" altLang="zh-TW" sz="1400" b="0" i="1" smtClean="0">
                        <a:solidFill>
                          <a:srgbClr val="121212"/>
                        </a:solidFill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𝑓𝑖𝑙𝑡𝑒𝑟</m:t>
                    </m:r>
                    <m:r>
                      <a:rPr lang="en-US" altLang="zh-TW" sz="1400" b="0" i="1" smtClean="0">
                        <a:solidFill>
                          <a:srgbClr val="121212"/>
                        </a:solidFill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×</m:t>
                    </m:r>
                    <m:r>
                      <a:rPr lang="en-US" altLang="zh-TW" sz="1400" b="0" i="1" smtClean="0">
                        <a:solidFill>
                          <a:srgbClr val="121212"/>
                        </a:solidFill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𝐻</m:t>
                    </m:r>
                    <m:r>
                      <a:rPr lang="en-US" altLang="zh-TW" sz="1400" b="0" i="1" smtClean="0">
                        <a:solidFill>
                          <a:srgbClr val="121212"/>
                        </a:solidFill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×</m:t>
                    </m:r>
                    <m:r>
                      <a:rPr lang="en-US" altLang="zh-TW" sz="1400" b="0" i="1" smtClean="0">
                        <a:solidFill>
                          <a:srgbClr val="121212"/>
                        </a:solidFill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𝑊</m:t>
                    </m:r>
                    <m:r>
                      <a:rPr lang="en-US" altLang="zh-TW" sz="1400" b="0" i="1" smtClean="0">
                        <a:solidFill>
                          <a:srgbClr val="121212"/>
                        </a:solidFill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×</m:t>
                    </m:r>
                    <m:r>
                      <a:rPr lang="en-US" altLang="zh-TW" sz="1400" b="0" i="1" smtClean="0">
                        <a:solidFill>
                          <a:srgbClr val="121212"/>
                        </a:solidFill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𝐶</m:t>
                    </m:r>
                    <m:r>
                      <a:rPr lang="en-US" altLang="zh-TW" sz="1400" b="0" i="1" smtClean="0">
                        <a:solidFill>
                          <a:srgbClr val="121212"/>
                        </a:solidFill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TW" sz="1400" dirty="0">
                    <a:solidFill>
                      <a:srgbClr val="121212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)</a:t>
                </a:r>
                <a:r>
                  <a:rPr lang="zh-TW" altLang="en-US" sz="1400" dirty="0">
                    <a:solidFill>
                      <a:srgbClr val="121212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的每一個</a:t>
                </a:r>
                <a:r>
                  <a:rPr lang="en-US" altLang="zh-TW" sz="1400" dirty="0">
                    <a:solidFill>
                      <a:srgbClr val="121212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layer</a:t>
                </a:r>
                <a:r>
                  <a:rPr lang="zh-TW" altLang="en-US" sz="1400" dirty="0">
                    <a:solidFill>
                      <a:srgbClr val="121212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 </a:t>
                </a:r>
                <a:r>
                  <a:rPr lang="en-US" altLang="zh-TW" sz="1400" dirty="0">
                    <a:solidFill>
                      <a:srgbClr val="121212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(</a:t>
                </a:r>
                <a:r>
                  <a:rPr lang="zh-TW" altLang="en-US" sz="1400" dirty="0">
                    <a:solidFill>
                      <a:srgbClr val="121212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也就是包含</a:t>
                </a:r>
                <a:r>
                  <a:rPr lang="en-US" altLang="zh-TW" sz="1400" dirty="0">
                    <a:solidFill>
                      <a:srgbClr val="121212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H</a:t>
                </a:r>
                <a:r>
                  <a:rPr lang="zh-TW" altLang="en-US" sz="1400" dirty="0">
                    <a:solidFill>
                      <a:srgbClr val="121212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、</a:t>
                </a:r>
                <a:r>
                  <a:rPr lang="en-US" altLang="zh-TW" sz="1400" dirty="0">
                    <a:solidFill>
                      <a:srgbClr val="121212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W</a:t>
                </a:r>
                <a:r>
                  <a:rPr lang="zh-TW" altLang="en-US" sz="1400" dirty="0">
                    <a:solidFill>
                      <a:srgbClr val="121212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、</a:t>
                </a:r>
                <a:r>
                  <a:rPr lang="en-US" altLang="zh-TW" sz="1400" dirty="0">
                    <a:solidFill>
                      <a:srgbClr val="121212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C)</a:t>
                </a:r>
                <a:r>
                  <a:rPr lang="zh-TW" altLang="en-US" sz="1400" dirty="0">
                    <a:solidFill>
                      <a:srgbClr val="121212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 做標準化，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1400" b="0" i="1" smtClean="0">
                            <a:solidFill>
                              <a:srgbClr val="121212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TW" sz="1400" b="0" i="1" smtClean="0">
                            <a:solidFill>
                              <a:srgbClr val="121212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𝑤</m:t>
                        </m:r>
                      </m:e>
                      <m:sup>
                        <m:r>
                          <a:rPr lang="en-US" altLang="zh-TW" sz="1400" b="0" i="1" smtClean="0">
                            <a:solidFill>
                              <a:srgbClr val="121212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TW" sz="1400" b="0" i="1" smtClean="0">
                        <a:solidFill>
                          <a:srgbClr val="121212"/>
                        </a:solidFill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altLang="zh-TW" sz="1400" b="0" i="1" smtClean="0">
                            <a:solidFill>
                              <a:srgbClr val="121212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TW" sz="1400" b="0" i="1" smtClean="0">
                            <a:solidFill>
                              <a:srgbClr val="121212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𝑤</m:t>
                        </m:r>
                        <m:r>
                          <a:rPr lang="en-US" altLang="zh-TW" sz="1400" b="0" i="1" smtClean="0">
                            <a:solidFill>
                              <a:srgbClr val="121212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altLang="zh-TW" sz="1400" b="0" i="1" smtClean="0">
                            <a:solidFill>
                              <a:srgbClr val="121212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𝜇</m:t>
                        </m:r>
                      </m:num>
                      <m:den>
                        <m:r>
                          <a:rPr lang="en-US" altLang="zh-TW" sz="1400" i="1">
                            <a:solidFill>
                              <a:srgbClr val="121212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𝜎</m:t>
                        </m:r>
                      </m:den>
                    </m:f>
                  </m:oMath>
                </a14:m>
                <a:r>
                  <a:rPr lang="en-US" altLang="zh-TW" sz="1400" i="0" dirty="0">
                    <a:solidFill>
                      <a:srgbClr val="121212"/>
                    </a:solidFill>
                    <a:effectLst/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)</a:t>
                </a:r>
              </a:p>
            </p:txBody>
          </p:sp>
        </mc:Choice>
        <mc:Fallback xmlns=""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20D734E5-8E0C-2678-579B-76781C4460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988" y="940024"/>
                <a:ext cx="9006522" cy="2718373"/>
              </a:xfrm>
              <a:prstGeom prst="rect">
                <a:avLst/>
              </a:prstGeom>
              <a:blipFill>
                <a:blip r:embed="rId2"/>
                <a:stretch>
                  <a:fillRect l="-203" t="-44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圖片 18" descr="一張含有 圖表 的圖片&#10;&#10;自動產生的描述">
            <a:extLst>
              <a:ext uri="{FF2B5EF4-FFF2-40B4-BE49-F238E27FC236}">
                <a16:creationId xmlns:a16="http://schemas.microsoft.com/office/drawing/2014/main" id="{8CDD5D41-269F-067E-D02C-9FD50B9DDE9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35"/>
          <a:stretch/>
        </p:blipFill>
        <p:spPr>
          <a:xfrm>
            <a:off x="333336" y="3900316"/>
            <a:ext cx="5587563" cy="2956171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5BF982A1-0F84-0D4A-EBCD-67166720244B}"/>
              </a:ext>
            </a:extLst>
          </p:cNvPr>
          <p:cNvSpPr/>
          <p:nvPr/>
        </p:nvSpPr>
        <p:spPr>
          <a:xfrm>
            <a:off x="1533167" y="4917683"/>
            <a:ext cx="398761" cy="87314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62A13E93-FA73-E28F-D906-D17F7400278E}"/>
              </a:ext>
            </a:extLst>
          </p:cNvPr>
          <p:cNvSpPr/>
          <p:nvPr/>
        </p:nvSpPr>
        <p:spPr>
          <a:xfrm>
            <a:off x="2283709" y="4893373"/>
            <a:ext cx="225735" cy="91120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471ACF76-7AEF-6BA9-72B9-EAB48D6EA7BA}"/>
              </a:ext>
            </a:extLst>
          </p:cNvPr>
          <p:cNvSpPr txBox="1"/>
          <p:nvPr/>
        </p:nvSpPr>
        <p:spPr>
          <a:xfrm>
            <a:off x="4441375" y="1236943"/>
            <a:ext cx="4063434" cy="1123384"/>
          </a:xfrm>
          <a:prstGeom prst="rect">
            <a:avLst/>
          </a:prstGeom>
          <a:noFill/>
          <a:ln w="19050"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2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Reference Paper (</a:t>
            </a:r>
            <a:r>
              <a:rPr lang="en-US" altLang="zh-TW" sz="1200" b="1" dirty="0">
                <a:solidFill>
                  <a:srgbClr val="0563C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1912.11370.pdf (arxiv.org)</a:t>
            </a:r>
            <a:r>
              <a:rPr lang="en-US" altLang="zh-TW" sz="12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</a:p>
          <a:p>
            <a:r>
              <a:rPr lang="zh-TW" altLang="en-US" sz="110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使用</a:t>
            </a:r>
            <a:r>
              <a:rPr lang="en-US" altLang="zh-TW" sz="1100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Group Normalization (GN)</a:t>
            </a:r>
            <a:r>
              <a:rPr lang="zh-TW" altLang="en-US" sz="1100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、</a:t>
            </a:r>
            <a:r>
              <a:rPr lang="en-US" altLang="zh-TW" sz="1100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Weight Standardization (WS)</a:t>
            </a:r>
            <a:r>
              <a:rPr lang="en-US" altLang="zh-TW" sz="110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zh-TW" altLang="en-US" sz="110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替換</a:t>
            </a:r>
            <a:r>
              <a:rPr lang="en-US" altLang="zh-TW" sz="1100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Batch Normalization (BN) </a:t>
            </a:r>
            <a:r>
              <a:rPr lang="zh-TW" altLang="en-US" sz="110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。主要因為 </a:t>
            </a:r>
            <a:r>
              <a:rPr lang="en-US" altLang="zh-TW" sz="110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(1) BN</a:t>
            </a:r>
            <a:r>
              <a:rPr lang="zh-TW" altLang="en-US" sz="110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受</a:t>
            </a:r>
            <a:r>
              <a:rPr lang="en-US" altLang="zh-TW" sz="110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batch size</a:t>
            </a:r>
            <a:r>
              <a:rPr lang="zh-TW" altLang="en-US" sz="110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大小的影響較大</a:t>
            </a:r>
            <a:r>
              <a:rPr lang="en-US" altLang="zh-TW" sz="110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zh-TW" altLang="en-US" sz="110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需要大量的</a:t>
            </a:r>
            <a:r>
              <a:rPr lang="en-US" altLang="zh-TW" sz="110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Resource)</a:t>
            </a:r>
            <a:r>
              <a:rPr lang="zh-TW" altLang="en-US" sz="110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</a:t>
            </a:r>
            <a:r>
              <a:rPr lang="en-US" altLang="zh-TW" sz="110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(2) BN</a:t>
            </a:r>
            <a:r>
              <a:rPr lang="zh-TW" altLang="en-US" sz="110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中權重的</a:t>
            </a:r>
            <a:r>
              <a:rPr lang="zh-CN" altLang="en-US" sz="110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更</a:t>
            </a:r>
            <a:r>
              <a:rPr lang="zh-TW" altLang="en-US" sz="110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新</a:t>
            </a:r>
            <a:r>
              <a:rPr lang="zh-TW" altLang="en-US" sz="1100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對於</a:t>
            </a:r>
            <a:r>
              <a:rPr lang="en-US" altLang="zh-TW" sz="11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Transfer Learning (Based on </a:t>
            </a:r>
            <a:r>
              <a:rPr lang="en-US" altLang="zh-TW" sz="1100" dirty="0" err="1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PreTrain</a:t>
            </a:r>
            <a:r>
              <a:rPr lang="en-US" altLang="zh-TW" sz="11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1100" dirty="0" err="1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ViT</a:t>
            </a:r>
            <a:r>
              <a:rPr lang="en-US" altLang="zh-TW" sz="11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[4])</a:t>
            </a:r>
            <a:r>
              <a:rPr lang="zh-TW" altLang="en-US" sz="110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不友好。實驗證明，</a:t>
            </a:r>
            <a:r>
              <a:rPr lang="en-US" altLang="zh-TW" sz="110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GN</a:t>
            </a:r>
            <a:r>
              <a:rPr lang="zh-TW" altLang="en-US" sz="110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、</a:t>
            </a:r>
            <a:r>
              <a:rPr lang="en-US" altLang="zh-TW" sz="110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WS</a:t>
            </a:r>
            <a:r>
              <a:rPr lang="zh-TW" altLang="en-US" sz="110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的設計對於遷移學習有很大的影響。</a:t>
            </a:r>
            <a:endParaRPr lang="zh-TW" altLang="en-US" sz="11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E7C81999-E18D-5452-D9B1-BF6B9FCAA7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308" y="1856146"/>
            <a:ext cx="3539317" cy="1008363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1C0BC7E7-F7D6-EEDB-9191-34A6505F9C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03176" y="3931549"/>
            <a:ext cx="2707488" cy="2824742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F4924719-5501-E871-1615-80C65AD2D6C2}"/>
              </a:ext>
            </a:extLst>
          </p:cNvPr>
          <p:cNvSpPr txBox="1"/>
          <p:nvPr/>
        </p:nvSpPr>
        <p:spPr>
          <a:xfrm>
            <a:off x="6103176" y="3667742"/>
            <a:ext cx="111604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zh-TW" sz="1400" b="1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ResNet50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BD4DABB4-F8BF-47F7-3B21-B3E709A3489B}"/>
              </a:ext>
            </a:extLst>
          </p:cNvPr>
          <p:cNvSpPr txBox="1"/>
          <p:nvPr/>
        </p:nvSpPr>
        <p:spPr>
          <a:xfrm>
            <a:off x="333336" y="3642849"/>
            <a:ext cx="140608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zh-TW" sz="1400" b="1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Hybrid Model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61BB959C-F9B1-BF60-1F81-F500631ED6A1}"/>
              </a:ext>
            </a:extLst>
          </p:cNvPr>
          <p:cNvSpPr txBox="1"/>
          <p:nvPr/>
        </p:nvSpPr>
        <p:spPr>
          <a:xfrm>
            <a:off x="3631662" y="5957754"/>
            <a:ext cx="155042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50" dirty="0">
                <a:solidFill>
                  <a:schemeClr val="accent6">
                    <a:lumMod val="75000"/>
                  </a:schemeClr>
                </a:solidFill>
                <a:ea typeface="標楷體" panose="03000509000000000000" pitchFamily="65" charset="-120"/>
              </a:rPr>
              <a:t>Block:</a:t>
            </a:r>
          </a:p>
          <a:p>
            <a:r>
              <a:rPr lang="en-US" altLang="zh-TW" sz="1050" dirty="0">
                <a:solidFill>
                  <a:schemeClr val="accent6">
                    <a:lumMod val="75000"/>
                  </a:schemeClr>
                </a:solidFill>
                <a:ea typeface="標楷體" panose="03000509000000000000" pitchFamily="65" charset="-120"/>
              </a:rPr>
              <a:t>StdConv1x1</a:t>
            </a:r>
            <a:r>
              <a:rPr lang="en-US" altLang="zh-TW" sz="1050" dirty="0">
                <a:solidFill>
                  <a:schemeClr val="accent6">
                    <a:lumMod val="75000"/>
                  </a:schemeClr>
                </a:solidFill>
                <a:ea typeface="標楷體" panose="03000509000000000000" pitchFamily="65" charset="-120"/>
                <a:sym typeface="Wingdings" panose="05000000000000000000" pitchFamily="2" charset="2"/>
              </a:rPr>
              <a:t>GNReLU</a:t>
            </a:r>
          </a:p>
          <a:p>
            <a:r>
              <a:rPr lang="en-US" altLang="zh-TW" sz="1050" dirty="0">
                <a:solidFill>
                  <a:schemeClr val="accent6">
                    <a:lumMod val="75000"/>
                  </a:schemeClr>
                </a:solidFill>
                <a:ea typeface="標楷體" panose="03000509000000000000" pitchFamily="65" charset="-120"/>
              </a:rPr>
              <a:t>StdConv3x3</a:t>
            </a:r>
            <a:r>
              <a:rPr lang="en-US" altLang="zh-TW" sz="1050" dirty="0">
                <a:solidFill>
                  <a:schemeClr val="accent6">
                    <a:lumMod val="75000"/>
                  </a:schemeClr>
                </a:solidFill>
                <a:ea typeface="標楷體" panose="03000509000000000000" pitchFamily="65" charset="-120"/>
                <a:sym typeface="Wingdings" panose="05000000000000000000" pitchFamily="2" charset="2"/>
              </a:rPr>
              <a:t>GNReLU</a:t>
            </a:r>
          </a:p>
          <a:p>
            <a:r>
              <a:rPr lang="en-US" altLang="zh-TW" sz="1050" dirty="0">
                <a:solidFill>
                  <a:schemeClr val="accent6">
                    <a:lumMod val="75000"/>
                  </a:schemeClr>
                </a:solidFill>
                <a:ea typeface="標楷體" panose="03000509000000000000" pitchFamily="65" charset="-120"/>
              </a:rPr>
              <a:t>StdConv1x1</a:t>
            </a:r>
            <a:r>
              <a:rPr lang="en-US" altLang="zh-TW" sz="1050" dirty="0">
                <a:solidFill>
                  <a:schemeClr val="accent6">
                    <a:lumMod val="75000"/>
                  </a:schemeClr>
                </a:solidFill>
                <a:ea typeface="標楷體" panose="03000509000000000000" pitchFamily="65" charset="-120"/>
                <a:sym typeface="Wingdings" panose="05000000000000000000" pitchFamily="2" charset="2"/>
              </a:rPr>
              <a:t>ReLU</a:t>
            </a:r>
          </a:p>
        </p:txBody>
      </p:sp>
      <p:sp>
        <p:nvSpPr>
          <p:cNvPr id="7" name="文字方塊 1">
            <a:extLst>
              <a:ext uri="{FF2B5EF4-FFF2-40B4-BE49-F238E27FC236}">
                <a16:creationId xmlns:a16="http://schemas.microsoft.com/office/drawing/2014/main" id="{B95F4DA7-B0F6-185B-B1F4-001B330FD189}"/>
              </a:ext>
            </a:extLst>
          </p:cNvPr>
          <p:cNvSpPr txBox="1"/>
          <p:nvPr/>
        </p:nvSpPr>
        <p:spPr>
          <a:xfrm>
            <a:off x="-43725" y="-34944"/>
            <a:ext cx="84082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1.2.3 Related Works: An image is worth 16x16 words: Transformers for image recognition at scale</a:t>
            </a:r>
            <a:endParaRPr lang="zh-TW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46132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51446487-E379-B7AB-B324-C95F9894CA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9456"/>
          <a:stretch/>
        </p:blipFill>
        <p:spPr>
          <a:xfrm>
            <a:off x="455858" y="1292064"/>
            <a:ext cx="4908193" cy="208181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E79DF673-0E3A-07AE-C36E-3D9153A1D4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856" t="64168" r="38168"/>
          <a:stretch/>
        </p:blipFill>
        <p:spPr>
          <a:xfrm>
            <a:off x="5429088" y="1303005"/>
            <a:ext cx="1674254" cy="1380352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1C4C7B41-7117-0B6E-2AC4-494962BF2A55}"/>
              </a:ext>
            </a:extLst>
          </p:cNvPr>
          <p:cNvSpPr txBox="1"/>
          <p:nvPr/>
        </p:nvSpPr>
        <p:spPr>
          <a:xfrm>
            <a:off x="163373" y="425177"/>
            <a:ext cx="7789036" cy="887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BiTr-Unet</a:t>
            </a:r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(Brain Tumor)</a:t>
            </a:r>
            <a:endParaRPr lang="en-US" altLang="zh-CN" sz="15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50000"/>
              </a:lnSpc>
              <a:buFontTx/>
              <a:buAutoNum type="arabicPeriod"/>
            </a:pPr>
            <a:r>
              <a:rPr lang="en-US" altLang="zh-TW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 </a:t>
            </a:r>
            <a:r>
              <a:rPr lang="en-US" altLang="zh-CN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four 3D MRI modalities images (128x128x128x4c)</a:t>
            </a:r>
          </a:p>
          <a:p>
            <a:pPr marL="800100" lvl="1" indent="-342900">
              <a:lnSpc>
                <a:spcPct val="150000"/>
              </a:lnSpc>
              <a:buFontTx/>
              <a:buAutoNum type="arabicPeriod"/>
            </a:pPr>
            <a:r>
              <a:rPr lang="en-US" altLang="zh-CN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Get more information on low resolution (global feature) feature using </a:t>
            </a:r>
            <a:r>
              <a:rPr lang="en-US" altLang="zh-CN" sz="13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transformer block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E90994DE-A321-B141-0E53-9E1B56B8BB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4950" t="4595"/>
          <a:stretch/>
        </p:blipFill>
        <p:spPr>
          <a:xfrm>
            <a:off x="7405198" y="517375"/>
            <a:ext cx="1261847" cy="2499714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32B0A321-00E0-5B46-6E6A-9BB1C488BF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975" y="4171783"/>
            <a:ext cx="5633635" cy="2261040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9B375FC4-C026-0512-9A06-A5DCD926E6DF}"/>
              </a:ext>
            </a:extLst>
          </p:cNvPr>
          <p:cNvSpPr txBox="1"/>
          <p:nvPr/>
        </p:nvSpPr>
        <p:spPr>
          <a:xfrm>
            <a:off x="163373" y="3339747"/>
            <a:ext cx="7789036" cy="902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U-Net Transformer</a:t>
            </a:r>
            <a:endParaRPr lang="en-US" altLang="zh-CN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50000"/>
              </a:lnSpc>
              <a:buFontTx/>
              <a:buAutoNum type="arabicPeriod"/>
            </a:pPr>
            <a:r>
              <a:rPr lang="en-US" altLang="zh-TW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MHSA</a:t>
            </a:r>
            <a:r>
              <a:rPr lang="zh-TW" alt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zh-TW" alt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 head self attention (MSA)</a:t>
            </a:r>
            <a:r>
              <a:rPr lang="zh-TW" alt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CN"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50000"/>
              </a:lnSpc>
              <a:buFontTx/>
              <a:buAutoNum type="arabicPeriod"/>
            </a:pPr>
            <a:r>
              <a:rPr lang="en-US" altLang="zh-TW" sz="13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MHCA</a:t>
            </a:r>
            <a:r>
              <a:rPr lang="en-US" altLang="zh-TW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 multi head cross attention (similar as “</a:t>
            </a:r>
            <a:r>
              <a:rPr lang="en-US" altLang="zh-TW" sz="13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attention gate</a:t>
            </a:r>
            <a:r>
              <a:rPr lang="en-US" altLang="zh-TW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”) </a:t>
            </a:r>
            <a:endParaRPr lang="zh-CN" altLang="en-US"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572FABB2-59E2-C5A1-1FFF-44C43E514D31}"/>
              </a:ext>
            </a:extLst>
          </p:cNvPr>
          <p:cNvSpPr txBox="1"/>
          <p:nvPr/>
        </p:nvSpPr>
        <p:spPr>
          <a:xfrm>
            <a:off x="7224895" y="149311"/>
            <a:ext cx="1841679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transformer block</a:t>
            </a:r>
            <a:endParaRPr lang="zh-TW" altLang="en-US" sz="1500" b="1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5E372D41-A2EC-3CE7-8440-23D5FD181D34}"/>
              </a:ext>
            </a:extLst>
          </p:cNvPr>
          <p:cNvSpPr/>
          <p:nvPr/>
        </p:nvSpPr>
        <p:spPr>
          <a:xfrm>
            <a:off x="2350394" y="2567604"/>
            <a:ext cx="1004552" cy="55486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9" name="圖片 18">
            <a:extLst>
              <a:ext uri="{FF2B5EF4-FFF2-40B4-BE49-F238E27FC236}">
                <a16:creationId xmlns:a16="http://schemas.microsoft.com/office/drawing/2014/main" id="{EC38C469-74A5-4E09-86B7-B1685BE2FC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8610" y="4903083"/>
            <a:ext cx="3247963" cy="1954917"/>
          </a:xfrm>
          <a:prstGeom prst="rect">
            <a:avLst/>
          </a:prstGeom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F31F36BA-0A43-ED65-D87E-8837893A0606}"/>
              </a:ext>
            </a:extLst>
          </p:cNvPr>
          <p:cNvSpPr/>
          <p:nvPr/>
        </p:nvSpPr>
        <p:spPr>
          <a:xfrm>
            <a:off x="2407678" y="5358384"/>
            <a:ext cx="553962" cy="31597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9FE62610-85AE-0720-A9E2-2FCFEB7D6DDD}"/>
              </a:ext>
            </a:extLst>
          </p:cNvPr>
          <p:cNvSpPr/>
          <p:nvPr/>
        </p:nvSpPr>
        <p:spPr>
          <a:xfrm>
            <a:off x="2717722" y="5006605"/>
            <a:ext cx="533478" cy="29444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F60228CC-D89C-4F93-4383-6CCCCB41ECA2}"/>
              </a:ext>
            </a:extLst>
          </p:cNvPr>
          <p:cNvSpPr txBox="1"/>
          <p:nvPr/>
        </p:nvSpPr>
        <p:spPr>
          <a:xfrm>
            <a:off x="5618548" y="6142491"/>
            <a:ext cx="127548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Gate</a:t>
            </a:r>
          </a:p>
          <a:p>
            <a:r>
              <a:rPr lang="en-US" altLang="zh-TW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Low resolution</a:t>
            </a:r>
            <a:endParaRPr lang="zh-TW" altLang="en-US" sz="1000" dirty="0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A6433A2C-8EDB-58B4-DBA3-36E20BEFF06D}"/>
              </a:ext>
            </a:extLst>
          </p:cNvPr>
          <p:cNvSpPr txBox="1"/>
          <p:nvPr/>
        </p:nvSpPr>
        <p:spPr>
          <a:xfrm>
            <a:off x="5618548" y="5157363"/>
            <a:ext cx="151116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  <a:p>
            <a:r>
              <a:rPr lang="en-US" altLang="zh-TW" sz="1000" dirty="0"/>
              <a:t>High resolution</a:t>
            </a:r>
            <a:endParaRPr lang="zh-TW" altLang="en-US" sz="1000" dirty="0"/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577A39C6-D6EB-A4C4-4EC2-D2960104E764}"/>
              </a:ext>
            </a:extLst>
          </p:cNvPr>
          <p:cNvSpPr txBox="1"/>
          <p:nvPr/>
        </p:nvSpPr>
        <p:spPr>
          <a:xfrm>
            <a:off x="6344946" y="3169621"/>
            <a:ext cx="2283408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Attention Gate (Pixel-wise)</a:t>
            </a:r>
            <a:endParaRPr lang="zh-TW" altLang="en-US" sz="1300" b="1" dirty="0"/>
          </a:p>
        </p:txBody>
      </p:sp>
      <p:sp>
        <p:nvSpPr>
          <p:cNvPr id="28" name="矩形: 圓角 27">
            <a:extLst>
              <a:ext uri="{FF2B5EF4-FFF2-40B4-BE49-F238E27FC236}">
                <a16:creationId xmlns:a16="http://schemas.microsoft.com/office/drawing/2014/main" id="{3A48B6FE-358E-D9A5-7BBC-AC30CCD1B362}"/>
              </a:ext>
            </a:extLst>
          </p:cNvPr>
          <p:cNvSpPr/>
          <p:nvPr/>
        </p:nvSpPr>
        <p:spPr>
          <a:xfrm>
            <a:off x="6419409" y="5048156"/>
            <a:ext cx="2011517" cy="1029145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63B94C7B-BDF1-E8BE-6FDA-93C1AEA286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525470"/>
            <a:ext cx="2057400" cy="365125"/>
          </a:xfrm>
        </p:spPr>
        <p:txBody>
          <a:bodyPr/>
          <a:lstStyle/>
          <a:p>
            <a:fld id="{8FB7C883-B5AB-4F1C-8127-8D19C684E47C}" type="slidenum">
              <a:rPr lang="zh-TW" altLang="en-US" smtClean="0"/>
              <a:t>13</a:t>
            </a:fld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FB050B90-9C29-DB13-8060-1F2176F4F1B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075" t="3413" r="4087" b="22621"/>
          <a:stretch/>
        </p:blipFill>
        <p:spPr>
          <a:xfrm>
            <a:off x="5881472" y="3410756"/>
            <a:ext cx="3162016" cy="1389684"/>
          </a:xfrm>
          <a:prstGeom prst="rect">
            <a:avLst/>
          </a:prstGeom>
        </p:spPr>
      </p:pic>
      <p:sp>
        <p:nvSpPr>
          <p:cNvPr id="18" name="文字方塊 17">
            <a:extLst>
              <a:ext uri="{FF2B5EF4-FFF2-40B4-BE49-F238E27FC236}">
                <a16:creationId xmlns:a16="http://schemas.microsoft.com/office/drawing/2014/main" id="{B0E83737-62D9-4041-E7C3-CF6782816808}"/>
              </a:ext>
            </a:extLst>
          </p:cNvPr>
          <p:cNvSpPr txBox="1"/>
          <p:nvPr/>
        </p:nvSpPr>
        <p:spPr>
          <a:xfrm>
            <a:off x="5618654" y="3513743"/>
            <a:ext cx="127548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Gate</a:t>
            </a:r>
          </a:p>
          <a:p>
            <a:r>
              <a:rPr lang="en-US" altLang="zh-TW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Low resolution</a:t>
            </a:r>
            <a:endParaRPr lang="zh-TW" altLang="en-US" sz="1000" dirty="0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F6B8A9AD-EB7F-3334-C193-7FBAD9E0C422}"/>
              </a:ext>
            </a:extLst>
          </p:cNvPr>
          <p:cNvSpPr txBox="1"/>
          <p:nvPr/>
        </p:nvSpPr>
        <p:spPr>
          <a:xfrm>
            <a:off x="5618549" y="3878119"/>
            <a:ext cx="151116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  <a:p>
            <a:r>
              <a:rPr lang="en-US" altLang="zh-TW" sz="1000" dirty="0"/>
              <a:t>High resolution</a:t>
            </a:r>
            <a:endParaRPr lang="zh-TW" altLang="en-US" sz="1000" dirty="0"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DC8397D5-74E6-7BDB-6661-2D4ADE618D2E}"/>
              </a:ext>
            </a:extLst>
          </p:cNvPr>
          <p:cNvSpPr txBox="1"/>
          <p:nvPr/>
        </p:nvSpPr>
        <p:spPr>
          <a:xfrm>
            <a:off x="7103342" y="4790379"/>
            <a:ext cx="789374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MHCA</a:t>
            </a:r>
            <a:endParaRPr lang="zh-TW" altLang="en-US" sz="1300" b="1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8DF6BB06-73D2-525D-6CED-2A38B768FC1F}"/>
              </a:ext>
            </a:extLst>
          </p:cNvPr>
          <p:cNvSpPr txBox="1"/>
          <p:nvPr/>
        </p:nvSpPr>
        <p:spPr>
          <a:xfrm>
            <a:off x="-14580" y="6284126"/>
            <a:ext cx="437769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dirty="0"/>
              <a:t>Reference:</a:t>
            </a:r>
          </a:p>
          <a:p>
            <a:r>
              <a:rPr lang="en-US" altLang="zh-TW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BiTr-Unet</a:t>
            </a:r>
            <a:r>
              <a:rPr lang="en-US" altLang="zh-TW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zh-TW" alt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MICCAI2021, cite 32</a:t>
            </a:r>
          </a:p>
          <a:p>
            <a:r>
              <a:rPr lang="en-US" altLang="zh-TW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U-Net Transformer:</a:t>
            </a:r>
            <a:r>
              <a:rPr lang="zh-TW" alt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MLMI2021, cite 101</a:t>
            </a:r>
            <a:endParaRPr lang="zh-TW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字方塊 1">
            <a:extLst>
              <a:ext uri="{FF2B5EF4-FFF2-40B4-BE49-F238E27FC236}">
                <a16:creationId xmlns:a16="http://schemas.microsoft.com/office/drawing/2014/main" id="{707553F6-9EDB-1E55-6FF6-8FDCEAB69D08}"/>
              </a:ext>
            </a:extLst>
          </p:cNvPr>
          <p:cNvSpPr txBox="1"/>
          <p:nvPr/>
        </p:nvSpPr>
        <p:spPr>
          <a:xfrm>
            <a:off x="-43725" y="-34944"/>
            <a:ext cx="90666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1.2.4 Related Works: </a:t>
            </a:r>
            <a:r>
              <a:rPr lang="en-US" altLang="zh-TW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BiTr-Unet</a:t>
            </a:r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a CNN-Transformer combined network for MRI brain tumor segmentation</a:t>
            </a:r>
            <a:endParaRPr lang="zh-TW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30313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BEF97CC5-D47B-663A-E257-8F80A40D70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9476" y="1498293"/>
            <a:ext cx="7076350" cy="2596035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5EBEA75B-036C-1C35-6DBE-5595F4DDDDC1}"/>
              </a:ext>
            </a:extLst>
          </p:cNvPr>
          <p:cNvSpPr/>
          <p:nvPr/>
        </p:nvSpPr>
        <p:spPr>
          <a:xfrm>
            <a:off x="989476" y="2415654"/>
            <a:ext cx="1112279" cy="154219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0E9287E0-7E8D-2458-5838-A511803DAEF4}"/>
              </a:ext>
            </a:extLst>
          </p:cNvPr>
          <p:cNvSpPr txBox="1"/>
          <p:nvPr/>
        </p:nvSpPr>
        <p:spPr>
          <a:xfrm>
            <a:off x="162461" y="427791"/>
            <a:ext cx="7789036" cy="1187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Swin</a:t>
            </a:r>
            <a:r>
              <a:rPr lang="en-US" altLang="zh-TW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-UNETR</a:t>
            </a:r>
            <a:endParaRPr lang="en-US" altLang="zh-CN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50000"/>
              </a:lnSpc>
              <a:buFontTx/>
              <a:buAutoNum type="arabicPeriod"/>
            </a:pPr>
            <a:r>
              <a:rPr lang="en-US" altLang="zh-TW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 </a:t>
            </a:r>
            <a:r>
              <a:rPr lang="en-US" altLang="zh-CN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four 3D MRI modalities images (128x128x128x4c)</a:t>
            </a:r>
            <a:endParaRPr lang="en-US" altLang="zh-TW"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50000"/>
              </a:lnSpc>
              <a:buFontTx/>
              <a:buAutoNum type="arabicPeriod"/>
            </a:pPr>
            <a:r>
              <a:rPr lang="en-US" altLang="zh-TW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 extraction by </a:t>
            </a:r>
            <a:r>
              <a:rPr lang="en-US" altLang="zh-TW" sz="13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Swin Transformer </a:t>
            </a:r>
            <a:r>
              <a:rPr lang="en-US" altLang="zh-TW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altLang="zh-TW" sz="1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downsampling</a:t>
            </a:r>
            <a:r>
              <a:rPr lang="en-US" altLang="zh-TW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by </a:t>
            </a:r>
            <a:r>
              <a:rPr lang="en-US" altLang="zh-TW" sz="13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patch merging</a:t>
            </a:r>
          </a:p>
          <a:p>
            <a:pPr marL="800100" lvl="1" indent="-342900">
              <a:lnSpc>
                <a:spcPct val="150000"/>
              </a:lnSpc>
              <a:buFontTx/>
              <a:buAutoNum type="arabicPeriod"/>
            </a:pPr>
            <a:r>
              <a:rPr lang="en-US" altLang="zh-CN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Trained on a DGX-1 cluster with </a:t>
            </a:r>
            <a:r>
              <a:rPr lang="en-US" altLang="zh-CN" sz="13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NVIDIA V100 GPUs x 8</a:t>
            </a:r>
            <a:r>
              <a:rPr lang="zh-TW" altLang="en-US" sz="13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batch size </a:t>
            </a:r>
            <a:r>
              <a:rPr lang="en-US" altLang="zh-TW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zh-TW" alt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8)</a:t>
            </a:r>
            <a:endParaRPr lang="en-US" altLang="zh-CN"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C1106C2F-411B-7A84-2EE1-27066DF1BE0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161" b="4551"/>
          <a:stretch/>
        </p:blipFill>
        <p:spPr>
          <a:xfrm>
            <a:off x="5252219" y="3943704"/>
            <a:ext cx="3558723" cy="2714916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999D4FA2-3633-D24F-C4A4-0B90F492BC1C}"/>
              </a:ext>
            </a:extLst>
          </p:cNvPr>
          <p:cNvSpPr txBox="1"/>
          <p:nvPr/>
        </p:nvSpPr>
        <p:spPr>
          <a:xfrm>
            <a:off x="162461" y="3971045"/>
            <a:ext cx="4894035" cy="14875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5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Swin-Unet</a:t>
            </a:r>
            <a:r>
              <a:rPr lang="en-US" altLang="zh-TW" sz="15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??</a:t>
            </a:r>
            <a:endParaRPr lang="en-US" altLang="zh-CN" sz="15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50000"/>
              </a:lnSpc>
              <a:buFontTx/>
              <a:buAutoNum type="arabicPeriod"/>
            </a:pPr>
            <a:r>
              <a:rPr lang="en-US" altLang="zh-TW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 </a:t>
            </a:r>
            <a:r>
              <a:rPr lang="en-US" altLang="zh-CN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four 3D MRI modalities images (224x224x1c)</a:t>
            </a:r>
            <a:endParaRPr lang="en-US" altLang="zh-TW"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50000"/>
              </a:lnSpc>
              <a:buFontTx/>
              <a:buAutoNum type="arabicPeriod"/>
            </a:pPr>
            <a:r>
              <a:rPr lang="en-US" altLang="zh-TW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 extraction by </a:t>
            </a:r>
            <a:r>
              <a:rPr lang="en-US" altLang="zh-TW" sz="13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Swin Transformer </a:t>
            </a:r>
            <a:r>
              <a:rPr lang="en-US" altLang="zh-TW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altLang="zh-TW" sz="1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downsampling</a:t>
            </a:r>
            <a:r>
              <a:rPr lang="en-US" altLang="zh-TW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by </a:t>
            </a:r>
            <a:r>
              <a:rPr lang="en-US" altLang="zh-TW" sz="13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patch merging</a:t>
            </a:r>
          </a:p>
          <a:p>
            <a:pPr marL="800100" lvl="1" indent="-342900">
              <a:lnSpc>
                <a:spcPct val="150000"/>
              </a:lnSpc>
              <a:buFontTx/>
              <a:buAutoNum type="arabicPeriod"/>
            </a:pPr>
            <a:r>
              <a:rPr lang="en-US" altLang="zh-CN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Trained on a DGX-1 cluster with </a:t>
            </a:r>
            <a:r>
              <a:rPr lang="en-US" altLang="zh-CN" sz="13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NVIDIA V100 GPUs x1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4D13D869-8538-5F5F-A079-BC5F1E2A1876}"/>
              </a:ext>
            </a:extLst>
          </p:cNvPr>
          <p:cNvSpPr/>
          <p:nvPr/>
        </p:nvSpPr>
        <p:spPr>
          <a:xfrm>
            <a:off x="5734348" y="4550688"/>
            <a:ext cx="857522" cy="176006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0F6FF204-0D23-FAD6-27FE-15534C58AFDF}"/>
              </a:ext>
            </a:extLst>
          </p:cNvPr>
          <p:cNvSpPr/>
          <p:nvPr/>
        </p:nvSpPr>
        <p:spPr>
          <a:xfrm>
            <a:off x="7415297" y="4550688"/>
            <a:ext cx="857522" cy="176006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18DA56FB-6C02-FFE6-0764-CFFCED51E4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60348" y="6476839"/>
            <a:ext cx="2057400" cy="365125"/>
          </a:xfrm>
        </p:spPr>
        <p:txBody>
          <a:bodyPr/>
          <a:lstStyle/>
          <a:p>
            <a:fld id="{8FB7C883-B5AB-4F1C-8127-8D19C684E47C}" type="slidenum">
              <a:rPr lang="zh-TW" altLang="en-US" smtClean="0"/>
              <a:t>14</a:t>
            </a:fld>
            <a:endParaRPr lang="zh-TW" altLang="en-US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1C5DB886-F5AF-1185-9C6D-299DBEFEAFE5}"/>
              </a:ext>
            </a:extLst>
          </p:cNvPr>
          <p:cNvSpPr txBox="1"/>
          <p:nvPr/>
        </p:nvSpPr>
        <p:spPr>
          <a:xfrm>
            <a:off x="-14580" y="6284126"/>
            <a:ext cx="437769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dirty="0"/>
              <a:t>Reference:</a:t>
            </a:r>
          </a:p>
          <a:p>
            <a:r>
              <a:rPr lang="en-US" altLang="zh-TW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Swin</a:t>
            </a:r>
            <a:r>
              <a:rPr lang="en-US" altLang="zh-TW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-UNETR:</a:t>
            </a:r>
            <a:r>
              <a:rPr lang="zh-TW" alt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MICCAI2022, cite 123</a:t>
            </a:r>
          </a:p>
          <a:p>
            <a:r>
              <a:rPr lang="en-US" altLang="zh-TW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Swin-Unet</a:t>
            </a:r>
            <a:r>
              <a:rPr lang="en-US" altLang="zh-TW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zh-TW" alt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ECCV2021, cite 676</a:t>
            </a:r>
            <a:endParaRPr lang="zh-TW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ED946AB7-DA79-9724-8CC4-28E25D2D9CDF}"/>
              </a:ext>
            </a:extLst>
          </p:cNvPr>
          <p:cNvSpPr txBox="1"/>
          <p:nvPr/>
        </p:nvSpPr>
        <p:spPr>
          <a:xfrm>
            <a:off x="8062361" y="4155103"/>
            <a:ext cx="10438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dirty="0">
                <a:solidFill>
                  <a:srgbClr val="FF0000"/>
                </a:solidFill>
              </a:rPr>
              <a:t>Patch Expanding (</a:t>
            </a:r>
            <a:r>
              <a:rPr lang="en-US" altLang="zh-TW" sz="1000" dirty="0" err="1">
                <a:solidFill>
                  <a:srgbClr val="FF0000"/>
                </a:solidFill>
              </a:rPr>
              <a:t>upsmapling</a:t>
            </a:r>
            <a:r>
              <a:rPr lang="en-US" altLang="zh-TW" sz="1000" dirty="0">
                <a:solidFill>
                  <a:srgbClr val="FF0000"/>
                </a:solidFill>
              </a:rPr>
              <a:t>)??</a:t>
            </a:r>
            <a:endParaRPr lang="zh-TW" altLang="en-US" sz="1000" dirty="0">
              <a:solidFill>
                <a:srgbClr val="FF0000"/>
              </a:solidFill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B88E8D3B-DF71-1A16-53DF-09049A9790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6691" y="291267"/>
            <a:ext cx="2564848" cy="1094205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C83DCFE6-0CF4-C598-F944-1E9B34589C45}"/>
              </a:ext>
            </a:extLst>
          </p:cNvPr>
          <p:cNvSpPr/>
          <p:nvPr/>
        </p:nvSpPr>
        <p:spPr>
          <a:xfrm>
            <a:off x="6163109" y="2303188"/>
            <a:ext cx="1788388" cy="16546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7" name="接點: 肘形 16">
            <a:extLst>
              <a:ext uri="{FF2B5EF4-FFF2-40B4-BE49-F238E27FC236}">
                <a16:creationId xmlns:a16="http://schemas.microsoft.com/office/drawing/2014/main" id="{BF2F8469-6E93-F727-C4C8-0EC77F71EFC5}"/>
              </a:ext>
            </a:extLst>
          </p:cNvPr>
          <p:cNvCxnSpPr>
            <a:stCxn id="15" idx="3"/>
          </p:cNvCxnSpPr>
          <p:nvPr/>
        </p:nvCxnSpPr>
        <p:spPr>
          <a:xfrm flipV="1">
            <a:off x="7951497" y="1361769"/>
            <a:ext cx="456858" cy="176875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69F00299-62EE-C877-4DEA-5297AB397E0C}"/>
              </a:ext>
            </a:extLst>
          </p:cNvPr>
          <p:cNvSpPr txBox="1"/>
          <p:nvPr/>
        </p:nvSpPr>
        <p:spPr>
          <a:xfrm>
            <a:off x="462976" y="5437682"/>
            <a:ext cx="4894034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0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Patch expanding layer </a:t>
            </a:r>
            <a:br>
              <a:rPr lang="en-US" altLang="zh-TW" sz="10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</a:br>
            <a:r>
              <a:rPr lang="zh-TW" altLang="en-US" sz="1000" b="0" i="0" dirty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以解码器中第一个为例，在上采样之前，在输入特征</a:t>
            </a:r>
            <a:r>
              <a:rPr lang="en-US" altLang="zh-TW" sz="1000" b="0" i="0" dirty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(W/32×H/32×8C)</a:t>
            </a:r>
            <a:r>
              <a:rPr lang="zh-TW" altLang="en-US" sz="1000" b="0" i="0" dirty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上應用線性層，将特征维度增加到</a:t>
            </a:r>
            <a:r>
              <a:rPr lang="en-US" altLang="zh-TW" sz="1000" b="0" i="0" dirty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2×</a:t>
            </a:r>
            <a:r>
              <a:rPr lang="zh-TW" altLang="en-US" sz="1000" b="0" i="0" dirty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原始尺寸</a:t>
            </a:r>
            <a:r>
              <a:rPr lang="en-US" altLang="zh-TW" sz="1000" b="0" i="0" dirty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(W/32×H/32×16C)</a:t>
            </a:r>
            <a:r>
              <a:rPr lang="zh-TW" altLang="en-US" sz="1000" b="0" i="0" dirty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。然后，利用</a:t>
            </a:r>
            <a:r>
              <a:rPr lang="en-US" altLang="zh-TW" sz="1000" b="0" i="0" dirty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rearrange</a:t>
            </a:r>
            <a:r>
              <a:rPr lang="zh-TW" altLang="en-US" sz="1000" b="0" i="0" dirty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操作，将输入特征的分辨率擴展到</a:t>
            </a:r>
            <a:r>
              <a:rPr lang="en-US" altLang="zh-TW" sz="1000" b="0" i="0" dirty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2</a:t>
            </a:r>
            <a:r>
              <a:rPr lang="zh-TW" altLang="en-US" sz="1000" b="0" i="0" dirty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倍的输入分辨率，并将特征维度降小到输入维度的四分之一</a:t>
            </a:r>
            <a:r>
              <a:rPr lang="en-US" altLang="zh-TW" sz="1000" b="0" i="0" dirty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(W/32×H/32×16C→W/16×H/16×4C)</a:t>
            </a:r>
            <a:r>
              <a:rPr lang="zh-TW" altLang="en-US" sz="1000" b="0" i="0" dirty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。（</a:t>
            </a:r>
            <a:r>
              <a:rPr lang="en-US" altLang="zh-TW" sz="1000" b="0" i="0" dirty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Patch merging</a:t>
            </a:r>
            <a:r>
              <a:rPr lang="zh-TW" altLang="en-US" sz="1000" b="0" i="0" dirty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的逆操作）</a:t>
            </a:r>
            <a:endParaRPr lang="zh-TW" altLang="en-US" sz="1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9" name="文字方塊 1">
            <a:extLst>
              <a:ext uri="{FF2B5EF4-FFF2-40B4-BE49-F238E27FC236}">
                <a16:creationId xmlns:a16="http://schemas.microsoft.com/office/drawing/2014/main" id="{C0FEE447-3537-E7EE-E660-A6C72B86A443}"/>
              </a:ext>
            </a:extLst>
          </p:cNvPr>
          <p:cNvSpPr txBox="1"/>
          <p:nvPr/>
        </p:nvSpPr>
        <p:spPr>
          <a:xfrm>
            <a:off x="-43725" y="-34944"/>
            <a:ext cx="90666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1.2.4 Related Works: </a:t>
            </a:r>
            <a:r>
              <a:rPr lang="en-US" altLang="zh-TW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BiTr-Unet</a:t>
            </a:r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a CNN-Transformer combined network for MRI brain tumor segmentation</a:t>
            </a:r>
            <a:endParaRPr lang="zh-TW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67318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>
            <a:extLst>
              <a:ext uri="{FF2B5EF4-FFF2-40B4-BE49-F238E27FC236}">
                <a16:creationId xmlns:a16="http://schemas.microsoft.com/office/drawing/2014/main" id="{1C5DB886-F5AF-1185-9C6D-299DBEFEAFE5}"/>
              </a:ext>
            </a:extLst>
          </p:cNvPr>
          <p:cNvSpPr txBox="1"/>
          <p:nvPr/>
        </p:nvSpPr>
        <p:spPr>
          <a:xfrm>
            <a:off x="-14580" y="6284126"/>
            <a:ext cx="43776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dirty="0"/>
              <a:t>Reference:</a:t>
            </a:r>
          </a:p>
          <a:p>
            <a:r>
              <a:rPr lang="en-US" altLang="zh-TW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Swin-UNETR:</a:t>
            </a:r>
            <a:r>
              <a:rPr lang="zh-TW" alt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MICCAI2021, cite 340</a:t>
            </a:r>
          </a:p>
        </p:txBody>
      </p:sp>
      <p:sp>
        <p:nvSpPr>
          <p:cNvPr id="18" name="投影片編號版面配置區 3">
            <a:extLst>
              <a:ext uri="{FF2B5EF4-FFF2-40B4-BE49-F238E27FC236}">
                <a16:creationId xmlns:a16="http://schemas.microsoft.com/office/drawing/2014/main" id="{623ECC00-E76D-1A43-9458-4B1A6F771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4181"/>
            <a:ext cx="20574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2C58EE-779D-4CD4-8328-B99275F96DF6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21" name="圖片 20">
            <a:extLst>
              <a:ext uri="{FF2B5EF4-FFF2-40B4-BE49-F238E27FC236}">
                <a16:creationId xmlns:a16="http://schemas.microsoft.com/office/drawing/2014/main" id="{B4B8C8FF-6422-8090-B8C0-2FD1F08BC2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374" y="1989907"/>
            <a:ext cx="8423256" cy="3937761"/>
          </a:xfrm>
          <a:prstGeom prst="rect">
            <a:avLst/>
          </a:prstGeom>
        </p:spPr>
      </p:pic>
      <p:sp>
        <p:nvSpPr>
          <p:cNvPr id="22" name="文字方塊 21">
            <a:extLst>
              <a:ext uri="{FF2B5EF4-FFF2-40B4-BE49-F238E27FC236}">
                <a16:creationId xmlns:a16="http://schemas.microsoft.com/office/drawing/2014/main" id="{FC942EBC-868C-E4F2-0246-A25C3E5FEC8A}"/>
              </a:ext>
            </a:extLst>
          </p:cNvPr>
          <p:cNvSpPr txBox="1"/>
          <p:nvPr/>
        </p:nvSpPr>
        <p:spPr>
          <a:xfrm>
            <a:off x="162461" y="427791"/>
            <a:ext cx="7789036" cy="1187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TransFuse</a:t>
            </a:r>
            <a:endParaRPr lang="en-US" altLang="zh-CN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50000"/>
              </a:lnSpc>
              <a:buFontTx/>
              <a:buAutoNum type="arabicPeriod"/>
            </a:pPr>
            <a:r>
              <a:rPr lang="en-US" altLang="zh-TW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 </a:t>
            </a:r>
            <a:r>
              <a:rPr lang="en-US" altLang="zh-CN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four 3D MRI modalities images (128x128x128x4c)</a:t>
            </a:r>
            <a:endParaRPr lang="en-US" altLang="zh-TW"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50000"/>
              </a:lnSpc>
              <a:buFontTx/>
              <a:buAutoNum type="arabicPeriod"/>
            </a:pPr>
            <a:r>
              <a:rPr lang="en-US" altLang="zh-TW" sz="13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Combine transformer </a:t>
            </a:r>
            <a:r>
              <a:rPr lang="en-US" altLang="zh-TW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altLang="zh-TW" sz="13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CNN feature </a:t>
            </a:r>
            <a:r>
              <a:rPr lang="en-US" altLang="zh-TW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using </a:t>
            </a:r>
            <a:r>
              <a:rPr lang="en-US" altLang="zh-TW" sz="13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BiFusion</a:t>
            </a:r>
            <a:r>
              <a:rPr lang="en-US" altLang="zh-TW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module </a:t>
            </a:r>
            <a:endParaRPr lang="en-US" altLang="zh-TW" sz="13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50000"/>
              </a:lnSpc>
              <a:buFontTx/>
              <a:buAutoNum type="arabicPeriod"/>
            </a:pPr>
            <a:r>
              <a:rPr lang="en-US" altLang="zh-CN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Trained on </a:t>
            </a:r>
            <a:r>
              <a:rPr lang="en-US" altLang="zh-CN" sz="13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NVIDIA A100 GPU x 1</a:t>
            </a:r>
            <a:endParaRPr lang="en-US" altLang="zh-CN"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15CDAF43-6C55-13AC-0C75-3A909939F752}"/>
              </a:ext>
            </a:extLst>
          </p:cNvPr>
          <p:cNvSpPr/>
          <p:nvPr/>
        </p:nvSpPr>
        <p:spPr>
          <a:xfrm>
            <a:off x="3038833" y="2248682"/>
            <a:ext cx="2468193" cy="52385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CC179165-3913-9938-5019-0BE8C218136F}"/>
              </a:ext>
            </a:extLst>
          </p:cNvPr>
          <p:cNvSpPr/>
          <p:nvPr/>
        </p:nvSpPr>
        <p:spPr>
          <a:xfrm>
            <a:off x="3038833" y="2955489"/>
            <a:ext cx="2468193" cy="52385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8AF989D3-9185-9B50-1E6F-5AC3A499BC77}"/>
              </a:ext>
            </a:extLst>
          </p:cNvPr>
          <p:cNvSpPr txBox="1"/>
          <p:nvPr/>
        </p:nvSpPr>
        <p:spPr>
          <a:xfrm>
            <a:off x="2675066" y="1968844"/>
            <a:ext cx="15159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/>
              <a:t>Channel Attention ??</a:t>
            </a:r>
            <a:endParaRPr lang="zh-TW" altLang="en-US" sz="1200" dirty="0"/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62266A7A-D388-43DC-92E8-448246CC85CD}"/>
              </a:ext>
            </a:extLst>
          </p:cNvPr>
          <p:cNvSpPr txBox="1"/>
          <p:nvPr/>
        </p:nvSpPr>
        <p:spPr>
          <a:xfrm>
            <a:off x="2675066" y="3476723"/>
            <a:ext cx="14702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/>
              <a:t>Spatial Attention ??</a:t>
            </a:r>
            <a:endParaRPr lang="zh-TW" altLang="en-US" sz="1200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CB5ED3E2-666C-F479-CF89-0DDA2C3B091C}"/>
              </a:ext>
            </a:extLst>
          </p:cNvPr>
          <p:cNvSpPr txBox="1"/>
          <p:nvPr/>
        </p:nvSpPr>
        <p:spPr>
          <a:xfrm>
            <a:off x="2565400" y="1756503"/>
            <a:ext cx="97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err="1">
                <a:solidFill>
                  <a:srgbClr val="FF0000"/>
                </a:solidFill>
              </a:rPr>
              <a:t>Transf</a:t>
            </a:r>
            <a:r>
              <a:rPr lang="en-US" altLang="zh-TW" dirty="0">
                <a:solidFill>
                  <a:srgbClr val="FF0000"/>
                </a:solidFill>
              </a:rPr>
              <a:t> t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539781C6-5AFB-BE83-2753-53F4C24595C0}"/>
              </a:ext>
            </a:extLst>
          </p:cNvPr>
          <p:cNvSpPr txBox="1"/>
          <p:nvPr/>
        </p:nvSpPr>
        <p:spPr>
          <a:xfrm>
            <a:off x="2591322" y="3641362"/>
            <a:ext cx="918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CNN g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6" name="文字方塊 1">
            <a:extLst>
              <a:ext uri="{FF2B5EF4-FFF2-40B4-BE49-F238E27FC236}">
                <a16:creationId xmlns:a16="http://schemas.microsoft.com/office/drawing/2014/main" id="{BC5C3E46-0D6F-D5D2-BE30-CEBF165EF5CB}"/>
              </a:ext>
            </a:extLst>
          </p:cNvPr>
          <p:cNvSpPr txBox="1"/>
          <p:nvPr/>
        </p:nvSpPr>
        <p:spPr>
          <a:xfrm>
            <a:off x="-43725" y="-34944"/>
            <a:ext cx="83034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1.2.5 Related Works: </a:t>
            </a:r>
            <a:r>
              <a:rPr lang="en-US" altLang="zh-TW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TransFuse</a:t>
            </a:r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Fusing Transformers and CNNs for Medical Image Segmentation</a:t>
            </a:r>
            <a:endParaRPr lang="zh-TW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71805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>
            <a:extLst>
              <a:ext uri="{FF2B5EF4-FFF2-40B4-BE49-F238E27FC236}">
                <a16:creationId xmlns:a16="http://schemas.microsoft.com/office/drawing/2014/main" id="{1C5DB886-F5AF-1185-9C6D-299DBEFEAFE5}"/>
              </a:ext>
            </a:extLst>
          </p:cNvPr>
          <p:cNvSpPr txBox="1"/>
          <p:nvPr/>
        </p:nvSpPr>
        <p:spPr>
          <a:xfrm>
            <a:off x="-14580" y="6284126"/>
            <a:ext cx="43776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dirty="0"/>
              <a:t>Reference:</a:t>
            </a:r>
          </a:p>
          <a:p>
            <a:r>
              <a:rPr lang="en-US" altLang="zh-TW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UTNet:</a:t>
            </a:r>
            <a:r>
              <a:rPr lang="zh-TW" alt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MICCAI 2021, cite 174</a:t>
            </a:r>
          </a:p>
        </p:txBody>
      </p:sp>
      <p:sp>
        <p:nvSpPr>
          <p:cNvPr id="18" name="投影片編號版面配置區 3">
            <a:extLst>
              <a:ext uri="{FF2B5EF4-FFF2-40B4-BE49-F238E27FC236}">
                <a16:creationId xmlns:a16="http://schemas.microsoft.com/office/drawing/2014/main" id="{623ECC00-E76D-1A43-9458-4B1A6F771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53757" y="6501673"/>
            <a:ext cx="20574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2C58EE-779D-4CD4-8328-B99275F96DF6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FC942EBC-868C-E4F2-0246-A25C3E5FEC8A}"/>
              </a:ext>
            </a:extLst>
          </p:cNvPr>
          <p:cNvSpPr txBox="1"/>
          <p:nvPr/>
        </p:nvSpPr>
        <p:spPr>
          <a:xfrm>
            <a:off x="162461" y="427791"/>
            <a:ext cx="7789036" cy="14875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UTNet</a:t>
            </a:r>
            <a:endParaRPr lang="en-US" altLang="zh-CN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50000"/>
              </a:lnSpc>
              <a:buFontTx/>
              <a:buAutoNum type="arabicPeriod"/>
            </a:pPr>
            <a:r>
              <a:rPr lang="en-US" altLang="zh-TW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 MRI</a:t>
            </a:r>
            <a:r>
              <a:rPr lang="en-US" altLang="zh-CN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2D images (256x256x1c)</a:t>
            </a:r>
          </a:p>
          <a:p>
            <a:pPr marL="800100" lvl="1" indent="-342900">
              <a:lnSpc>
                <a:spcPct val="150000"/>
              </a:lnSpc>
              <a:buFontTx/>
              <a:buAutoNum type="arabicPeriod"/>
            </a:pPr>
            <a:r>
              <a:rPr lang="en-US" altLang="zh-TW" sz="13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Combine transformer </a:t>
            </a:r>
            <a:r>
              <a:rPr lang="en-US" altLang="zh-TW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altLang="zh-TW" sz="13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CNN feature</a:t>
            </a:r>
            <a:endParaRPr lang="en-US" altLang="zh-TW"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50000"/>
              </a:lnSpc>
              <a:buFontTx/>
              <a:buAutoNum type="arabicPeriod"/>
            </a:pPr>
            <a:r>
              <a:rPr lang="en-US" altLang="zh-TW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</a:t>
            </a:r>
            <a:r>
              <a:rPr lang="en-US" altLang="zh-TW" sz="13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transformer </a:t>
            </a:r>
            <a:r>
              <a:rPr lang="en-US" altLang="zh-TW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altLang="zh-TW" sz="13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CNN layer</a:t>
            </a:r>
          </a:p>
          <a:p>
            <a:pPr marL="800100" lvl="1" indent="-342900">
              <a:lnSpc>
                <a:spcPct val="150000"/>
              </a:lnSpc>
              <a:buFontTx/>
              <a:buAutoNum type="arabicPeriod"/>
            </a:pPr>
            <a:endParaRPr lang="en-US" altLang="zh-CN"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86AC753A-AD39-C700-6F2F-7E8671764D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732"/>
          <a:stretch/>
        </p:blipFill>
        <p:spPr>
          <a:xfrm>
            <a:off x="5639273" y="3959507"/>
            <a:ext cx="3556404" cy="2324619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EB8A477E-1FF1-A312-E84F-6087785936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2125"/>
          <a:stretch/>
        </p:blipFill>
        <p:spPr>
          <a:xfrm>
            <a:off x="5512624" y="1117062"/>
            <a:ext cx="3640795" cy="247846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405145EE-938F-D46E-EA98-0F441A4403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73" y="1951871"/>
            <a:ext cx="5347059" cy="2990816"/>
          </a:xfrm>
          <a:prstGeom prst="rect">
            <a:avLst/>
          </a:prstGeom>
        </p:spPr>
      </p:pic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B9BD02E1-303A-739A-7C27-F959622F5A85}"/>
              </a:ext>
            </a:extLst>
          </p:cNvPr>
          <p:cNvSpPr/>
          <p:nvPr/>
        </p:nvSpPr>
        <p:spPr>
          <a:xfrm>
            <a:off x="2811953" y="3835753"/>
            <a:ext cx="1084662" cy="12375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8690F120-65FE-AB9C-4FF0-1C285B137D03}"/>
              </a:ext>
            </a:extLst>
          </p:cNvPr>
          <p:cNvSpPr/>
          <p:nvPr/>
        </p:nvSpPr>
        <p:spPr>
          <a:xfrm>
            <a:off x="591266" y="3148888"/>
            <a:ext cx="103128" cy="25200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BA42E1F6-207E-3864-E8E1-79997C2C853E}"/>
              </a:ext>
            </a:extLst>
          </p:cNvPr>
          <p:cNvSpPr/>
          <p:nvPr/>
        </p:nvSpPr>
        <p:spPr>
          <a:xfrm>
            <a:off x="881170" y="3686271"/>
            <a:ext cx="103128" cy="25200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E21A706C-7118-899D-EEDA-BDB2BA773F5B}"/>
              </a:ext>
            </a:extLst>
          </p:cNvPr>
          <p:cNvSpPr/>
          <p:nvPr/>
        </p:nvSpPr>
        <p:spPr>
          <a:xfrm>
            <a:off x="1226075" y="4024301"/>
            <a:ext cx="103128" cy="25200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43785840-2464-112E-7C52-3A177CF7FF69}"/>
              </a:ext>
            </a:extLst>
          </p:cNvPr>
          <p:cNvSpPr/>
          <p:nvPr/>
        </p:nvSpPr>
        <p:spPr>
          <a:xfrm>
            <a:off x="1680984" y="4276310"/>
            <a:ext cx="103128" cy="25200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: 圓角 15">
            <a:extLst>
              <a:ext uri="{FF2B5EF4-FFF2-40B4-BE49-F238E27FC236}">
                <a16:creationId xmlns:a16="http://schemas.microsoft.com/office/drawing/2014/main" id="{91FB58D7-D25A-3B05-CC75-B00E1D22EC8A}"/>
              </a:ext>
            </a:extLst>
          </p:cNvPr>
          <p:cNvSpPr/>
          <p:nvPr/>
        </p:nvSpPr>
        <p:spPr>
          <a:xfrm>
            <a:off x="2811953" y="3982314"/>
            <a:ext cx="1084662" cy="123754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: 圓角 16">
            <a:extLst>
              <a:ext uri="{FF2B5EF4-FFF2-40B4-BE49-F238E27FC236}">
                <a16:creationId xmlns:a16="http://schemas.microsoft.com/office/drawing/2014/main" id="{5BE5C327-B5E4-E1F0-81C3-2F1552784DB0}"/>
              </a:ext>
            </a:extLst>
          </p:cNvPr>
          <p:cNvSpPr/>
          <p:nvPr/>
        </p:nvSpPr>
        <p:spPr>
          <a:xfrm>
            <a:off x="1750331" y="4106067"/>
            <a:ext cx="181597" cy="133685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7F36A896-0AF0-3590-0B93-355C97BED398}"/>
              </a:ext>
            </a:extLst>
          </p:cNvPr>
          <p:cNvSpPr/>
          <p:nvPr/>
        </p:nvSpPr>
        <p:spPr>
          <a:xfrm>
            <a:off x="2165694" y="3745432"/>
            <a:ext cx="181597" cy="133685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441F6FEC-3DA8-DD3D-EA37-7DC63D48D847}"/>
              </a:ext>
            </a:extLst>
          </p:cNvPr>
          <p:cNvSpPr/>
          <p:nvPr/>
        </p:nvSpPr>
        <p:spPr>
          <a:xfrm>
            <a:off x="2437013" y="3208049"/>
            <a:ext cx="181597" cy="133685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矩形: 圓角 27">
            <a:extLst>
              <a:ext uri="{FF2B5EF4-FFF2-40B4-BE49-F238E27FC236}">
                <a16:creationId xmlns:a16="http://schemas.microsoft.com/office/drawing/2014/main" id="{CD35696F-A46C-E80C-4716-F79A49FD8269}"/>
              </a:ext>
            </a:extLst>
          </p:cNvPr>
          <p:cNvSpPr/>
          <p:nvPr/>
        </p:nvSpPr>
        <p:spPr>
          <a:xfrm>
            <a:off x="5597012" y="3904505"/>
            <a:ext cx="3514146" cy="2386496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矩形: 圓角 28">
            <a:extLst>
              <a:ext uri="{FF2B5EF4-FFF2-40B4-BE49-F238E27FC236}">
                <a16:creationId xmlns:a16="http://schemas.microsoft.com/office/drawing/2014/main" id="{DDB5BAE1-ADAD-6217-7101-3387A439BCD6}"/>
              </a:ext>
            </a:extLst>
          </p:cNvPr>
          <p:cNvSpPr/>
          <p:nvPr/>
        </p:nvSpPr>
        <p:spPr>
          <a:xfrm>
            <a:off x="5597012" y="1117062"/>
            <a:ext cx="3514145" cy="248382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1D9E6276-8945-5FC6-B8F1-526DD30F473E}"/>
              </a:ext>
            </a:extLst>
          </p:cNvPr>
          <p:cNvSpPr txBox="1"/>
          <p:nvPr/>
        </p:nvSpPr>
        <p:spPr>
          <a:xfrm>
            <a:off x="5605463" y="4030089"/>
            <a:ext cx="13705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dirty="0">
                <a:solidFill>
                  <a:srgbClr val="FF0000"/>
                </a:solidFill>
              </a:rPr>
              <a:t>Position embedding</a:t>
            </a:r>
            <a:r>
              <a:rPr lang="zh-TW" altLang="en-US" sz="1000" dirty="0">
                <a:solidFill>
                  <a:srgbClr val="FF0000"/>
                </a:solidFill>
              </a:rPr>
              <a:t> </a:t>
            </a:r>
            <a:r>
              <a:rPr lang="en-US" altLang="zh-TW" sz="1000" dirty="0">
                <a:solidFill>
                  <a:srgbClr val="FF0000"/>
                </a:solidFill>
              </a:rPr>
              <a:t>??</a:t>
            </a:r>
            <a:endParaRPr lang="zh-TW" altLang="en-US" sz="1000" dirty="0">
              <a:solidFill>
                <a:srgbClr val="FF0000"/>
              </a:solidFill>
            </a:endParaRP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A72D5724-6464-1A00-D707-B49C4FE8F9FC}"/>
              </a:ext>
            </a:extLst>
          </p:cNvPr>
          <p:cNvSpPr txBox="1"/>
          <p:nvPr/>
        </p:nvSpPr>
        <p:spPr>
          <a:xfrm>
            <a:off x="5597011" y="1216634"/>
            <a:ext cx="13789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dirty="0">
                <a:solidFill>
                  <a:srgbClr val="FF0000"/>
                </a:solidFill>
              </a:rPr>
              <a:t>Position embedding</a:t>
            </a:r>
            <a:r>
              <a:rPr lang="zh-TW" altLang="en-US" sz="1000" dirty="0">
                <a:solidFill>
                  <a:srgbClr val="FF0000"/>
                </a:solidFill>
              </a:rPr>
              <a:t> </a:t>
            </a:r>
            <a:r>
              <a:rPr lang="en-US" altLang="zh-TW" sz="1000" dirty="0">
                <a:solidFill>
                  <a:srgbClr val="FF0000"/>
                </a:solidFill>
              </a:rPr>
              <a:t>??</a:t>
            </a:r>
            <a:endParaRPr lang="zh-TW" altLang="en-US" sz="1000" dirty="0">
              <a:solidFill>
                <a:srgbClr val="FF0000"/>
              </a:solidFill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25C5BDBD-C18B-38F3-066D-B765B8D5D224}"/>
              </a:ext>
            </a:extLst>
          </p:cNvPr>
          <p:cNvSpPr txBox="1"/>
          <p:nvPr/>
        </p:nvSpPr>
        <p:spPr>
          <a:xfrm>
            <a:off x="6599378" y="2328263"/>
            <a:ext cx="11730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/>
              <a:t>Q(K+R) ??</a:t>
            </a:r>
            <a:endParaRPr lang="zh-TW" altLang="en-US" sz="1200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634092AB-9171-7AD0-A15C-0A096FA4019B}"/>
              </a:ext>
            </a:extLst>
          </p:cNvPr>
          <p:cNvSpPr txBox="1"/>
          <p:nvPr/>
        </p:nvSpPr>
        <p:spPr>
          <a:xfrm>
            <a:off x="7417475" y="3702611"/>
            <a:ext cx="19151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dirty="0"/>
              <a:t>Subpixel sample = </a:t>
            </a:r>
            <a:r>
              <a:rPr lang="en-US" altLang="zh-TW" sz="1000" dirty="0" err="1"/>
              <a:t>upsample</a:t>
            </a:r>
            <a:endParaRPr lang="zh-TW" altLang="en-US" sz="1000" dirty="0"/>
          </a:p>
        </p:txBody>
      </p:sp>
      <p:sp>
        <p:nvSpPr>
          <p:cNvPr id="6" name="文字方塊 1">
            <a:extLst>
              <a:ext uri="{FF2B5EF4-FFF2-40B4-BE49-F238E27FC236}">
                <a16:creationId xmlns:a16="http://schemas.microsoft.com/office/drawing/2014/main" id="{70A91397-C7AB-599A-BAEE-A9279050C34A}"/>
              </a:ext>
            </a:extLst>
          </p:cNvPr>
          <p:cNvSpPr txBox="1"/>
          <p:nvPr/>
        </p:nvSpPr>
        <p:spPr>
          <a:xfrm>
            <a:off x="-43725" y="-34944"/>
            <a:ext cx="84070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1.2.6 Related Works: </a:t>
            </a:r>
            <a:r>
              <a:rPr lang="en-US" altLang="zh-TW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UTNet</a:t>
            </a:r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A Hybrid Transformer Architecture for Medical Image Segmentation</a:t>
            </a:r>
            <a:endParaRPr lang="zh-TW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39580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>
            <a:extLst>
              <a:ext uri="{FF2B5EF4-FFF2-40B4-BE49-F238E27FC236}">
                <a16:creationId xmlns:a16="http://schemas.microsoft.com/office/drawing/2014/main" id="{1C5DB886-F5AF-1185-9C6D-299DBEFEAFE5}"/>
              </a:ext>
            </a:extLst>
          </p:cNvPr>
          <p:cNvSpPr txBox="1"/>
          <p:nvPr/>
        </p:nvSpPr>
        <p:spPr>
          <a:xfrm>
            <a:off x="-14580" y="6284126"/>
            <a:ext cx="43776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dirty="0"/>
              <a:t>Reference:</a:t>
            </a:r>
          </a:p>
          <a:p>
            <a:r>
              <a:rPr lang="en-US" altLang="zh-TW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DsTransUNet</a:t>
            </a:r>
            <a:r>
              <a:rPr lang="en-US" altLang="zh-TW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zh-TW" alt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 2022, cite 130</a:t>
            </a:r>
          </a:p>
        </p:txBody>
      </p:sp>
      <p:sp>
        <p:nvSpPr>
          <p:cNvPr id="18" name="投影片編號版面配置區 3">
            <a:extLst>
              <a:ext uri="{FF2B5EF4-FFF2-40B4-BE49-F238E27FC236}">
                <a16:creationId xmlns:a16="http://schemas.microsoft.com/office/drawing/2014/main" id="{623ECC00-E76D-1A43-9458-4B1A6F771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4181"/>
            <a:ext cx="20574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2C58EE-779D-4CD4-8328-B99275F96DF6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FC942EBC-868C-E4F2-0246-A25C3E5FEC8A}"/>
              </a:ext>
            </a:extLst>
          </p:cNvPr>
          <p:cNvSpPr txBox="1"/>
          <p:nvPr/>
        </p:nvSpPr>
        <p:spPr>
          <a:xfrm>
            <a:off x="251838" y="623208"/>
            <a:ext cx="3522640" cy="14875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DsTransUNet</a:t>
            </a:r>
            <a:endParaRPr lang="en-US" altLang="zh-CN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50000"/>
              </a:lnSpc>
              <a:buFontTx/>
              <a:buAutoNum type="arabicPeriod"/>
            </a:pPr>
            <a:r>
              <a:rPr lang="en-US" altLang="zh-TW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 2D i</a:t>
            </a:r>
            <a:r>
              <a:rPr lang="en-US" altLang="zh-CN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mages (256x256x1c)</a:t>
            </a:r>
          </a:p>
          <a:p>
            <a:pPr marL="800100" lvl="1" indent="-342900">
              <a:lnSpc>
                <a:spcPct val="150000"/>
              </a:lnSpc>
              <a:buFontTx/>
              <a:buAutoNum type="arabicPeriod"/>
            </a:pPr>
            <a:r>
              <a:rPr lang="en-US" altLang="zh-TW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Dual </a:t>
            </a:r>
            <a:r>
              <a:rPr lang="en-US" altLang="zh-TW" sz="13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Swin</a:t>
            </a:r>
            <a:r>
              <a:rPr lang="en-US" altLang="zh-TW" sz="13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Transformer </a:t>
            </a:r>
            <a:r>
              <a:rPr lang="en-US" altLang="zh-TW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mechanism</a:t>
            </a:r>
          </a:p>
          <a:p>
            <a:pPr marL="800100" lvl="1" indent="-342900">
              <a:lnSpc>
                <a:spcPct val="150000"/>
              </a:lnSpc>
              <a:buFontTx/>
              <a:buAutoNum type="arabicPeriod"/>
            </a:pPr>
            <a:r>
              <a:rPr lang="en-US" altLang="zh-CN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Trained on </a:t>
            </a:r>
            <a:r>
              <a:rPr lang="en-US" altLang="zh-CN" sz="13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NVIDIA RTX3090 GPU</a:t>
            </a:r>
            <a:endParaRPr lang="en-US" altLang="zh-CN"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50000"/>
              </a:lnSpc>
              <a:buFontTx/>
              <a:buAutoNum type="arabicPeriod"/>
            </a:pPr>
            <a:endParaRPr lang="en-US" altLang="zh-CN"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D213B091-CC36-BFC1-BB98-81249614C6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5193" y="107065"/>
            <a:ext cx="4176969" cy="4040428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F0622A2D-B2B0-7E77-8275-3A74AAF727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302" y="4181477"/>
            <a:ext cx="5811693" cy="1910964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0CAB6261-2221-7A8B-5E45-F115695C06DD}"/>
              </a:ext>
            </a:extLst>
          </p:cNvPr>
          <p:cNvSpPr/>
          <p:nvPr/>
        </p:nvSpPr>
        <p:spPr>
          <a:xfrm>
            <a:off x="6086690" y="1539848"/>
            <a:ext cx="742520" cy="2216217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E8D050EF-FAB0-7891-6C46-99648C136699}"/>
              </a:ext>
            </a:extLst>
          </p:cNvPr>
          <p:cNvCxnSpPr>
            <a:cxnSpLocks/>
            <a:stCxn id="11" idx="2"/>
            <a:endCxn id="10" idx="0"/>
          </p:cNvCxnSpPr>
          <p:nvPr/>
        </p:nvCxnSpPr>
        <p:spPr>
          <a:xfrm flipH="1">
            <a:off x="3407149" y="3756065"/>
            <a:ext cx="3050801" cy="425412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3AFD3E8F-D12E-C2A8-41A9-25CB9FE71982}"/>
              </a:ext>
            </a:extLst>
          </p:cNvPr>
          <p:cNvSpPr txBox="1"/>
          <p:nvPr/>
        </p:nvSpPr>
        <p:spPr>
          <a:xfrm>
            <a:off x="1003778" y="4633971"/>
            <a:ext cx="5293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>
                <a:solidFill>
                  <a:srgbClr val="FF0000"/>
                </a:solidFill>
              </a:rPr>
              <a:t>GAP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5E8CE0E3-263A-96DB-E247-E91EA9CB0B84}"/>
              </a:ext>
            </a:extLst>
          </p:cNvPr>
          <p:cNvSpPr txBox="1"/>
          <p:nvPr/>
        </p:nvSpPr>
        <p:spPr>
          <a:xfrm>
            <a:off x="1003778" y="4884663"/>
            <a:ext cx="5293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>
                <a:solidFill>
                  <a:srgbClr val="FF0000"/>
                </a:solidFill>
              </a:rPr>
              <a:t>GAP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18D98841-0852-3C5A-10C3-041D97BCF14F}"/>
              </a:ext>
            </a:extLst>
          </p:cNvPr>
          <p:cNvSpPr txBox="1"/>
          <p:nvPr/>
        </p:nvSpPr>
        <p:spPr>
          <a:xfrm>
            <a:off x="4436460" y="4332008"/>
            <a:ext cx="10499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 err="1">
                <a:solidFill>
                  <a:srgbClr val="FF0000"/>
                </a:solidFill>
              </a:rPr>
              <a:t>Upsampling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74F56671-1FA4-EA10-A339-9EF544DC9EA8}"/>
              </a:ext>
            </a:extLst>
          </p:cNvPr>
          <p:cNvSpPr txBox="1"/>
          <p:nvPr/>
        </p:nvSpPr>
        <p:spPr>
          <a:xfrm>
            <a:off x="742520" y="3953884"/>
            <a:ext cx="20076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>
                <a:solidFill>
                  <a:srgbClr val="FF0000"/>
                </a:solidFill>
              </a:rPr>
              <a:t>GAP: Global Average Pooling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3BECADEA-28D0-7FBC-4672-B86076CB0B74}"/>
              </a:ext>
            </a:extLst>
          </p:cNvPr>
          <p:cNvSpPr txBox="1"/>
          <p:nvPr/>
        </p:nvSpPr>
        <p:spPr>
          <a:xfrm>
            <a:off x="626617" y="3157022"/>
            <a:ext cx="383673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200" dirty="0"/>
              <a:t>The proposed TIF module is developed to establish </a:t>
            </a:r>
            <a:r>
              <a:rPr lang="en-US" altLang="zh-TW" sz="1200" dirty="0">
                <a:solidFill>
                  <a:srgbClr val="FF0000"/>
                </a:solidFill>
              </a:rPr>
              <a:t>global dependencies between features of different scales </a:t>
            </a:r>
            <a:r>
              <a:rPr lang="en-US" altLang="zh-TW" sz="1200" dirty="0"/>
              <a:t>through the self-attention mechanism</a:t>
            </a:r>
            <a:endParaRPr lang="zh-TW" altLang="en-US" sz="1200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2B0233B6-45BF-2C91-03B5-9D94DC7F840D}"/>
              </a:ext>
            </a:extLst>
          </p:cNvPr>
          <p:cNvSpPr txBox="1"/>
          <p:nvPr/>
        </p:nvSpPr>
        <p:spPr>
          <a:xfrm>
            <a:off x="-43725" y="-34944"/>
            <a:ext cx="85797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1.2.7 Related Works: DS-</a:t>
            </a:r>
            <a:r>
              <a:rPr lang="en-US" altLang="zh-TW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TransUNet</a:t>
            </a:r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Dual </a:t>
            </a:r>
            <a:r>
              <a:rPr lang="en-US" altLang="zh-TW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Swin</a:t>
            </a:r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Transformer U-Net for Medical Image Segmentation</a:t>
            </a:r>
            <a:endParaRPr lang="zh-TW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99393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B4713D17-6F5C-E112-ECBA-4FA74EF91BB4}"/>
              </a:ext>
            </a:extLst>
          </p:cNvPr>
          <p:cNvSpPr txBox="1"/>
          <p:nvPr/>
        </p:nvSpPr>
        <p:spPr>
          <a:xfrm>
            <a:off x="-43725" y="-34944"/>
            <a:ext cx="15440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1.3 Contribution</a:t>
            </a:r>
            <a:endParaRPr lang="zh-TW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2914C71-3A93-8293-B8C0-E0A62EDD2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61271"/>
            <a:ext cx="2057400" cy="365125"/>
          </a:xfrm>
        </p:spPr>
        <p:txBody>
          <a:bodyPr/>
          <a:lstStyle/>
          <a:p>
            <a:fld id="{43BC0E94-77E7-44D1-B157-7C2E39638D35}" type="slidenum">
              <a:rPr lang="zh-TW" altLang="en-US" smtClean="0"/>
              <a:t>18</a:t>
            </a:fld>
            <a:endParaRPr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A14A0007-17C4-563B-D81E-0C5DF585D646}"/>
              </a:ext>
            </a:extLst>
          </p:cNvPr>
          <p:cNvSpPr txBox="1"/>
          <p:nvPr/>
        </p:nvSpPr>
        <p:spPr>
          <a:xfrm>
            <a:off x="134048" y="214166"/>
            <a:ext cx="8654143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09600" indent="-342900">
              <a:buFont typeface="+mj-lt"/>
              <a:buAutoNum type="arabicParenR"/>
            </a:pPr>
            <a:r>
              <a:rPr lang="en-US" altLang="zh-TW" sz="1500" dirty="0"/>
              <a:t>Th</a:t>
            </a:r>
            <a:r>
              <a:rPr lang="en-US" altLang="zh-TW" sz="1600" dirty="0"/>
              <a:t>e use of transformers allows for the </a:t>
            </a:r>
            <a:r>
              <a:rPr lang="en-US" altLang="zh-TW" sz="1600" dirty="0">
                <a:solidFill>
                  <a:srgbClr val="00B0F0"/>
                </a:solidFill>
              </a:rPr>
              <a:t>extraction of global and discriminative features </a:t>
            </a:r>
            <a:r>
              <a:rPr lang="en-US" altLang="zh-TW" sz="1600" dirty="0"/>
              <a:t>from CT images, improving the model’s ability to differentiate between benign and malignant nodules.</a:t>
            </a:r>
          </a:p>
          <a:p>
            <a:pPr marL="609600" indent="-342900">
              <a:buFont typeface="+mj-lt"/>
              <a:buAutoNum type="arabicParenR"/>
            </a:pPr>
            <a:r>
              <a:rPr lang="en-US" altLang="zh-TW" sz="1600" dirty="0"/>
              <a:t>Model </a:t>
            </a:r>
            <a:r>
              <a:rPr lang="en-US" altLang="zh-TW" sz="1600" dirty="0" err="1">
                <a:solidFill>
                  <a:srgbClr val="00B0F0"/>
                </a:solidFill>
              </a:rPr>
              <a:t>TransUnet</a:t>
            </a:r>
            <a:r>
              <a:rPr lang="en-US" altLang="zh-TW" sz="1600" dirty="0"/>
              <a:t> has significant potential for real-world application in </a:t>
            </a:r>
            <a:r>
              <a:rPr lang="en-US" altLang="zh-TW" sz="1600" dirty="0">
                <a:solidFill>
                  <a:srgbClr val="00B0F0"/>
                </a:solidFill>
              </a:rPr>
              <a:t>lung cancer diagnosis</a:t>
            </a:r>
            <a:r>
              <a:rPr lang="en-US" altLang="zh-TW" sz="1600" dirty="0"/>
              <a:t>, aiding clinicians in making informed decisions.</a:t>
            </a:r>
            <a:endParaRPr lang="zh-TW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6386801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8C77B119-BA7F-4097-A374-F64A70694CDA}"/>
              </a:ext>
            </a:extLst>
          </p:cNvPr>
          <p:cNvSpPr/>
          <p:nvPr/>
        </p:nvSpPr>
        <p:spPr>
          <a:xfrm>
            <a:off x="0" y="0"/>
            <a:ext cx="24064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2.1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Setup 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598EF55-F571-415F-98B4-44346190F2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92875"/>
            <a:ext cx="2057400" cy="365125"/>
          </a:xfrm>
        </p:spPr>
        <p:txBody>
          <a:bodyPr/>
          <a:lstStyle/>
          <a:p>
            <a:fld id="{234B36A1-F704-41D0-BB5A-162B2F270628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682349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775567D6-51AA-2B16-177E-D7B541BD6971}"/>
              </a:ext>
            </a:extLst>
          </p:cNvPr>
          <p:cNvSpPr txBox="1"/>
          <p:nvPr/>
        </p:nvSpPr>
        <p:spPr>
          <a:xfrm>
            <a:off x="0" y="0"/>
            <a:ext cx="8354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Content</a:t>
            </a:r>
            <a:endParaRPr lang="zh-TW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693D1FC5-11A2-496C-2F1C-5ACA76A60D22}"/>
              </a:ext>
            </a:extLst>
          </p:cNvPr>
          <p:cNvSpPr txBox="1"/>
          <p:nvPr/>
        </p:nvSpPr>
        <p:spPr>
          <a:xfrm>
            <a:off x="628650" y="224521"/>
            <a:ext cx="5965129" cy="63401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zh-TW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pPr marL="266700"/>
            <a:r>
              <a:rPr lang="zh-TW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1.1 Motivation, Objective and Global Framework</a:t>
            </a:r>
          </a:p>
          <a:p>
            <a:pPr marL="266700"/>
            <a:r>
              <a:rPr lang="zh-TW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1.2 Related Works</a:t>
            </a:r>
          </a:p>
          <a:p>
            <a:pPr marL="266700"/>
            <a:r>
              <a:rPr lang="zh-TW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1.3 Contribution</a:t>
            </a:r>
            <a:endParaRPr lang="en-US" altLang="zh-TW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66700"/>
            <a:endParaRPr lang="zh-TW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zh-TW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Setup and Functions</a:t>
            </a:r>
          </a:p>
          <a:p>
            <a:pPr marL="266700"/>
            <a:r>
              <a:rPr lang="zh-TW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2.1 System Setup</a:t>
            </a:r>
          </a:p>
          <a:p>
            <a:pPr marL="266700"/>
            <a:r>
              <a:rPr lang="zh-TW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2.2 Function Specifications</a:t>
            </a:r>
            <a:endParaRPr lang="en-US" altLang="zh-TW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66700"/>
            <a:endParaRPr lang="zh-TW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TW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Frameworks</a:t>
            </a:r>
          </a:p>
          <a:p>
            <a:pPr marL="182563"/>
            <a:r>
              <a:rPr lang="zh-TW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3.1 Training and Inference Framework</a:t>
            </a:r>
            <a:endParaRPr lang="en-US" altLang="zh-TW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0850"/>
            <a:r>
              <a:rPr lang="zh-TW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3.1.1 Training Framework</a:t>
            </a:r>
          </a:p>
          <a:p>
            <a:r>
              <a:rPr lang="zh-TW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3.1.2 Inference Framework</a:t>
            </a:r>
            <a:endParaRPr lang="en-US" altLang="zh-TW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47675"/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3.1.3 Loss Function</a:t>
            </a:r>
          </a:p>
          <a:p>
            <a:pPr marL="447675" indent="-265113" defTabSz="182563"/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3.2 Multi-Head Self-Attention (MHSA)</a:t>
            </a:r>
          </a:p>
          <a:p>
            <a:pPr marL="447675" indent="-265113" defTabSz="182563"/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3.3 Global Average Pooling (GAP)</a:t>
            </a:r>
          </a:p>
          <a:p>
            <a:pPr marL="447675"/>
            <a:endParaRPr lang="zh-TW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TW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Experimental Results</a:t>
            </a:r>
          </a:p>
          <a:p>
            <a:pPr marL="182563"/>
            <a:r>
              <a:rPr lang="zh-TW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4.1 Data Collection </a:t>
            </a: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Evaluation Metrics</a:t>
            </a:r>
          </a:p>
          <a:p>
            <a:pPr marL="447675"/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4.1.1 Data Collection</a:t>
            </a:r>
          </a:p>
          <a:p>
            <a:pPr marL="447675"/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4.1.2 Evaluation Metrics</a:t>
            </a:r>
            <a:endParaRPr lang="zh-TW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82563"/>
            <a:r>
              <a:rPr lang="zh-TW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4.2 Experiment Results</a:t>
            </a:r>
          </a:p>
          <a:p>
            <a:pPr marL="182563"/>
            <a:r>
              <a:rPr lang="zh-TW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4.3 Ablation Study</a:t>
            </a:r>
            <a:endParaRPr lang="en-US" altLang="zh-TW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82563"/>
            <a:endParaRPr lang="zh-TW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TW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 </a:t>
            </a: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Discussion and </a:t>
            </a:r>
            <a:r>
              <a:rPr lang="zh-TW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lang="en-US" altLang="zh-TW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9388"/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5.1 Discussion</a:t>
            </a:r>
          </a:p>
          <a:p>
            <a:pPr marL="179388"/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5.2 Conclusion</a:t>
            </a:r>
          </a:p>
          <a:p>
            <a:pPr marL="179388"/>
            <a:endParaRPr lang="zh-TW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TW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R. Reference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4E7F50-8119-0F52-4593-AD4E22B08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BC0E94-77E7-44D1-B157-7C2E39638D35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180852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8C77B119-BA7F-4097-A374-F64A70694CDA}"/>
              </a:ext>
            </a:extLst>
          </p:cNvPr>
          <p:cNvSpPr/>
          <p:nvPr/>
        </p:nvSpPr>
        <p:spPr>
          <a:xfrm>
            <a:off x="0" y="0"/>
            <a:ext cx="332655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2.2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Specification 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598EF55-F571-415F-98B4-44346190F2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92875"/>
            <a:ext cx="2057400" cy="365125"/>
          </a:xfrm>
        </p:spPr>
        <p:txBody>
          <a:bodyPr/>
          <a:lstStyle/>
          <a:p>
            <a:fld id="{234B36A1-F704-41D0-BB5A-162B2F270628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995723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8AECBF-EFE0-F575-9322-8372C3F175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BA91C8B-CDD4-CD10-18D0-9A8C8B6237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9372" y="223709"/>
            <a:ext cx="932769" cy="1121761"/>
          </a:xfrm>
          <a:prstGeom prst="rect">
            <a:avLst/>
          </a:prstGeom>
        </p:spPr>
      </p:pic>
      <p:grpSp>
        <p:nvGrpSpPr>
          <p:cNvPr id="294" name="Group 293">
            <a:extLst>
              <a:ext uri="{FF2B5EF4-FFF2-40B4-BE49-F238E27FC236}">
                <a16:creationId xmlns:a16="http://schemas.microsoft.com/office/drawing/2014/main" id="{CF037FE3-948F-208F-0889-E6226F639CA9}"/>
              </a:ext>
            </a:extLst>
          </p:cNvPr>
          <p:cNvGrpSpPr/>
          <p:nvPr/>
        </p:nvGrpSpPr>
        <p:grpSpPr>
          <a:xfrm>
            <a:off x="1181452" y="3077303"/>
            <a:ext cx="2631221" cy="1055335"/>
            <a:chOff x="1646322" y="2871188"/>
            <a:chExt cx="2631221" cy="1055335"/>
          </a:xfrm>
        </p:grpSpPr>
        <p:pic>
          <p:nvPicPr>
            <p:cNvPr id="23" name="圖片 22">
              <a:extLst>
                <a:ext uri="{FF2B5EF4-FFF2-40B4-BE49-F238E27FC236}">
                  <a16:creationId xmlns:a16="http://schemas.microsoft.com/office/drawing/2014/main" id="{14338CB5-F90A-3CF3-8A1A-7B78AFCC46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594" t="15228" r="84046" b="10048"/>
            <a:stretch/>
          </p:blipFill>
          <p:spPr>
            <a:xfrm rot="16200000">
              <a:off x="2446183" y="2095162"/>
              <a:ext cx="1031500" cy="2631221"/>
            </a:xfrm>
            <a:prstGeom prst="rect">
              <a:avLst/>
            </a:prstGeom>
          </p:spPr>
        </p:pic>
        <p:sp>
          <p:nvSpPr>
            <p:cNvPr id="285" name="文字方塊 124">
              <a:extLst>
                <a:ext uri="{FF2B5EF4-FFF2-40B4-BE49-F238E27FC236}">
                  <a16:creationId xmlns:a16="http://schemas.microsoft.com/office/drawing/2014/main" id="{A48691BF-7873-BE56-5CC9-BB58831D0A92}"/>
                </a:ext>
              </a:extLst>
            </p:cNvPr>
            <p:cNvSpPr txBox="1"/>
            <p:nvPr/>
          </p:nvSpPr>
          <p:spPr>
            <a:xfrm>
              <a:off x="1764435" y="2871188"/>
              <a:ext cx="198140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R="0" lvl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-US" altLang="zh-TW" sz="120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2. </a:t>
              </a:r>
              <a:r>
                <a:rPr kumimoji="0" lang="en-US" altLang="zh-TW" sz="1200" i="0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Multi-Head Self-Attention</a:t>
              </a:r>
            </a:p>
          </p:txBody>
        </p:sp>
        <p:sp>
          <p:nvSpPr>
            <p:cNvPr id="286" name="文字方塊 124">
              <a:extLst>
                <a:ext uri="{FF2B5EF4-FFF2-40B4-BE49-F238E27FC236}">
                  <a16:creationId xmlns:a16="http://schemas.microsoft.com/office/drawing/2014/main" id="{87740FA6-941A-F721-D56F-4F90E3481A99}"/>
                </a:ext>
              </a:extLst>
            </p:cNvPr>
            <p:cNvSpPr txBox="1"/>
            <p:nvPr/>
          </p:nvSpPr>
          <p:spPr>
            <a:xfrm rot="16200000">
              <a:off x="1730122" y="3533999"/>
              <a:ext cx="4226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R="0" lvl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en-US" altLang="zh-TW" sz="1200" dirty="0">
                  <a:latin typeface="Calibri" panose="020F0502020204030204"/>
                  <a:ea typeface="新細明體" panose="02020500000000000000" pitchFamily="18" charset="-120"/>
                </a:rPr>
                <a:t>2</a:t>
              </a:r>
              <a:r>
                <a:rPr kumimoji="0" lang="en-US" altLang="zh-TW" sz="120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.1)</a:t>
              </a:r>
            </a:p>
          </p:txBody>
        </p:sp>
        <p:sp>
          <p:nvSpPr>
            <p:cNvPr id="287" name="文字方塊 124">
              <a:extLst>
                <a:ext uri="{FF2B5EF4-FFF2-40B4-BE49-F238E27FC236}">
                  <a16:creationId xmlns:a16="http://schemas.microsoft.com/office/drawing/2014/main" id="{26962C48-76BB-C372-8EE6-753A83A96F8F}"/>
                </a:ext>
              </a:extLst>
            </p:cNvPr>
            <p:cNvSpPr txBox="1"/>
            <p:nvPr/>
          </p:nvSpPr>
          <p:spPr>
            <a:xfrm rot="16200000">
              <a:off x="2291839" y="3481710"/>
              <a:ext cx="4226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R="0" lvl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en-US" altLang="zh-TW" sz="1200" dirty="0">
                  <a:latin typeface="Calibri" panose="020F0502020204030204"/>
                  <a:ea typeface="新細明體" panose="02020500000000000000" pitchFamily="18" charset="-120"/>
                </a:rPr>
                <a:t>2</a:t>
              </a:r>
              <a:r>
                <a:rPr kumimoji="0" lang="en-US" altLang="zh-TW" sz="120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.2)</a:t>
              </a:r>
            </a:p>
          </p:txBody>
        </p:sp>
        <p:sp>
          <p:nvSpPr>
            <p:cNvPr id="288" name="文字方塊 124">
              <a:extLst>
                <a:ext uri="{FF2B5EF4-FFF2-40B4-BE49-F238E27FC236}">
                  <a16:creationId xmlns:a16="http://schemas.microsoft.com/office/drawing/2014/main" id="{B87B4197-883A-D2E8-7FFF-F70EF02E07C3}"/>
                </a:ext>
              </a:extLst>
            </p:cNvPr>
            <p:cNvSpPr txBox="1"/>
            <p:nvPr/>
          </p:nvSpPr>
          <p:spPr>
            <a:xfrm rot="16200000">
              <a:off x="3349371" y="3517866"/>
              <a:ext cx="4226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R="0" lvl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en-US" altLang="zh-TW" sz="1200" dirty="0">
                  <a:latin typeface="Calibri" panose="020F0502020204030204"/>
                  <a:ea typeface="新細明體" panose="02020500000000000000" pitchFamily="18" charset="-120"/>
                </a:rPr>
                <a:t>2</a:t>
              </a:r>
              <a:r>
                <a:rPr kumimoji="0" lang="en-US" altLang="zh-TW" sz="120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.3)</a:t>
              </a:r>
            </a:p>
          </p:txBody>
        </p:sp>
        <p:sp>
          <p:nvSpPr>
            <p:cNvPr id="289" name="文字方塊 124">
              <a:extLst>
                <a:ext uri="{FF2B5EF4-FFF2-40B4-BE49-F238E27FC236}">
                  <a16:creationId xmlns:a16="http://schemas.microsoft.com/office/drawing/2014/main" id="{C7646658-F287-A100-E884-32441FF7F679}"/>
                </a:ext>
              </a:extLst>
            </p:cNvPr>
            <p:cNvSpPr txBox="1"/>
            <p:nvPr/>
          </p:nvSpPr>
          <p:spPr>
            <a:xfrm rot="16200000">
              <a:off x="2954871" y="3529650"/>
              <a:ext cx="4226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R="0" lvl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en-US" altLang="zh-TW" sz="1200" dirty="0">
                  <a:latin typeface="Calibri" panose="020F0502020204030204"/>
                  <a:ea typeface="新細明體" panose="02020500000000000000" pitchFamily="18" charset="-120"/>
                </a:rPr>
                <a:t>2</a:t>
              </a:r>
              <a:r>
                <a:rPr kumimoji="0" lang="en-US" altLang="zh-TW" sz="120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.1)</a:t>
              </a:r>
            </a:p>
          </p:txBody>
        </p:sp>
      </p:grp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7A319815-7C4F-072B-77BC-826895F4F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69621" y="6492875"/>
            <a:ext cx="2057400" cy="365125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B7C883-B5AB-4F1C-8127-8D19C684E47C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grpSp>
        <p:nvGrpSpPr>
          <p:cNvPr id="258" name="Group 257">
            <a:extLst>
              <a:ext uri="{FF2B5EF4-FFF2-40B4-BE49-F238E27FC236}">
                <a16:creationId xmlns:a16="http://schemas.microsoft.com/office/drawing/2014/main" id="{88E82286-525A-D7D9-5154-3EB71A196626}"/>
              </a:ext>
            </a:extLst>
          </p:cNvPr>
          <p:cNvGrpSpPr/>
          <p:nvPr/>
        </p:nvGrpSpPr>
        <p:grpSpPr>
          <a:xfrm>
            <a:off x="67232" y="307703"/>
            <a:ext cx="2707725" cy="2902658"/>
            <a:chOff x="1378796" y="346133"/>
            <a:chExt cx="2707725" cy="290265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文字方塊 51">
                  <a:extLst>
                    <a:ext uri="{FF2B5EF4-FFF2-40B4-BE49-F238E27FC236}">
                      <a16:creationId xmlns:a16="http://schemas.microsoft.com/office/drawing/2014/main" id="{ABB37C12-4824-EE44-486D-942DF29D292A}"/>
                    </a:ext>
                  </a:extLst>
                </p:cNvPr>
                <p:cNvSpPr txBox="1"/>
                <p:nvPr/>
              </p:nvSpPr>
              <p:spPr>
                <a:xfrm>
                  <a:off x="2968241" y="841480"/>
                  <a:ext cx="950435" cy="246221"/>
                </a:xfrm>
                <a:prstGeom prst="rect">
                  <a:avLst/>
                </a:prstGeom>
                <a:noFill/>
                <a:ln>
                  <a:solidFill>
                    <a:schemeClr val="accent1"/>
                  </a:solidFill>
                  <a:prstDash val="dash"/>
                </a:ln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zh-TW" sz="10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𝐻</m:t>
                        </m:r>
                        <m:r>
                          <a:rPr kumimoji="0" lang="en-US" altLang="zh-TW" sz="10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×</m:t>
                        </m:r>
                        <m:r>
                          <a:rPr kumimoji="0" lang="en-US" altLang="zh-TW" sz="10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𝑊</m:t>
                        </m:r>
                        <m:r>
                          <a:rPr kumimoji="0" lang="en-US" altLang="zh-TW" sz="10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×64</m:t>
                        </m:r>
                        <m:r>
                          <a:rPr kumimoji="0" lang="en-US" altLang="zh-TW" sz="10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𝑐</m:t>
                        </m:r>
                      </m:oMath>
                    </m:oMathPara>
                  </a14:m>
                  <a:endParaRPr kumimoji="0" lang="zh-TW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52" name="文字方塊 51">
                  <a:extLst>
                    <a:ext uri="{FF2B5EF4-FFF2-40B4-BE49-F238E27FC236}">
                      <a16:creationId xmlns:a16="http://schemas.microsoft.com/office/drawing/2014/main" id="{D250D776-584C-D725-3E34-2048F7C2AF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68241" y="841480"/>
                  <a:ext cx="950435" cy="246221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>
                  <a:solidFill>
                    <a:schemeClr val="accent1"/>
                  </a:solidFill>
                  <a:prstDash val="dash"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4" name="文字方塊 68">
                  <a:extLst>
                    <a:ext uri="{FF2B5EF4-FFF2-40B4-BE49-F238E27FC236}">
                      <a16:creationId xmlns:a16="http://schemas.microsoft.com/office/drawing/2014/main" id="{73A43400-5C40-5B91-8365-11DE7EAB7C37}"/>
                    </a:ext>
                  </a:extLst>
                </p:cNvPr>
                <p:cNvSpPr txBox="1"/>
                <p:nvPr/>
              </p:nvSpPr>
              <p:spPr>
                <a:xfrm>
                  <a:off x="1480581" y="346133"/>
                  <a:ext cx="1620285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TW" sz="100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新細明體" panose="02020500000000000000" pitchFamily="18" charset="-120"/>
                      <a:cs typeface="+mn-cs"/>
                    </a:rPr>
                    <a:t>Input image </a:t>
                  </a:r>
                  <a14:m>
                    <m:oMath xmlns:m="http://schemas.openxmlformats.org/officeDocument/2006/math">
                      <m:r>
                        <a:rPr kumimoji="0" lang="en-US" altLang="zh-TW" sz="1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新細明體" panose="02020500000000000000" pitchFamily="18" charset="-120"/>
                          <a:cs typeface="+mn-cs"/>
                        </a:rPr>
                        <m:t>𝐼</m:t>
                      </m:r>
                    </m:oMath>
                  </a14:m>
                  <a:r>
                    <a:rPr kumimoji="0" lang="zh-TW" altLang="en-US" sz="100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新細明體" panose="02020500000000000000" pitchFamily="18" charset="-120"/>
                      <a:cs typeface="+mn-cs"/>
                    </a:rPr>
                    <a:t> </a:t>
                  </a:r>
                  <a:r>
                    <a:rPr kumimoji="0" lang="en-US" altLang="zh-TW" sz="100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新細明體" panose="02020500000000000000" pitchFamily="18" charset="-120"/>
                      <a:cs typeface="+mn-cs"/>
                    </a:rPr>
                    <a:t>(HxWx1c)</a:t>
                  </a:r>
                  <a:endParaRPr kumimoji="0" lang="zh-TW" altLang="en-US" sz="100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24" name="文字方塊 68">
                  <a:extLst>
                    <a:ext uri="{FF2B5EF4-FFF2-40B4-BE49-F238E27FC236}">
                      <a16:creationId xmlns:a16="http://schemas.microsoft.com/office/drawing/2014/main" id="{68EA5C9E-43C8-58A3-0C8B-61B3948B7F2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80581" y="346133"/>
                  <a:ext cx="1620285" cy="246221"/>
                </a:xfrm>
                <a:prstGeom prst="rect">
                  <a:avLst/>
                </a:prstGeom>
                <a:blipFill>
                  <a:blip r:embed="rId13"/>
                  <a:stretch>
                    <a:fillRect b="-1463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6" name="文字方塊 68">
                  <a:extLst>
                    <a:ext uri="{FF2B5EF4-FFF2-40B4-BE49-F238E27FC236}">
                      <a16:creationId xmlns:a16="http://schemas.microsoft.com/office/drawing/2014/main" id="{67E0245D-548C-5BCB-C5E7-CD6EF7EDA4D0}"/>
                    </a:ext>
                  </a:extLst>
                </p:cNvPr>
                <p:cNvSpPr txBox="1"/>
                <p:nvPr/>
              </p:nvSpPr>
              <p:spPr>
                <a:xfrm>
                  <a:off x="1533974" y="1258054"/>
                  <a:ext cx="1012504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altLang="zh-TW" sz="1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新細明體" panose="02020500000000000000" pitchFamily="18" charset="-120"/>
                          <a:cs typeface="+mn-cs"/>
                        </a:rPr>
                        <m:t>𝐼</m:t>
                      </m:r>
                    </m:oMath>
                  </a14:m>
                  <a:r>
                    <a:rPr kumimoji="0" lang="zh-TW" altLang="en-US" sz="100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新細明體" panose="02020500000000000000" pitchFamily="18" charset="-120"/>
                      <a:cs typeface="+mn-cs"/>
                    </a:rPr>
                    <a:t> </a:t>
                  </a:r>
                  <a:r>
                    <a:rPr kumimoji="0" lang="en-US" altLang="zh-TW" sz="100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新細明體" panose="02020500000000000000" pitchFamily="18" charset="-120"/>
                      <a:cs typeface="+mn-cs"/>
                    </a:rPr>
                    <a:t>(512x512x1c)</a:t>
                  </a:r>
                  <a:endParaRPr kumimoji="0" lang="zh-TW" altLang="en-US" sz="100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26" name="文字方塊 68">
                  <a:extLst>
                    <a:ext uri="{FF2B5EF4-FFF2-40B4-BE49-F238E27FC236}">
                      <a16:creationId xmlns:a16="http://schemas.microsoft.com/office/drawing/2014/main" id="{F1643A3F-4456-EC2C-2305-C6664FE2A44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33974" y="1258054"/>
                  <a:ext cx="1012504" cy="246221"/>
                </a:xfrm>
                <a:prstGeom prst="rect">
                  <a:avLst/>
                </a:prstGeom>
                <a:blipFill>
                  <a:blip r:embed="rId14"/>
                  <a:stretch>
                    <a:fillRect b="-17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6" name="文字方塊 51">
                  <a:extLst>
                    <a:ext uri="{FF2B5EF4-FFF2-40B4-BE49-F238E27FC236}">
                      <a16:creationId xmlns:a16="http://schemas.microsoft.com/office/drawing/2014/main" id="{59555DAA-0674-B9AA-8C61-83F6EB5B3B1D}"/>
                    </a:ext>
                  </a:extLst>
                </p:cNvPr>
                <p:cNvSpPr txBox="1"/>
                <p:nvPr/>
              </p:nvSpPr>
              <p:spPr>
                <a:xfrm>
                  <a:off x="2957886" y="1126934"/>
                  <a:ext cx="1118280" cy="379463"/>
                </a:xfrm>
                <a:prstGeom prst="rect">
                  <a:avLst/>
                </a:prstGeom>
                <a:noFill/>
                <a:ln>
                  <a:solidFill>
                    <a:schemeClr val="accent1"/>
                  </a:solidFill>
                  <a:prstDash val="dash"/>
                </a:ln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 marR="0" lvl="0" indent="0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1000" b="0" i="1" u="none" strike="noStrike" cap="none" spc="0" normalizeH="0" baseline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mbria Math" panose="02040503050406030204" pitchFamily="18" charset="0"/>
                    </a:defRPr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TW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TW" dirty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num>
                          <m:den>
                            <m:r>
                              <a:rPr lang="en-US" altLang="zh-TW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altLang="zh-TW" dirty="0">
                            <a:latin typeface="Cambria Math" panose="02040503050406030204" pitchFamily="18" charset="0"/>
                          </a:rPr>
                          <m:t>×</m:t>
                        </m:r>
                        <m:f>
                          <m:fPr>
                            <m:ctrlPr>
                              <a:rPr lang="en-US" altLang="zh-TW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TW" dirty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num>
                          <m:den>
                            <m:r>
                              <a:rPr lang="en-US" altLang="zh-TW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altLang="zh-TW" dirty="0">
                            <a:latin typeface="Cambria Math" panose="02040503050406030204" pitchFamily="18" charset="0"/>
                          </a:rPr>
                          <m:t>×128</m:t>
                        </m:r>
                        <m:r>
                          <a:rPr lang="en-US" altLang="zh-TW" dirty="0">
                            <a:latin typeface="Cambria Math" panose="02040503050406030204" pitchFamily="18" charset="0"/>
                          </a:rPr>
                          <m:t>𝑐</m:t>
                        </m:r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136" name="文字方塊 51">
                  <a:extLst>
                    <a:ext uri="{FF2B5EF4-FFF2-40B4-BE49-F238E27FC236}">
                      <a16:creationId xmlns:a16="http://schemas.microsoft.com/office/drawing/2014/main" id="{24DDFDBE-EDCF-6440-D666-0AECB05683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7886" y="1126934"/>
                  <a:ext cx="1118280" cy="379463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  <a:ln>
                  <a:solidFill>
                    <a:schemeClr val="accent1"/>
                  </a:solidFill>
                  <a:prstDash val="dash"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7" name="文字方塊 51">
                  <a:extLst>
                    <a:ext uri="{FF2B5EF4-FFF2-40B4-BE49-F238E27FC236}">
                      <a16:creationId xmlns:a16="http://schemas.microsoft.com/office/drawing/2014/main" id="{064FA55B-3FAD-244F-D9E5-2961EC375295}"/>
                    </a:ext>
                  </a:extLst>
                </p:cNvPr>
                <p:cNvSpPr txBox="1"/>
                <p:nvPr/>
              </p:nvSpPr>
              <p:spPr>
                <a:xfrm>
                  <a:off x="2957886" y="1572411"/>
                  <a:ext cx="1118280" cy="379463"/>
                </a:xfrm>
                <a:prstGeom prst="rect">
                  <a:avLst/>
                </a:prstGeom>
                <a:noFill/>
                <a:ln>
                  <a:solidFill>
                    <a:schemeClr val="accent1"/>
                  </a:solidFill>
                  <a:prstDash val="dash"/>
                </a:ln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 marR="0" lvl="0" indent="0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1000" b="0" i="1" u="none" strike="noStrike" cap="none" spc="0" normalizeH="0" baseline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mbria Math" panose="02040503050406030204" pitchFamily="18" charset="0"/>
                    </a:defRPr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TW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TW" dirty="0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num>
                          <m:den>
                            <m:r>
                              <a:rPr lang="en-US" altLang="zh-TW" dirty="0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  <m:r>
                          <a:rPr lang="en-US" altLang="zh-TW" dirty="0" smtClean="0">
                            <a:latin typeface="Cambria Math" panose="02040503050406030204" pitchFamily="18" charset="0"/>
                          </a:rPr>
                          <m:t>×</m:t>
                        </m:r>
                        <m:f>
                          <m:fPr>
                            <m:ctrlPr>
                              <a:rPr lang="en-US" altLang="zh-TW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TW" dirty="0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num>
                          <m:den>
                            <m:r>
                              <a:rPr lang="en-US" altLang="zh-TW" dirty="0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  <m:r>
                          <a:rPr lang="en-US" altLang="zh-TW" dirty="0" smtClean="0">
                            <a:latin typeface="Cambria Math" panose="02040503050406030204" pitchFamily="18" charset="0"/>
                          </a:rPr>
                          <m:t>×256</m:t>
                        </m:r>
                        <m:r>
                          <a:rPr lang="en-US" altLang="zh-TW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137" name="文字方塊 51">
                  <a:extLst>
                    <a:ext uri="{FF2B5EF4-FFF2-40B4-BE49-F238E27FC236}">
                      <a16:creationId xmlns:a16="http://schemas.microsoft.com/office/drawing/2014/main" id="{7CF5F0A7-CE6B-146D-6BF3-F5B1186F5DA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7886" y="1572411"/>
                  <a:ext cx="1118280" cy="379463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  <a:ln>
                  <a:solidFill>
                    <a:schemeClr val="accent1"/>
                  </a:solidFill>
                  <a:prstDash val="dash"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8" name="文字方塊 51">
                  <a:extLst>
                    <a:ext uri="{FF2B5EF4-FFF2-40B4-BE49-F238E27FC236}">
                      <a16:creationId xmlns:a16="http://schemas.microsoft.com/office/drawing/2014/main" id="{9C3AF21E-1737-1413-AE25-F88E436C7C0F}"/>
                    </a:ext>
                  </a:extLst>
                </p:cNvPr>
                <p:cNvSpPr txBox="1"/>
                <p:nvPr/>
              </p:nvSpPr>
              <p:spPr>
                <a:xfrm>
                  <a:off x="2968241" y="2040082"/>
                  <a:ext cx="1118280" cy="379463"/>
                </a:xfrm>
                <a:prstGeom prst="rect">
                  <a:avLst/>
                </a:prstGeom>
                <a:noFill/>
                <a:ln>
                  <a:solidFill>
                    <a:schemeClr val="accent1"/>
                  </a:solidFill>
                  <a:prstDash val="dash"/>
                </a:ln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 marR="0" lvl="0" indent="0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1000" b="0" i="1" u="none" strike="noStrike" cap="none" spc="0" normalizeH="0" baseline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mbria Math" panose="02040503050406030204" pitchFamily="18" charset="0"/>
                    </a:defRPr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TW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TW" dirty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num>
                          <m:den>
                            <m:r>
                              <a:rPr lang="en-US" altLang="zh-TW" dirty="0">
                                <a:latin typeface="Cambria Math" panose="02040503050406030204" pitchFamily="18" charset="0"/>
                              </a:rPr>
                              <m:t>8</m:t>
                            </m:r>
                          </m:den>
                        </m:f>
                        <m:r>
                          <a:rPr lang="en-US" altLang="zh-TW" dirty="0">
                            <a:latin typeface="Cambria Math" panose="02040503050406030204" pitchFamily="18" charset="0"/>
                          </a:rPr>
                          <m:t>×</m:t>
                        </m:r>
                        <m:f>
                          <m:fPr>
                            <m:ctrlPr>
                              <a:rPr lang="en-US" altLang="zh-TW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TW" dirty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num>
                          <m:den>
                            <m:r>
                              <a:rPr lang="en-US" altLang="zh-TW" dirty="0">
                                <a:latin typeface="Cambria Math" panose="02040503050406030204" pitchFamily="18" charset="0"/>
                              </a:rPr>
                              <m:t>8</m:t>
                            </m:r>
                          </m:den>
                        </m:f>
                        <m:r>
                          <a:rPr lang="en-US" altLang="zh-TW" dirty="0">
                            <a:latin typeface="Cambria Math" panose="02040503050406030204" pitchFamily="18" charset="0"/>
                          </a:rPr>
                          <m:t>×512</m:t>
                        </m:r>
                        <m:r>
                          <a:rPr lang="en-US" altLang="zh-TW" dirty="0">
                            <a:latin typeface="Cambria Math" panose="02040503050406030204" pitchFamily="18" charset="0"/>
                          </a:rPr>
                          <m:t>𝑐</m:t>
                        </m:r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138" name="文字方塊 51">
                  <a:extLst>
                    <a:ext uri="{FF2B5EF4-FFF2-40B4-BE49-F238E27FC236}">
                      <a16:creationId xmlns:a16="http://schemas.microsoft.com/office/drawing/2014/main" id="{417E3089-A365-64F8-34A9-D815F6B079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68241" y="2040082"/>
                  <a:ext cx="1118280" cy="379463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  <a:ln>
                  <a:solidFill>
                    <a:schemeClr val="accent1"/>
                  </a:solidFill>
                  <a:prstDash val="dash"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9" name="文字方塊 51">
                  <a:extLst>
                    <a:ext uri="{FF2B5EF4-FFF2-40B4-BE49-F238E27FC236}">
                      <a16:creationId xmlns:a16="http://schemas.microsoft.com/office/drawing/2014/main" id="{EF8D7D5B-8281-1305-7850-8D2A374C5DFF}"/>
                    </a:ext>
                  </a:extLst>
                </p:cNvPr>
                <p:cNvSpPr txBox="1"/>
                <p:nvPr/>
              </p:nvSpPr>
              <p:spPr>
                <a:xfrm>
                  <a:off x="2968241" y="2472397"/>
                  <a:ext cx="1118280" cy="379463"/>
                </a:xfrm>
                <a:prstGeom prst="rect">
                  <a:avLst/>
                </a:prstGeom>
                <a:noFill/>
                <a:ln>
                  <a:solidFill>
                    <a:schemeClr val="accent1"/>
                  </a:solidFill>
                  <a:prstDash val="dash"/>
                </a:ln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 marR="0" lvl="0" indent="0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1000" b="0" i="1" u="none" strike="noStrike" cap="none" spc="0" normalizeH="0" baseline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mbria Math" panose="02040503050406030204" pitchFamily="18" charset="0"/>
                    </a:defRPr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TW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TW" dirty="0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num>
                          <m:den>
                            <m:r>
                              <a:rPr lang="en-US" altLang="zh-TW" dirty="0" smtClean="0">
                                <a:latin typeface="Cambria Math" panose="02040503050406030204" pitchFamily="18" charset="0"/>
                              </a:rPr>
                              <m:t>16</m:t>
                            </m:r>
                          </m:den>
                        </m:f>
                        <m:r>
                          <a:rPr lang="en-US" altLang="zh-TW" dirty="0" smtClean="0">
                            <a:latin typeface="Cambria Math" panose="02040503050406030204" pitchFamily="18" charset="0"/>
                          </a:rPr>
                          <m:t>×</m:t>
                        </m:r>
                        <m:f>
                          <m:fPr>
                            <m:ctrlPr>
                              <a:rPr lang="en-US" altLang="zh-TW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TW" dirty="0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num>
                          <m:den>
                            <m:r>
                              <a:rPr lang="en-US" altLang="zh-TW" dirty="0" smtClean="0">
                                <a:latin typeface="Cambria Math" panose="02040503050406030204" pitchFamily="18" charset="0"/>
                              </a:rPr>
                              <m:t>16</m:t>
                            </m:r>
                          </m:den>
                        </m:f>
                        <m:r>
                          <a:rPr lang="en-US" altLang="zh-TW" dirty="0" smtClean="0">
                            <a:latin typeface="Cambria Math" panose="02040503050406030204" pitchFamily="18" charset="0"/>
                          </a:rPr>
                          <m:t>×1024</m:t>
                        </m:r>
                        <m:r>
                          <a:rPr lang="en-US" altLang="zh-TW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139" name="文字方塊 51">
                  <a:extLst>
                    <a:ext uri="{FF2B5EF4-FFF2-40B4-BE49-F238E27FC236}">
                      <a16:creationId xmlns:a16="http://schemas.microsoft.com/office/drawing/2014/main" id="{E8A37751-F331-ED21-DF5D-958C96A93B3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68241" y="2472397"/>
                  <a:ext cx="1118280" cy="379463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  <a:ln>
                  <a:solidFill>
                    <a:schemeClr val="accent1"/>
                  </a:solidFill>
                  <a:prstDash val="dash"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41" name="Picture 140">
              <a:extLst>
                <a:ext uri="{FF2B5EF4-FFF2-40B4-BE49-F238E27FC236}">
                  <a16:creationId xmlns:a16="http://schemas.microsoft.com/office/drawing/2014/main" id="{4CD2FB0F-B261-5691-B741-94B974AB72AA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 rot="5400000">
              <a:off x="1234458" y="1759066"/>
              <a:ext cx="1655250" cy="1324199"/>
            </a:xfrm>
            <a:prstGeom prst="rect">
              <a:avLst/>
            </a:prstGeom>
          </p:spPr>
        </p:pic>
        <p:pic>
          <p:nvPicPr>
            <p:cNvPr id="143" name="Picture 142">
              <a:extLst>
                <a:ext uri="{FF2B5EF4-FFF2-40B4-BE49-F238E27FC236}">
                  <a16:creationId xmlns:a16="http://schemas.microsoft.com/office/drawing/2014/main" id="{BFB2223E-0DD7-D678-157C-49120F4015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1623290" y="538860"/>
              <a:ext cx="782841" cy="78942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0" name="文字方塊 124">
                  <a:extLst>
                    <a:ext uri="{FF2B5EF4-FFF2-40B4-BE49-F238E27FC236}">
                      <a16:creationId xmlns:a16="http://schemas.microsoft.com/office/drawing/2014/main" id="{0D1BA7AB-6EA6-5FC0-3F04-44214357FCB2}"/>
                    </a:ext>
                  </a:extLst>
                </p:cNvPr>
                <p:cNvSpPr txBox="1"/>
                <p:nvPr/>
              </p:nvSpPr>
              <p:spPr>
                <a:xfrm>
                  <a:off x="1378796" y="1451757"/>
                  <a:ext cx="1716198" cy="35740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R="0" lvl="0" algn="l" defTabSz="457200" rtl="0" eaLnBrk="1" fontAlgn="auto" latinLnBrk="0" hangingPunct="1">
                    <a:lnSpc>
                      <a:spcPts val="1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tabLst/>
                    <a:defRPr/>
                  </a:pPr>
                  <a14:m>
                    <m:oMath xmlns:m="http://schemas.openxmlformats.org/officeDocument/2006/math">
                      <m:r>
                        <a:rPr lang="en-US" altLang="zh-TW" sz="1200" i="1" dirty="0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ea typeface="新細明體" panose="02020500000000000000" pitchFamily="18" charset="-120"/>
                        </a:rPr>
                        <m:t>1</m:t>
                      </m:r>
                      <m:r>
                        <a:rPr lang="en-US" altLang="zh-TW" sz="1200" b="0" i="1" dirty="0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ea typeface="新細明體" panose="02020500000000000000" pitchFamily="18" charset="-120"/>
                        </a:rPr>
                        <m:t>. </m:t>
                      </m:r>
                    </m:oMath>
                  </a14:m>
                  <a:r>
                    <a:rPr kumimoji="0" lang="en-US" altLang="zh-TW" sz="120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B0F0"/>
                      </a:solidFill>
                      <a:effectLst/>
                      <a:uLnTx/>
                      <a:uFillTx/>
                      <a:latin typeface="Calibri" panose="020F0502020204030204"/>
                      <a:ea typeface="新細明體" panose="02020500000000000000" pitchFamily="18" charset="-120"/>
                      <a:cs typeface="+mn-cs"/>
                    </a:rPr>
                    <a:t>Tokenization using convolution layers</a:t>
                  </a:r>
                </a:p>
              </p:txBody>
            </p:sp>
          </mc:Choice>
          <mc:Fallback xmlns="">
            <p:sp>
              <p:nvSpPr>
                <p:cNvPr id="190" name="文字方塊 124">
                  <a:extLst>
                    <a:ext uri="{FF2B5EF4-FFF2-40B4-BE49-F238E27FC236}">
                      <a16:creationId xmlns:a16="http://schemas.microsoft.com/office/drawing/2014/main" id="{0D1BA7AB-6EA6-5FC0-3F04-44214357FCB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78796" y="1451757"/>
                  <a:ext cx="1716198" cy="357406"/>
                </a:xfrm>
                <a:prstGeom prst="rect">
                  <a:avLst/>
                </a:prstGeom>
                <a:blipFill>
                  <a:blip r:embed="rId21"/>
                  <a:stretch>
                    <a:fillRect t="-13793" b="-1379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5" name="文字方塊 68">
                  <a:extLst>
                    <a:ext uri="{FF2B5EF4-FFF2-40B4-BE49-F238E27FC236}">
                      <a16:creationId xmlns:a16="http://schemas.microsoft.com/office/drawing/2014/main" id="{213E002D-DD5F-559B-3DAA-555C1F2377AA}"/>
                    </a:ext>
                  </a:extLst>
                </p:cNvPr>
                <p:cNvSpPr txBox="1"/>
                <p:nvPr/>
              </p:nvSpPr>
              <p:spPr>
                <a:xfrm>
                  <a:off x="1413530" y="2373454"/>
                  <a:ext cx="1620285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lvl="0">
                    <a:defRPr/>
                  </a:pPr>
                  <a14:m>
                    <m:oMath xmlns:m="http://schemas.openxmlformats.org/officeDocument/2006/math">
                      <m:r>
                        <a:rPr lang="en-US" altLang="zh-TW" sz="1000" b="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新細明體" panose="02020500000000000000" pitchFamily="18" charset="-120"/>
                        </a:rPr>
                        <m:t>𝑃</m:t>
                      </m:r>
                    </m:oMath>
                  </a14:m>
                  <a:r>
                    <a:rPr lang="en-US" altLang="zh-TW" sz="1000" dirty="0">
                      <a:solidFill>
                        <a:prstClr val="black"/>
                      </a:solidFill>
                      <a:latin typeface="Calibri" panose="020F0502020204030204"/>
                      <a:ea typeface="新細明體" panose="02020500000000000000" pitchFamily="18" charset="-120"/>
                    </a:rPr>
                    <a:t>=</a:t>
                  </a:r>
                  <a14:m>
                    <m:oMath xmlns:m="http://schemas.openxmlformats.org/officeDocument/2006/math">
                      <m:r>
                        <a:rPr lang="en-US" altLang="zh-TW" sz="1000" b="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新細明體" panose="02020500000000000000" pitchFamily="18" charset="-120"/>
                        </a:rPr>
                        <m:t>{</m:t>
                      </m:r>
                      <m:r>
                        <a:rPr lang="en-US" altLang="zh-TW" sz="1000" b="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新細明體" panose="02020500000000000000" pitchFamily="18" charset="-120"/>
                        </a:rPr>
                        <m:t>𝑝</m:t>
                      </m:r>
                      <m:r>
                        <a:rPr lang="en-US" altLang="zh-TW" sz="1000" b="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新細明體" panose="02020500000000000000" pitchFamily="18" charset="-120"/>
                        </a:rPr>
                        <m:t>(</m:t>
                      </m:r>
                      <m:r>
                        <a:rPr lang="en-US" altLang="zh-TW" sz="1000" b="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新細明體" panose="02020500000000000000" pitchFamily="18" charset="-120"/>
                        </a:rPr>
                        <m:t>𝑟</m:t>
                      </m:r>
                      <m:r>
                        <a:rPr lang="en-US" altLang="zh-TW" sz="1000" b="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新細明體" panose="02020500000000000000" pitchFamily="18" charset="-120"/>
                        </a:rPr>
                        <m:t>,</m:t>
                      </m:r>
                      <m:r>
                        <a:rPr lang="en-US" altLang="zh-TW" sz="1000" b="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新細明體" panose="02020500000000000000" pitchFamily="18" charset="-120"/>
                        </a:rPr>
                        <m:t>𝑐</m:t>
                      </m:r>
                      <m:r>
                        <a:rPr lang="en-US" altLang="zh-TW" sz="1000" b="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新細明體" panose="02020500000000000000" pitchFamily="18" charset="-120"/>
                        </a:rPr>
                        <m:t>)}</m:t>
                      </m:r>
                    </m:oMath>
                  </a14:m>
                  <a:r>
                    <a:rPr lang="en-US" altLang="zh-TW" sz="1000" dirty="0">
                      <a:solidFill>
                        <a:prstClr val="black"/>
                      </a:solidFill>
                      <a:latin typeface="Calibri" panose="020F0502020204030204"/>
                      <a:ea typeface="新細明體" panose="02020500000000000000" pitchFamily="18" charset="-120"/>
                    </a:rPr>
                    <a:t> 32x32 patches, </a:t>
                  </a:r>
                </a:p>
                <a:p>
                  <a:pPr lvl="0">
                    <a:defRPr/>
                  </a:pPr>
                  <a:r>
                    <a:rPr lang="en-US" altLang="zh-TW" sz="1000" dirty="0">
                      <a:solidFill>
                        <a:prstClr val="black"/>
                      </a:solidFill>
                      <a:latin typeface="Calibri" panose="020F0502020204030204"/>
                      <a:ea typeface="新細明體" panose="02020500000000000000" pitchFamily="18" charset="-120"/>
                    </a:rPr>
                    <a:t>each 1x1x1024c</a:t>
                  </a:r>
                  <a:endParaRPr kumimoji="0" lang="zh-TW" altLang="en-US" sz="100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95" name="文字方塊 68">
                  <a:extLst>
                    <a:ext uri="{FF2B5EF4-FFF2-40B4-BE49-F238E27FC236}">
                      <a16:creationId xmlns:a16="http://schemas.microsoft.com/office/drawing/2014/main" id="{213E002D-DD5F-559B-3DAA-555C1F2377A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13530" y="2373454"/>
                  <a:ext cx="1620285" cy="400110"/>
                </a:xfrm>
                <a:prstGeom prst="rect">
                  <a:avLst/>
                </a:prstGeom>
                <a:blipFill>
                  <a:blip r:embed="rId22"/>
                  <a:stretch>
                    <a:fillRect b="-90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7" name="文字方塊 68">
              <a:extLst>
                <a:ext uri="{FF2B5EF4-FFF2-40B4-BE49-F238E27FC236}">
                  <a16:creationId xmlns:a16="http://schemas.microsoft.com/office/drawing/2014/main" id="{12F8FE9F-F3B7-7554-0FC6-6A533B53DCF9}"/>
                </a:ext>
              </a:extLst>
            </p:cNvPr>
            <p:cNvSpPr txBox="1"/>
            <p:nvPr/>
          </p:nvSpPr>
          <p:spPr>
            <a:xfrm>
              <a:off x="1533974" y="1779782"/>
              <a:ext cx="65140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kumimoji="0" lang="en-US" altLang="zh-TW" sz="10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Conv2d</a:t>
              </a:r>
              <a:endParaRPr kumimoji="0" lang="zh-TW" altLang="en-US" sz="1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238" name="文字方塊 68">
              <a:extLst>
                <a:ext uri="{FF2B5EF4-FFF2-40B4-BE49-F238E27FC236}">
                  <a16:creationId xmlns:a16="http://schemas.microsoft.com/office/drawing/2014/main" id="{C7BECF88-82E1-316C-DEA9-BA3FAD65714E}"/>
                </a:ext>
              </a:extLst>
            </p:cNvPr>
            <p:cNvSpPr txBox="1"/>
            <p:nvPr/>
          </p:nvSpPr>
          <p:spPr>
            <a:xfrm>
              <a:off x="1543873" y="2017662"/>
              <a:ext cx="81974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kumimoji="0" lang="en-US" altLang="zh-TW" sz="100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BatchNorm</a:t>
              </a:r>
              <a:endParaRPr kumimoji="0" lang="zh-TW" altLang="en-US" sz="1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239" name="文字方塊 68">
              <a:extLst>
                <a:ext uri="{FF2B5EF4-FFF2-40B4-BE49-F238E27FC236}">
                  <a16:creationId xmlns:a16="http://schemas.microsoft.com/office/drawing/2014/main" id="{4C758DBD-DEB5-0693-38D8-9CBA70BD02DA}"/>
                </a:ext>
              </a:extLst>
            </p:cNvPr>
            <p:cNvSpPr txBox="1"/>
            <p:nvPr/>
          </p:nvSpPr>
          <p:spPr>
            <a:xfrm>
              <a:off x="1496698" y="2180452"/>
              <a:ext cx="81974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kumimoji="0" lang="en-US" altLang="zh-TW" sz="100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ReLu</a:t>
              </a:r>
              <a:endParaRPr kumimoji="0" lang="zh-TW" altLang="en-US" sz="1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</p:grpSp>
      <p:grpSp>
        <p:nvGrpSpPr>
          <p:cNvPr id="257" name="Group 256">
            <a:extLst>
              <a:ext uri="{FF2B5EF4-FFF2-40B4-BE49-F238E27FC236}">
                <a16:creationId xmlns:a16="http://schemas.microsoft.com/office/drawing/2014/main" id="{413E56D3-E0A2-9DEB-8937-6AB9B8CA322F}"/>
              </a:ext>
            </a:extLst>
          </p:cNvPr>
          <p:cNvGrpSpPr/>
          <p:nvPr/>
        </p:nvGrpSpPr>
        <p:grpSpPr>
          <a:xfrm>
            <a:off x="4829389" y="594357"/>
            <a:ext cx="3952898" cy="3113236"/>
            <a:chOff x="3895593" y="609150"/>
            <a:chExt cx="3952898" cy="3113236"/>
          </a:xfrm>
        </p:grpSpPr>
        <p:grpSp>
          <p:nvGrpSpPr>
            <p:cNvPr id="220" name="Group 219">
              <a:extLst>
                <a:ext uri="{FF2B5EF4-FFF2-40B4-BE49-F238E27FC236}">
                  <a16:creationId xmlns:a16="http://schemas.microsoft.com/office/drawing/2014/main" id="{002A316A-A24E-C4E6-840E-3E0A179EF286}"/>
                </a:ext>
              </a:extLst>
            </p:cNvPr>
            <p:cNvGrpSpPr/>
            <p:nvPr/>
          </p:nvGrpSpPr>
          <p:grpSpPr>
            <a:xfrm>
              <a:off x="4015200" y="1273617"/>
              <a:ext cx="3344476" cy="2245901"/>
              <a:chOff x="3167809" y="1058351"/>
              <a:chExt cx="3344476" cy="2245901"/>
            </a:xfrm>
          </p:grpSpPr>
          <p:pic>
            <p:nvPicPr>
              <p:cNvPr id="214" name="圖片 3">
                <a:extLst>
                  <a:ext uri="{FF2B5EF4-FFF2-40B4-BE49-F238E27FC236}">
                    <a16:creationId xmlns:a16="http://schemas.microsoft.com/office/drawing/2014/main" id="{151750F6-DCD6-BFEC-8E89-1BEF4D7038C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56285" t="52518" r="22067" b="28932"/>
              <a:stretch/>
            </p:blipFill>
            <p:spPr>
              <a:xfrm>
                <a:off x="4505026" y="1842610"/>
                <a:ext cx="1555108" cy="653179"/>
              </a:xfrm>
              <a:prstGeom prst="rect">
                <a:avLst/>
              </a:prstGeom>
            </p:spPr>
          </p:pic>
          <p:pic>
            <p:nvPicPr>
              <p:cNvPr id="215" name="圖片 3">
                <a:extLst>
                  <a:ext uri="{FF2B5EF4-FFF2-40B4-BE49-F238E27FC236}">
                    <a16:creationId xmlns:a16="http://schemas.microsoft.com/office/drawing/2014/main" id="{20E15C6E-4EEA-DA4D-7E1C-9BC28E61CB9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64848" t="30346" r="15652" b="45030"/>
              <a:stretch/>
            </p:blipFill>
            <p:spPr>
              <a:xfrm>
                <a:off x="5111507" y="1058351"/>
                <a:ext cx="1400778" cy="867060"/>
              </a:xfrm>
              <a:prstGeom prst="rect">
                <a:avLst/>
              </a:prstGeom>
            </p:spPr>
          </p:pic>
          <p:pic>
            <p:nvPicPr>
              <p:cNvPr id="217" name="Picture 216">
                <a:extLst>
                  <a:ext uri="{FF2B5EF4-FFF2-40B4-BE49-F238E27FC236}">
                    <a16:creationId xmlns:a16="http://schemas.microsoft.com/office/drawing/2014/main" id="{93B38A15-BC30-C3DA-2962-2AD02EE72B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734904" y="2384734"/>
                <a:ext cx="1786283" cy="579170"/>
              </a:xfrm>
              <a:prstGeom prst="rect">
                <a:avLst/>
              </a:prstGeom>
            </p:spPr>
          </p:pic>
          <p:pic>
            <p:nvPicPr>
              <p:cNvPr id="219" name="Picture 218">
                <a:extLst>
                  <a:ext uri="{FF2B5EF4-FFF2-40B4-BE49-F238E27FC236}">
                    <a16:creationId xmlns:a16="http://schemas.microsoft.com/office/drawing/2014/main" id="{E3316A6A-5FAA-DC44-369A-620B7500888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3167809" y="2926267"/>
                <a:ext cx="1700931" cy="377985"/>
              </a:xfrm>
              <a:prstGeom prst="rect">
                <a:avLst/>
              </a:prstGeom>
            </p:spPr>
          </p:pic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9" name="文字方塊 51">
                  <a:extLst>
                    <a:ext uri="{FF2B5EF4-FFF2-40B4-BE49-F238E27FC236}">
                      <a16:creationId xmlns:a16="http://schemas.microsoft.com/office/drawing/2014/main" id="{0E20B021-EB2E-873E-C40F-4EF8861B88F0}"/>
                    </a:ext>
                  </a:extLst>
                </p:cNvPr>
                <p:cNvSpPr txBox="1"/>
                <p:nvPr/>
              </p:nvSpPr>
              <p:spPr>
                <a:xfrm>
                  <a:off x="3895593" y="3411339"/>
                  <a:ext cx="1245988" cy="31104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altLang="zh-TW" sz="1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(</m:t>
                      </m:r>
                      <m:f>
                        <m:fPr>
                          <m:ctrlPr>
                            <a:rPr kumimoji="0" lang="en-US" altLang="zh-TW" sz="1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TW" sz="1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𝐻</m:t>
                          </m:r>
                        </m:num>
                        <m:den>
                          <m:r>
                            <a:rPr kumimoji="0" lang="en-US" altLang="zh-TW" sz="1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16</m:t>
                          </m:r>
                        </m:den>
                      </m:f>
                      <m:r>
                        <a:rPr kumimoji="0" lang="en-US" altLang="zh-TW" sz="1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×</m:t>
                      </m:r>
                      <m:f>
                        <m:fPr>
                          <m:ctrlPr>
                            <a:rPr kumimoji="0" lang="en-US" altLang="zh-TW" sz="1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TW" sz="1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𝑊</m:t>
                          </m:r>
                        </m:num>
                        <m:den>
                          <m:r>
                            <a:rPr kumimoji="0" lang="en-US" altLang="zh-TW" sz="1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16</m:t>
                          </m:r>
                        </m:den>
                      </m:f>
                      <m:r>
                        <a:rPr kumimoji="0" lang="en-US" altLang="zh-TW" sz="1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×1024</m:t>
                      </m:r>
                      <m:r>
                        <a:rPr kumimoji="0" lang="en-US" altLang="zh-TW" sz="1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𝑐</m:t>
                      </m:r>
                      <m:r>
                        <a:rPr kumimoji="0" lang="en-US" altLang="zh-TW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)</m:t>
                      </m:r>
                    </m:oMath>
                  </a14:m>
                  <a:r>
                    <a:rPr kumimoji="0" lang="zh-TW" altLang="en-US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新細明體" panose="02020500000000000000" pitchFamily="18" charset="-120"/>
                      <a:cs typeface="+mn-cs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159" name="文字方塊 51">
                  <a:extLst>
                    <a:ext uri="{FF2B5EF4-FFF2-40B4-BE49-F238E27FC236}">
                      <a16:creationId xmlns:a16="http://schemas.microsoft.com/office/drawing/2014/main" id="{0E20B021-EB2E-873E-C40F-4EF8861B88F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95593" y="3411339"/>
                  <a:ext cx="1245988" cy="311047"/>
                </a:xfrm>
                <a:prstGeom prst="rect">
                  <a:avLst/>
                </a:prstGeom>
                <a:blipFill>
                  <a:blip r:embed="rId2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5" name="文字方塊 51">
                  <a:extLst>
                    <a:ext uri="{FF2B5EF4-FFF2-40B4-BE49-F238E27FC236}">
                      <a16:creationId xmlns:a16="http://schemas.microsoft.com/office/drawing/2014/main" id="{4CE37678-178A-330B-5DA1-E0FFE16CAEE3}"/>
                    </a:ext>
                  </a:extLst>
                </p:cNvPr>
                <p:cNvSpPr txBox="1"/>
                <p:nvPr/>
              </p:nvSpPr>
              <p:spPr>
                <a:xfrm>
                  <a:off x="5620674" y="3075317"/>
                  <a:ext cx="1099829" cy="311175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altLang="zh-TW" sz="1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(</m:t>
                      </m:r>
                      <m:f>
                        <m:fPr>
                          <m:ctrlPr>
                            <a:rPr kumimoji="0" lang="en-US" altLang="zh-TW" sz="1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TW" sz="1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𝐻</m:t>
                          </m:r>
                        </m:num>
                        <m:den>
                          <m:r>
                            <a:rPr kumimoji="0" lang="en-US" altLang="zh-TW" sz="1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8</m:t>
                          </m:r>
                        </m:den>
                      </m:f>
                      <m:r>
                        <a:rPr kumimoji="0" lang="en-US" altLang="zh-TW" sz="1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×</m:t>
                      </m:r>
                      <m:f>
                        <m:fPr>
                          <m:ctrlPr>
                            <a:rPr kumimoji="0" lang="en-US" altLang="zh-TW" sz="1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TW" sz="1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𝑊</m:t>
                          </m:r>
                        </m:num>
                        <m:den>
                          <m:r>
                            <a:rPr kumimoji="0" lang="en-US" altLang="zh-TW" sz="1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8</m:t>
                          </m:r>
                        </m:den>
                      </m:f>
                      <m:r>
                        <a:rPr kumimoji="0" lang="en-US" altLang="zh-TW" sz="1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×256</m:t>
                      </m:r>
                      <m:r>
                        <a:rPr kumimoji="0" lang="en-US" altLang="zh-TW" sz="1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𝑐</m:t>
                      </m:r>
                      <m:r>
                        <a:rPr kumimoji="0" lang="en-US" altLang="zh-TW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)</m:t>
                      </m:r>
                    </m:oMath>
                  </a14:m>
                  <a:r>
                    <a:rPr kumimoji="0" lang="zh-TW" altLang="en-US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新細明體" panose="02020500000000000000" pitchFamily="18" charset="-120"/>
                      <a:cs typeface="+mn-cs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245" name="文字方塊 51">
                  <a:extLst>
                    <a:ext uri="{FF2B5EF4-FFF2-40B4-BE49-F238E27FC236}">
                      <a16:creationId xmlns:a16="http://schemas.microsoft.com/office/drawing/2014/main" id="{E8B15C10-B6C6-85D7-AB09-FB114F4000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20674" y="3075317"/>
                  <a:ext cx="1099829" cy="311175"/>
                </a:xfrm>
                <a:prstGeom prst="rect">
                  <a:avLst/>
                </a:prstGeom>
                <a:blipFill>
                  <a:blip r:embed="rId3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6" name="文字方塊 51">
                  <a:extLst>
                    <a:ext uri="{FF2B5EF4-FFF2-40B4-BE49-F238E27FC236}">
                      <a16:creationId xmlns:a16="http://schemas.microsoft.com/office/drawing/2014/main" id="{F69AB227-A188-1E96-9F58-ACFA4166A7A9}"/>
                    </a:ext>
                  </a:extLst>
                </p:cNvPr>
                <p:cNvSpPr txBox="1"/>
                <p:nvPr/>
              </p:nvSpPr>
              <p:spPr>
                <a:xfrm>
                  <a:off x="6204675" y="2585242"/>
                  <a:ext cx="1099829" cy="311175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altLang="zh-TW" sz="1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(</m:t>
                      </m:r>
                      <m:f>
                        <m:fPr>
                          <m:ctrlPr>
                            <a:rPr kumimoji="0" lang="en-US" altLang="zh-TW" sz="1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TW" sz="1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𝐻</m:t>
                          </m:r>
                        </m:num>
                        <m:den>
                          <m:r>
                            <a:rPr kumimoji="0" lang="en-US" altLang="zh-TW" sz="1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4</m:t>
                          </m:r>
                        </m:den>
                      </m:f>
                      <m:r>
                        <a:rPr kumimoji="0" lang="en-US" altLang="zh-TW" sz="1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×</m:t>
                      </m:r>
                      <m:f>
                        <m:fPr>
                          <m:ctrlPr>
                            <a:rPr kumimoji="0" lang="en-US" altLang="zh-TW" sz="1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TW" sz="1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𝑊</m:t>
                          </m:r>
                        </m:num>
                        <m:den>
                          <m:r>
                            <a:rPr kumimoji="0" lang="en-US" altLang="zh-TW" sz="1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4</m:t>
                          </m:r>
                        </m:den>
                      </m:f>
                      <m:r>
                        <a:rPr kumimoji="0" lang="en-US" altLang="zh-TW" sz="1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×128</m:t>
                      </m:r>
                      <m:r>
                        <a:rPr kumimoji="0" lang="en-US" altLang="zh-TW" sz="1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𝑐</m:t>
                      </m:r>
                      <m:r>
                        <a:rPr kumimoji="0" lang="en-US" altLang="zh-TW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)</m:t>
                      </m:r>
                    </m:oMath>
                  </a14:m>
                  <a:r>
                    <a:rPr kumimoji="0" lang="zh-TW" altLang="en-US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新細明體" panose="02020500000000000000" pitchFamily="18" charset="-120"/>
                      <a:cs typeface="+mn-cs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246" name="文字方塊 51">
                  <a:extLst>
                    <a:ext uri="{FF2B5EF4-FFF2-40B4-BE49-F238E27FC236}">
                      <a16:creationId xmlns:a16="http://schemas.microsoft.com/office/drawing/2014/main" id="{CBE6F149-9B85-DFC5-0F2E-D602B17BA4B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04675" y="2585242"/>
                  <a:ext cx="1099829" cy="311175"/>
                </a:xfrm>
                <a:prstGeom prst="rect">
                  <a:avLst/>
                </a:prstGeom>
                <a:blipFill>
                  <a:blip r:embed="rId3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7" name="文字方塊 51">
                  <a:extLst>
                    <a:ext uri="{FF2B5EF4-FFF2-40B4-BE49-F238E27FC236}">
                      <a16:creationId xmlns:a16="http://schemas.microsoft.com/office/drawing/2014/main" id="{45D9E73F-3F2F-BE0A-7EF7-47264AA92C11}"/>
                    </a:ext>
                  </a:extLst>
                </p:cNvPr>
                <p:cNvSpPr txBox="1"/>
                <p:nvPr/>
              </p:nvSpPr>
              <p:spPr>
                <a:xfrm>
                  <a:off x="4927672" y="3390541"/>
                  <a:ext cx="1099829" cy="311175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altLang="zh-TW" sz="1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(</m:t>
                      </m:r>
                      <m:f>
                        <m:fPr>
                          <m:ctrlPr>
                            <a:rPr kumimoji="0" lang="en-US" altLang="zh-TW" sz="1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TW" sz="1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𝐻</m:t>
                          </m:r>
                        </m:num>
                        <m:den>
                          <m:r>
                            <a:rPr kumimoji="0" lang="en-US" altLang="zh-TW" sz="1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16</m:t>
                          </m:r>
                        </m:den>
                      </m:f>
                      <m:r>
                        <a:rPr kumimoji="0" lang="en-US" altLang="zh-TW" sz="1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×</m:t>
                      </m:r>
                      <m:f>
                        <m:fPr>
                          <m:ctrlPr>
                            <a:rPr kumimoji="0" lang="en-US" altLang="zh-TW" sz="1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TW" sz="1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𝑊</m:t>
                          </m:r>
                        </m:num>
                        <m:den>
                          <m:r>
                            <a:rPr kumimoji="0" lang="en-US" altLang="zh-TW" sz="1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16</m:t>
                          </m:r>
                        </m:den>
                      </m:f>
                      <m:r>
                        <a:rPr kumimoji="0" lang="en-US" altLang="zh-TW" sz="1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×512</m:t>
                      </m:r>
                      <m:r>
                        <a:rPr kumimoji="0" lang="en-US" altLang="zh-TW" sz="1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𝑐</m:t>
                      </m:r>
                      <m:r>
                        <a:rPr kumimoji="0" lang="en-US" altLang="zh-TW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)</m:t>
                      </m:r>
                    </m:oMath>
                  </a14:m>
                  <a:r>
                    <a:rPr kumimoji="0" lang="zh-TW" altLang="en-US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新細明體" panose="02020500000000000000" pitchFamily="18" charset="-120"/>
                      <a:cs typeface="+mn-cs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247" name="文字方塊 51">
                  <a:extLst>
                    <a:ext uri="{FF2B5EF4-FFF2-40B4-BE49-F238E27FC236}">
                      <a16:creationId xmlns:a16="http://schemas.microsoft.com/office/drawing/2014/main" id="{7F04D1BC-11AA-24CA-DF5F-69E72D1BBA6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27672" y="3390541"/>
                  <a:ext cx="1099829" cy="311175"/>
                </a:xfrm>
                <a:prstGeom prst="rect">
                  <a:avLst/>
                </a:prstGeom>
                <a:blipFill>
                  <a:blip r:embed="rId4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8" name="文字方塊 51">
                  <a:extLst>
                    <a:ext uri="{FF2B5EF4-FFF2-40B4-BE49-F238E27FC236}">
                      <a16:creationId xmlns:a16="http://schemas.microsoft.com/office/drawing/2014/main" id="{705983EC-6907-207F-EE8B-369B6F92B647}"/>
                    </a:ext>
                  </a:extLst>
                </p:cNvPr>
                <p:cNvSpPr txBox="1"/>
                <p:nvPr/>
              </p:nvSpPr>
              <p:spPr>
                <a:xfrm>
                  <a:off x="6748662" y="2003510"/>
                  <a:ext cx="1099829" cy="311175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altLang="zh-TW" sz="1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(</m:t>
                      </m:r>
                      <m:f>
                        <m:fPr>
                          <m:ctrlPr>
                            <a:rPr kumimoji="0" lang="en-US" altLang="zh-TW" sz="1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TW" sz="1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𝐻</m:t>
                          </m:r>
                        </m:num>
                        <m:den>
                          <m:r>
                            <a:rPr kumimoji="0" lang="en-US" altLang="zh-TW" sz="1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den>
                      </m:f>
                      <m:r>
                        <a:rPr kumimoji="0" lang="en-US" altLang="zh-TW" sz="1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×</m:t>
                      </m:r>
                      <m:f>
                        <m:fPr>
                          <m:ctrlPr>
                            <a:rPr kumimoji="0" lang="en-US" altLang="zh-TW" sz="1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TW" sz="1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𝑊</m:t>
                          </m:r>
                        </m:num>
                        <m:den>
                          <m:r>
                            <a:rPr kumimoji="0" lang="en-US" altLang="zh-TW" sz="1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den>
                      </m:f>
                      <m:r>
                        <a:rPr kumimoji="0" lang="en-US" altLang="zh-TW" sz="1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×64</m:t>
                      </m:r>
                      <m:r>
                        <a:rPr kumimoji="0" lang="en-US" altLang="zh-TW" sz="1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𝑐</m:t>
                      </m:r>
                      <m:r>
                        <a:rPr kumimoji="0" lang="en-US" altLang="zh-TW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)</m:t>
                      </m:r>
                    </m:oMath>
                  </a14:m>
                  <a:r>
                    <a:rPr kumimoji="0" lang="zh-TW" altLang="en-US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新細明體" panose="02020500000000000000" pitchFamily="18" charset="-120"/>
                      <a:cs typeface="+mn-cs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248" name="文字方塊 51">
                  <a:extLst>
                    <a:ext uri="{FF2B5EF4-FFF2-40B4-BE49-F238E27FC236}">
                      <a16:creationId xmlns:a16="http://schemas.microsoft.com/office/drawing/2014/main" id="{48CA06F7-D331-D545-7A82-5D93A9DEE4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48662" y="2003510"/>
                  <a:ext cx="1099829" cy="311175"/>
                </a:xfrm>
                <a:prstGeom prst="rect">
                  <a:avLst/>
                </a:prstGeom>
                <a:blipFill>
                  <a:blip r:embed="rId4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49" name="文字方塊 51">
              <a:extLst>
                <a:ext uri="{FF2B5EF4-FFF2-40B4-BE49-F238E27FC236}">
                  <a16:creationId xmlns:a16="http://schemas.microsoft.com/office/drawing/2014/main" id="{95D4451E-76F5-3209-8FC7-0820509500AD}"/>
                </a:ext>
              </a:extLst>
            </p:cNvPr>
            <p:cNvSpPr txBox="1"/>
            <p:nvPr/>
          </p:nvSpPr>
          <p:spPr>
            <a:xfrm>
              <a:off x="4693227" y="2938768"/>
              <a:ext cx="7239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512+512c</a:t>
              </a:r>
              <a:endParaRPr kumimoji="0" lang="zh-TW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0" name="文字方塊 51">
                  <a:extLst>
                    <a:ext uri="{FF2B5EF4-FFF2-40B4-BE49-F238E27FC236}">
                      <a16:creationId xmlns:a16="http://schemas.microsoft.com/office/drawing/2014/main" id="{500BB9DE-78AA-1264-6276-DB0CFA4C0262}"/>
                    </a:ext>
                  </a:extLst>
                </p:cNvPr>
                <p:cNvSpPr txBox="1"/>
                <p:nvPr/>
              </p:nvSpPr>
              <p:spPr>
                <a:xfrm>
                  <a:off x="4614638" y="2524798"/>
                  <a:ext cx="637095" cy="3111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altLang="zh-TW" sz="1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(</m:t>
                      </m:r>
                      <m:f>
                        <m:fPr>
                          <m:ctrlPr>
                            <a:rPr kumimoji="0" lang="en-US" altLang="zh-TW" sz="1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TW" sz="1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𝐻</m:t>
                          </m:r>
                        </m:num>
                        <m:den>
                          <m:r>
                            <a:rPr kumimoji="0" lang="en-US" altLang="zh-TW" sz="1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8</m:t>
                          </m:r>
                        </m:den>
                      </m:f>
                      <m:r>
                        <a:rPr kumimoji="0" lang="en-US" altLang="zh-TW" sz="1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×</m:t>
                      </m:r>
                      <m:f>
                        <m:fPr>
                          <m:ctrlPr>
                            <a:rPr kumimoji="0" lang="en-US" altLang="zh-TW" sz="1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TW" sz="1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𝑊</m:t>
                          </m:r>
                        </m:num>
                        <m:den>
                          <m:r>
                            <a:rPr kumimoji="0" lang="en-US" altLang="zh-TW" sz="1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8</m:t>
                          </m:r>
                        </m:den>
                      </m:f>
                      <m:r>
                        <a:rPr kumimoji="0" lang="en-US" altLang="zh-TW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)</m:t>
                      </m:r>
                    </m:oMath>
                  </a14:m>
                  <a:r>
                    <a:rPr kumimoji="0" lang="zh-TW" altLang="en-US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新細明體" panose="02020500000000000000" pitchFamily="18" charset="-120"/>
                      <a:cs typeface="+mn-cs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250" name="文字方塊 51">
                  <a:extLst>
                    <a:ext uri="{FF2B5EF4-FFF2-40B4-BE49-F238E27FC236}">
                      <a16:creationId xmlns:a16="http://schemas.microsoft.com/office/drawing/2014/main" id="{23BDB982-DD78-F7D0-7D2C-E597DE23693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4638" y="2524798"/>
                  <a:ext cx="637095" cy="311175"/>
                </a:xfrm>
                <a:prstGeom prst="rect">
                  <a:avLst/>
                </a:prstGeom>
                <a:blipFill>
                  <a:blip r:embed="rId4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51" name="文字方塊 51">
              <a:extLst>
                <a:ext uri="{FF2B5EF4-FFF2-40B4-BE49-F238E27FC236}">
                  <a16:creationId xmlns:a16="http://schemas.microsoft.com/office/drawing/2014/main" id="{72A25F03-C3BB-4380-FEE1-45FF3FE49A0E}"/>
                </a:ext>
              </a:extLst>
            </p:cNvPr>
            <p:cNvSpPr txBox="1"/>
            <p:nvPr/>
          </p:nvSpPr>
          <p:spPr>
            <a:xfrm>
              <a:off x="5398595" y="2407243"/>
              <a:ext cx="7239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256+256c</a:t>
              </a:r>
              <a:endParaRPr kumimoji="0" lang="zh-TW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2" name="文字方塊 51">
                  <a:extLst>
                    <a:ext uri="{FF2B5EF4-FFF2-40B4-BE49-F238E27FC236}">
                      <a16:creationId xmlns:a16="http://schemas.microsoft.com/office/drawing/2014/main" id="{1C89A0F9-29A9-5706-96EC-174F3D24F954}"/>
                    </a:ext>
                  </a:extLst>
                </p:cNvPr>
                <p:cNvSpPr txBox="1"/>
                <p:nvPr/>
              </p:nvSpPr>
              <p:spPr>
                <a:xfrm>
                  <a:off x="5397583" y="1941863"/>
                  <a:ext cx="637095" cy="3111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altLang="zh-TW" sz="1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(</m:t>
                      </m:r>
                      <m:f>
                        <m:fPr>
                          <m:ctrlPr>
                            <a:rPr kumimoji="0" lang="en-US" altLang="zh-TW" sz="1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TW" sz="1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𝐻</m:t>
                          </m:r>
                        </m:num>
                        <m:den>
                          <m:r>
                            <a:rPr kumimoji="0" lang="en-US" altLang="zh-TW" sz="1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4</m:t>
                          </m:r>
                        </m:den>
                      </m:f>
                      <m:r>
                        <a:rPr kumimoji="0" lang="en-US" altLang="zh-TW" sz="1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×</m:t>
                      </m:r>
                      <m:f>
                        <m:fPr>
                          <m:ctrlPr>
                            <a:rPr kumimoji="0" lang="en-US" altLang="zh-TW" sz="1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TW" sz="1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𝑊</m:t>
                          </m:r>
                        </m:num>
                        <m:den>
                          <m:r>
                            <a:rPr kumimoji="0" lang="en-US" altLang="zh-TW" sz="1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4</m:t>
                          </m:r>
                        </m:den>
                      </m:f>
                      <m:r>
                        <a:rPr kumimoji="0" lang="en-US" altLang="zh-TW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)</m:t>
                      </m:r>
                    </m:oMath>
                  </a14:m>
                  <a:r>
                    <a:rPr kumimoji="0" lang="zh-TW" altLang="en-US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新細明體" panose="02020500000000000000" pitchFamily="18" charset="-120"/>
                      <a:cs typeface="+mn-cs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252" name="文字方塊 51">
                  <a:extLst>
                    <a:ext uri="{FF2B5EF4-FFF2-40B4-BE49-F238E27FC236}">
                      <a16:creationId xmlns:a16="http://schemas.microsoft.com/office/drawing/2014/main" id="{287B05C5-1DE7-5390-9935-4BB771CF1DF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97583" y="1941863"/>
                  <a:ext cx="637095" cy="311175"/>
                </a:xfrm>
                <a:prstGeom prst="rect">
                  <a:avLst/>
                </a:prstGeom>
                <a:blipFill>
                  <a:blip r:embed="rId4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53" name="文字方塊 51">
              <a:extLst>
                <a:ext uri="{FF2B5EF4-FFF2-40B4-BE49-F238E27FC236}">
                  <a16:creationId xmlns:a16="http://schemas.microsoft.com/office/drawing/2014/main" id="{22A05B1F-8263-B4DE-041E-E702E2E9F6B6}"/>
                </a:ext>
              </a:extLst>
            </p:cNvPr>
            <p:cNvSpPr txBox="1"/>
            <p:nvPr/>
          </p:nvSpPr>
          <p:spPr>
            <a:xfrm>
              <a:off x="5953737" y="1803223"/>
              <a:ext cx="7239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128+128c</a:t>
              </a:r>
              <a:endParaRPr kumimoji="0" lang="zh-TW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4" name="文字方塊 51">
                  <a:extLst>
                    <a:ext uri="{FF2B5EF4-FFF2-40B4-BE49-F238E27FC236}">
                      <a16:creationId xmlns:a16="http://schemas.microsoft.com/office/drawing/2014/main" id="{5D2B8212-6801-D1CB-0E14-6BBD1AB6014D}"/>
                    </a:ext>
                  </a:extLst>
                </p:cNvPr>
                <p:cNvSpPr txBox="1"/>
                <p:nvPr/>
              </p:nvSpPr>
              <p:spPr>
                <a:xfrm>
                  <a:off x="5927431" y="1150474"/>
                  <a:ext cx="637095" cy="3111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altLang="zh-TW" sz="1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(</m:t>
                      </m:r>
                      <m:f>
                        <m:fPr>
                          <m:ctrlPr>
                            <a:rPr kumimoji="0" lang="en-US" altLang="zh-TW" sz="1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TW" sz="1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𝐻</m:t>
                          </m:r>
                        </m:num>
                        <m:den>
                          <m:r>
                            <a:rPr kumimoji="0" lang="en-US" altLang="zh-TW" sz="1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den>
                      </m:f>
                      <m:r>
                        <a:rPr kumimoji="0" lang="en-US" altLang="zh-TW" sz="1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×</m:t>
                      </m:r>
                      <m:f>
                        <m:fPr>
                          <m:ctrlPr>
                            <a:rPr kumimoji="0" lang="en-US" altLang="zh-TW" sz="1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TW" sz="1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𝑊</m:t>
                          </m:r>
                        </m:num>
                        <m:den>
                          <m:r>
                            <a:rPr kumimoji="0" lang="en-US" altLang="zh-TW" sz="1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den>
                      </m:f>
                      <m:r>
                        <a:rPr kumimoji="0" lang="en-US" altLang="zh-TW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)</m:t>
                      </m:r>
                    </m:oMath>
                  </a14:m>
                  <a:r>
                    <a:rPr kumimoji="0" lang="zh-TW" altLang="en-US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新細明體" panose="02020500000000000000" pitchFamily="18" charset="-120"/>
                      <a:cs typeface="+mn-cs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254" name="文字方塊 51">
                  <a:extLst>
                    <a:ext uri="{FF2B5EF4-FFF2-40B4-BE49-F238E27FC236}">
                      <a16:creationId xmlns:a16="http://schemas.microsoft.com/office/drawing/2014/main" id="{AE770A84-EFDF-576C-BC62-1D23CE91DF4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27431" y="1150474"/>
                  <a:ext cx="637095" cy="311175"/>
                </a:xfrm>
                <a:prstGeom prst="rect">
                  <a:avLst/>
                </a:prstGeom>
                <a:blipFill>
                  <a:blip r:embed="rId4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5" name="文字方塊 51">
                  <a:extLst>
                    <a:ext uri="{FF2B5EF4-FFF2-40B4-BE49-F238E27FC236}">
                      <a16:creationId xmlns:a16="http://schemas.microsoft.com/office/drawing/2014/main" id="{79607102-7C5D-B817-09F3-BF1C5CDAE2FD}"/>
                    </a:ext>
                  </a:extLst>
                </p:cNvPr>
                <p:cNvSpPr txBox="1"/>
                <p:nvPr/>
              </p:nvSpPr>
              <p:spPr>
                <a:xfrm>
                  <a:off x="6216871" y="926496"/>
                  <a:ext cx="1107147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altLang="zh-TW" sz="1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(</m:t>
                      </m:r>
                      <m:r>
                        <a:rPr kumimoji="0" lang="en-US" altLang="zh-TW" sz="1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𝐻</m:t>
                      </m:r>
                      <m:r>
                        <a:rPr kumimoji="0" lang="en-US" altLang="zh-TW" sz="1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×</m:t>
                      </m:r>
                      <m:r>
                        <a:rPr kumimoji="0" lang="en-US" altLang="zh-TW" sz="1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𝑊</m:t>
                      </m:r>
                      <m:r>
                        <a:rPr kumimoji="0" lang="en-US" altLang="zh-TW" sz="1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×64</m:t>
                      </m:r>
                      <m:r>
                        <a:rPr kumimoji="0" lang="en-US" altLang="zh-TW" sz="1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𝑐</m:t>
                      </m:r>
                      <m:r>
                        <a:rPr kumimoji="0" lang="en-US" altLang="zh-TW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)</m:t>
                      </m:r>
                    </m:oMath>
                  </a14:m>
                  <a:r>
                    <a:rPr kumimoji="0" lang="zh-TW" altLang="en-US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新細明體" panose="02020500000000000000" pitchFamily="18" charset="-120"/>
                      <a:cs typeface="+mn-cs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255" name="文字方塊 51">
                  <a:extLst>
                    <a:ext uri="{FF2B5EF4-FFF2-40B4-BE49-F238E27FC236}">
                      <a16:creationId xmlns:a16="http://schemas.microsoft.com/office/drawing/2014/main" id="{71EDDD25-9128-EF36-A51C-90373848FC0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16871" y="926496"/>
                  <a:ext cx="1107147" cy="246221"/>
                </a:xfrm>
                <a:prstGeom prst="rect">
                  <a:avLst/>
                </a:prstGeom>
                <a:blipFill>
                  <a:blip r:embed="rId45"/>
                  <a:stretch>
                    <a:fillRect b="-7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6" name="文字方塊 51">
                  <a:extLst>
                    <a:ext uri="{FF2B5EF4-FFF2-40B4-BE49-F238E27FC236}">
                      <a16:creationId xmlns:a16="http://schemas.microsoft.com/office/drawing/2014/main" id="{62054406-E42A-FD29-B850-A3F70734CB57}"/>
                    </a:ext>
                  </a:extLst>
                </p:cNvPr>
                <p:cNvSpPr txBox="1"/>
                <p:nvPr/>
              </p:nvSpPr>
              <p:spPr>
                <a:xfrm>
                  <a:off x="6715710" y="609150"/>
                  <a:ext cx="941703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altLang="zh-TW" sz="1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(</m:t>
                      </m:r>
                      <m:r>
                        <a:rPr kumimoji="0" lang="en-US" altLang="zh-TW" sz="1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𝐻</m:t>
                      </m:r>
                      <m:r>
                        <a:rPr kumimoji="0" lang="en-US" altLang="zh-TW" sz="1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×</m:t>
                      </m:r>
                      <m:r>
                        <a:rPr kumimoji="0" lang="en-US" altLang="zh-TW" sz="1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𝑊</m:t>
                      </m:r>
                      <m:r>
                        <a:rPr kumimoji="0" lang="en-US" altLang="zh-TW" sz="1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×2</m:t>
                      </m:r>
                      <m:r>
                        <a:rPr kumimoji="0" lang="en-US" altLang="zh-TW" sz="1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𝑐</m:t>
                      </m:r>
                      <m:r>
                        <a:rPr kumimoji="0" lang="en-US" altLang="zh-TW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)</m:t>
                      </m:r>
                    </m:oMath>
                  </a14:m>
                  <a:r>
                    <a:rPr kumimoji="0" lang="zh-TW" altLang="en-US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新細明體" panose="02020500000000000000" pitchFamily="18" charset="-120"/>
                      <a:cs typeface="+mn-cs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256" name="文字方塊 51">
                  <a:extLst>
                    <a:ext uri="{FF2B5EF4-FFF2-40B4-BE49-F238E27FC236}">
                      <a16:creationId xmlns:a16="http://schemas.microsoft.com/office/drawing/2014/main" id="{A79F3460-F244-274F-D063-A758B7F04AD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15710" y="609150"/>
                  <a:ext cx="941703" cy="246221"/>
                </a:xfrm>
                <a:prstGeom prst="rect">
                  <a:avLst/>
                </a:prstGeom>
                <a:blipFill>
                  <a:blip r:embed="rId46"/>
                  <a:stretch>
                    <a:fillRect b="-48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60" name="Straight Arrow Connector 259">
            <a:extLst>
              <a:ext uri="{FF2B5EF4-FFF2-40B4-BE49-F238E27FC236}">
                <a16:creationId xmlns:a16="http://schemas.microsoft.com/office/drawing/2014/main" id="{F4B74F83-5895-196D-7B71-42C101C5272F}"/>
              </a:ext>
            </a:extLst>
          </p:cNvPr>
          <p:cNvCxnSpPr>
            <a:cxnSpLocks/>
            <a:stCxn id="126" idx="0"/>
          </p:cNvCxnSpPr>
          <p:nvPr/>
        </p:nvCxnSpPr>
        <p:spPr>
          <a:xfrm>
            <a:off x="728662" y="1219624"/>
            <a:ext cx="0" cy="5569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4" name="Connector: Curved 263">
            <a:extLst>
              <a:ext uri="{FF2B5EF4-FFF2-40B4-BE49-F238E27FC236}">
                <a16:creationId xmlns:a16="http://schemas.microsoft.com/office/drawing/2014/main" id="{6B247AF0-8F00-CD3D-50A1-C454F80B9E4E}"/>
              </a:ext>
            </a:extLst>
          </p:cNvPr>
          <p:cNvCxnSpPr>
            <a:cxnSpLocks/>
            <a:stCxn id="136" idx="3"/>
            <a:endCxn id="215" idx="1"/>
          </p:cNvCxnSpPr>
          <p:nvPr/>
        </p:nvCxnSpPr>
        <p:spPr>
          <a:xfrm>
            <a:off x="2764602" y="1278236"/>
            <a:ext cx="4128092" cy="414118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6" name="Straight Connector 265">
            <a:extLst>
              <a:ext uri="{FF2B5EF4-FFF2-40B4-BE49-F238E27FC236}">
                <a16:creationId xmlns:a16="http://schemas.microsoft.com/office/drawing/2014/main" id="{8BED318B-0EE4-BB86-E24E-0D8009947E7D}"/>
              </a:ext>
            </a:extLst>
          </p:cNvPr>
          <p:cNvCxnSpPr/>
          <p:nvPr/>
        </p:nvCxnSpPr>
        <p:spPr>
          <a:xfrm flipV="1">
            <a:off x="1208305" y="807374"/>
            <a:ext cx="448372" cy="967489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Straight Connector 267">
            <a:extLst>
              <a:ext uri="{FF2B5EF4-FFF2-40B4-BE49-F238E27FC236}">
                <a16:creationId xmlns:a16="http://schemas.microsoft.com/office/drawing/2014/main" id="{C87C4860-5C02-5095-B09C-86DC77E4A7C0}"/>
              </a:ext>
            </a:extLst>
          </p:cNvPr>
          <p:cNvCxnSpPr/>
          <p:nvPr/>
        </p:nvCxnSpPr>
        <p:spPr>
          <a:xfrm>
            <a:off x="851172" y="2255875"/>
            <a:ext cx="829179" cy="554376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Connector: Curved 269">
            <a:extLst>
              <a:ext uri="{FF2B5EF4-FFF2-40B4-BE49-F238E27FC236}">
                <a16:creationId xmlns:a16="http://schemas.microsoft.com/office/drawing/2014/main" id="{EB180A2C-B117-088A-524E-B4015EFC42D4}"/>
              </a:ext>
            </a:extLst>
          </p:cNvPr>
          <p:cNvCxnSpPr>
            <a:cxnSpLocks/>
            <a:stCxn id="137" idx="3"/>
          </p:cNvCxnSpPr>
          <p:nvPr/>
        </p:nvCxnSpPr>
        <p:spPr>
          <a:xfrm>
            <a:off x="2764602" y="1723713"/>
            <a:ext cx="3754934" cy="583240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2" name="Connector: Curved 271">
            <a:extLst>
              <a:ext uri="{FF2B5EF4-FFF2-40B4-BE49-F238E27FC236}">
                <a16:creationId xmlns:a16="http://schemas.microsoft.com/office/drawing/2014/main" id="{092CF961-1BDB-0112-DB02-C225B2A6F835}"/>
              </a:ext>
            </a:extLst>
          </p:cNvPr>
          <p:cNvCxnSpPr>
            <a:cxnSpLocks/>
            <a:stCxn id="138" idx="3"/>
            <a:endCxn id="217" idx="1"/>
          </p:cNvCxnSpPr>
          <p:nvPr/>
        </p:nvCxnSpPr>
        <p:spPr>
          <a:xfrm>
            <a:off x="2774957" y="2191384"/>
            <a:ext cx="2741134" cy="683408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78" name="Picture 277">
            <a:extLst>
              <a:ext uri="{FF2B5EF4-FFF2-40B4-BE49-F238E27FC236}">
                <a16:creationId xmlns:a16="http://schemas.microsoft.com/office/drawing/2014/main" id="{6934E1BB-D447-34E8-F345-8B97DAC5C757}"/>
              </a:ext>
            </a:extLst>
          </p:cNvPr>
          <p:cNvPicPr>
            <a:picLocks noChangeAspect="1"/>
          </p:cNvPicPr>
          <p:nvPr/>
        </p:nvPicPr>
        <p:blipFill>
          <a:blip r:embed="rId47"/>
          <a:srcRect t="62324"/>
          <a:stretch/>
        </p:blipFill>
        <p:spPr>
          <a:xfrm>
            <a:off x="7671544" y="3361597"/>
            <a:ext cx="1304657" cy="396864"/>
          </a:xfrm>
          <a:prstGeom prst="rect">
            <a:avLst/>
          </a:prstGeom>
        </p:spPr>
      </p:pic>
      <p:pic>
        <p:nvPicPr>
          <p:cNvPr id="279" name="Picture 278">
            <a:extLst>
              <a:ext uri="{FF2B5EF4-FFF2-40B4-BE49-F238E27FC236}">
                <a16:creationId xmlns:a16="http://schemas.microsoft.com/office/drawing/2014/main" id="{70836AE9-B78B-A246-538F-DDECDCB54DC1}"/>
              </a:ext>
            </a:extLst>
          </p:cNvPr>
          <p:cNvPicPr>
            <a:picLocks noChangeAspect="1"/>
          </p:cNvPicPr>
          <p:nvPr/>
        </p:nvPicPr>
        <p:blipFill>
          <a:blip r:embed="rId48"/>
          <a:srcRect b="57621"/>
          <a:stretch/>
        </p:blipFill>
        <p:spPr>
          <a:xfrm>
            <a:off x="7646522" y="2863086"/>
            <a:ext cx="1304657" cy="446965"/>
          </a:xfrm>
          <a:prstGeom prst="rect">
            <a:avLst/>
          </a:prstGeom>
        </p:spPr>
      </p:pic>
      <p:sp>
        <p:nvSpPr>
          <p:cNvPr id="280" name="Arrow: Right 279">
            <a:extLst>
              <a:ext uri="{FF2B5EF4-FFF2-40B4-BE49-F238E27FC236}">
                <a16:creationId xmlns:a16="http://schemas.microsoft.com/office/drawing/2014/main" id="{5C2666CD-ABD8-D88F-DA61-E5EADA4EEB3A}"/>
              </a:ext>
            </a:extLst>
          </p:cNvPr>
          <p:cNvSpPr/>
          <p:nvPr/>
        </p:nvSpPr>
        <p:spPr>
          <a:xfrm>
            <a:off x="8524603" y="828011"/>
            <a:ext cx="257684" cy="45719"/>
          </a:xfrm>
          <a:prstGeom prst="rightArrow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0" name="文字方塊 68">
            <a:extLst>
              <a:ext uri="{FF2B5EF4-FFF2-40B4-BE49-F238E27FC236}">
                <a16:creationId xmlns:a16="http://schemas.microsoft.com/office/drawing/2014/main" id="{3E630D0B-66E2-74E6-E35A-D4919633787A}"/>
              </a:ext>
            </a:extLst>
          </p:cNvPr>
          <p:cNvSpPr txBox="1"/>
          <p:nvPr/>
        </p:nvSpPr>
        <p:spPr>
          <a:xfrm>
            <a:off x="2802999" y="390454"/>
            <a:ext cx="41077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en-US" altLang="zh-TW" sz="12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3. </a:t>
            </a:r>
            <a:r>
              <a:rPr kumimoji="0" lang="en-US" altLang="zh-TW" sz="120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U-Net Expansive Path </a:t>
            </a:r>
            <a:r>
              <a:rPr kumimoji="0" lang="en-US" altLang="zh-TW" sz="12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for </a:t>
            </a:r>
            <a:r>
              <a:rPr kumimoji="0" lang="en-US" altLang="zh-TW" sz="120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upsampling</a:t>
            </a:r>
            <a:r>
              <a:rPr kumimoji="0" lang="en-US" altLang="zh-TW" sz="12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 and feature extraction</a:t>
            </a:r>
            <a:endParaRPr kumimoji="0" lang="zh-TW" altLang="en-US" sz="12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1" name="文字方塊 124">
                <a:extLst>
                  <a:ext uri="{FF2B5EF4-FFF2-40B4-BE49-F238E27FC236}">
                    <a16:creationId xmlns:a16="http://schemas.microsoft.com/office/drawing/2014/main" id="{4175FE42-8E8B-4413-1F13-CE5670A99356}"/>
                  </a:ext>
                </a:extLst>
              </p:cNvPr>
              <p:cNvSpPr txBox="1"/>
              <p:nvPr/>
            </p:nvSpPr>
            <p:spPr>
              <a:xfrm>
                <a:off x="2924576" y="554815"/>
                <a:ext cx="3423818" cy="19422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defRPr/>
                </a:pPr>
                <a:r>
                  <a:rPr lang="en-US" altLang="zh-TW" sz="1200" dirty="0">
                    <a:solidFill>
                      <a:srgbClr val="00B0F0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I/P</a:t>
                </a:r>
                <a:r>
                  <a:rPr lang="en-US" altLang="zh-TW" sz="1200" dirty="0">
                    <a:latin typeface="Calibri" panose="020F0502020204030204"/>
                    <a:ea typeface="新細明體" panose="02020500000000000000" pitchFamily="18" charset="-120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000" b="0" i="1" smtClean="0"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</m:ctrlPr>
                      </m:sSubPr>
                      <m:e>
                        <m:r>
                          <a:rPr lang="en-US" altLang="zh-TW" sz="1000" b="0" i="1" smtClean="0"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𝑋</m:t>
                        </m:r>
                      </m:e>
                      <m:sub>
                        <m:r>
                          <a:rPr lang="en-US" altLang="zh-TW" sz="1000" b="0" i="1" smtClean="0"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𝑜𝑢𝑡</m:t>
                        </m:r>
                      </m:sub>
                    </m:sSub>
                    <m:r>
                      <a:rPr lang="en-US" altLang="zh-TW" sz="1000" b="0" i="1" smtClean="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(</m:t>
                    </m:r>
                    <m:f>
                      <m:fPr>
                        <m:ctrlPr>
                          <a:rPr lang="en-US" altLang="zh-TW" sz="1000" b="0" i="1" smtClean="0"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</m:ctrlPr>
                      </m:fPr>
                      <m:num>
                        <m:r>
                          <a:rPr lang="en-US" altLang="zh-TW" sz="1000" b="0" i="1" smtClean="0"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𝐻</m:t>
                        </m:r>
                      </m:num>
                      <m:den>
                        <m:r>
                          <a:rPr lang="en-US" altLang="zh-TW" sz="1000" b="0" i="1" smtClean="0"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16</m:t>
                        </m:r>
                      </m:den>
                    </m:f>
                    <m:r>
                      <a:rPr lang="en-US" altLang="zh-TW" sz="1000" b="0" i="1" smtClean="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,</m:t>
                    </m:r>
                    <m:f>
                      <m:fPr>
                        <m:ctrlPr>
                          <a:rPr lang="en-US" altLang="zh-TW" sz="1000" b="0" i="1" smtClean="0"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</m:ctrlPr>
                      </m:fPr>
                      <m:num>
                        <m:r>
                          <a:rPr lang="en-US" altLang="zh-TW" sz="1000" b="0" i="1" smtClean="0"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𝑊</m:t>
                        </m:r>
                      </m:num>
                      <m:den>
                        <m:r>
                          <a:rPr lang="en-US" altLang="zh-TW" sz="1000" b="0" i="1" smtClean="0"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16</m:t>
                        </m:r>
                      </m:den>
                    </m:f>
                    <m:r>
                      <a:rPr lang="en-US" altLang="zh-TW" sz="1000" b="0" i="1" smtClean="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, 1024</m:t>
                    </m:r>
                    <m:r>
                      <a:rPr lang="en-US" altLang="zh-TW" sz="1000" b="0" i="1" smtClean="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𝑐</m:t>
                    </m:r>
                    <m:r>
                      <a:rPr lang="en-US" altLang="zh-TW" sz="1000" b="0" i="1" smtClean="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)</m:t>
                    </m:r>
                  </m:oMath>
                </a14:m>
                <a:r>
                  <a:rPr lang="en-US" altLang="zh-TW" sz="1000" dirty="0">
                    <a:latin typeface="Calibri" panose="020F0502020204030204"/>
                    <a:ea typeface="新細明體" panose="02020500000000000000" pitchFamily="18" charset="-12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0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TW" sz="1000" i="1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US" altLang="zh-TW" sz="1000" dirty="0">
                    <a:latin typeface="Calibri" panose="020F0502020204030204"/>
                    <a:ea typeface="新細明體" panose="02020500000000000000" pitchFamily="18" charset="-120"/>
                  </a:rPr>
                  <a:t>=</a:t>
                </a:r>
                <a14:m>
                  <m:oMath xmlns:m="http://schemas.openxmlformats.org/officeDocument/2006/math">
                    <m:r>
                      <a:rPr lang="en-US" altLang="zh-TW" sz="1000" b="0" i="1" dirty="0" smtClean="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{</m:t>
                    </m:r>
                    <m:r>
                      <a:rPr lang="en-US" altLang="zh-TW" sz="1000" b="0" i="1" dirty="0" smtClean="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𝑥</m:t>
                    </m:r>
                    <m:r>
                      <a:rPr lang="en-US" altLang="zh-TW" sz="1000" b="0" i="1" dirty="0" smtClean="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(</m:t>
                    </m:r>
                    <m:r>
                      <a:rPr lang="en-US" altLang="zh-TW" sz="1000" b="0" i="1" dirty="0" smtClean="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𝑟</m:t>
                    </m:r>
                    <m:r>
                      <a:rPr lang="en-US" altLang="zh-TW" sz="1000" b="0" i="1" dirty="0" smtClean="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,</m:t>
                    </m:r>
                    <m:r>
                      <a:rPr lang="en-US" altLang="zh-TW" sz="1000" b="0" i="1" dirty="0" smtClean="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𝑐</m:t>
                    </m:r>
                    <m:r>
                      <a:rPr lang="en-US" altLang="zh-TW" sz="1000" b="0" i="1" dirty="0" smtClean="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)}</m:t>
                    </m:r>
                  </m:oMath>
                </a14:m>
                <a:r>
                  <a:rPr lang="en-US" altLang="zh-TW" sz="1000" dirty="0">
                    <a:latin typeface="Calibri" panose="020F0502020204030204"/>
                    <a:ea typeface="新細明體" panose="02020500000000000000" pitchFamily="18" charset="-120"/>
                  </a:rPr>
                  <a:t>, (32x32) tokens</a:t>
                </a:r>
              </a:p>
              <a:p>
                <a:pPr lvl="0">
                  <a:defRPr/>
                </a:pPr>
                <a:r>
                  <a:rPr lang="en-US" altLang="zh-TW" sz="1000" dirty="0">
                    <a:latin typeface="Calibri" panose="020F0502020204030204"/>
                    <a:ea typeface="新細明體" panose="02020500000000000000" pitchFamily="18" charset="-120"/>
                  </a:rPr>
                  <a:t>For each token 1x1x1024c</a:t>
                </a:r>
              </a:p>
              <a:p>
                <a:pPr marR="0" lvl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lang="en-US" altLang="zh-TW" sz="1200" dirty="0">
                    <a:latin typeface="Calibri" panose="020F0502020204030204"/>
                    <a:ea typeface="新細明體" panose="02020500000000000000" pitchFamily="18" charset="-120"/>
                  </a:rPr>
                  <a:t>3</a:t>
                </a:r>
                <a:r>
                  <a:rPr kumimoji="0" lang="en-US" altLang="zh-TW" sz="120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.1) </a:t>
                </a:r>
                <a:r>
                  <a:rPr lang="en-US" altLang="zh-TW" sz="1200" dirty="0" err="1">
                    <a:solidFill>
                      <a:srgbClr val="7030A0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Upsampling</a:t>
                </a:r>
                <a:r>
                  <a:rPr lang="en-US" altLang="zh-TW" sz="1200" dirty="0">
                    <a:latin typeface="Calibri" panose="020F0502020204030204"/>
                    <a:ea typeface="新細明體" panose="02020500000000000000" pitchFamily="18" charset="-120"/>
                  </a:rPr>
                  <a:t> by using a 3x3 transposed convolution with stride=2.</a:t>
                </a:r>
              </a:p>
              <a:p>
                <a:pPr marR="0" lvl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kumimoji="0" lang="en-US" altLang="zh-TW" sz="120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3.2) </a:t>
                </a:r>
                <a:r>
                  <a:rPr kumimoji="0" lang="en-US" altLang="zh-TW" sz="12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Concatenate</a:t>
                </a:r>
                <a:r>
                  <a:rPr kumimoji="0" lang="en-US" altLang="zh-TW" sz="120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 with corresponding features from </a:t>
                </a:r>
                <a:r>
                  <a:rPr kumimoji="0" lang="en-US" altLang="zh-TW" sz="1200" i="0" u="none" strike="noStrike" kern="1200" cap="none" spc="0" normalizeH="0" baseline="0" noProof="0" dirty="0" err="1">
                    <a:ln>
                      <a:noFill/>
                    </a:ln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downsampling</a:t>
                </a:r>
                <a:r>
                  <a:rPr kumimoji="0" lang="en-US" altLang="zh-TW" sz="120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 path.</a:t>
                </a:r>
              </a:p>
              <a:p>
                <a:pPr marR="0" lvl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lang="en-US" altLang="zh-TW" sz="1200" dirty="0">
                    <a:latin typeface="Calibri" panose="020F0502020204030204"/>
                    <a:ea typeface="新細明體" panose="02020500000000000000" pitchFamily="18" charset="-120"/>
                  </a:rPr>
                  <a:t>3.3) </a:t>
                </a:r>
                <a:r>
                  <a:rPr lang="en-US" altLang="zh-TW" sz="1200" dirty="0">
                    <a:solidFill>
                      <a:srgbClr val="7030A0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Apply two 3x3 convolutions </a:t>
                </a:r>
                <a:r>
                  <a:rPr lang="en-US" altLang="zh-TW" sz="1200" dirty="0">
                    <a:latin typeface="Calibri" panose="020F0502020204030204"/>
                    <a:ea typeface="新細明體" panose="02020500000000000000" pitchFamily="18" charset="-120"/>
                  </a:rPr>
                  <a:t>(</a:t>
                </a:r>
                <a:r>
                  <a:rPr lang="en-US" altLang="zh-TW" sz="1200" dirty="0" err="1">
                    <a:latin typeface="Calibri" panose="020F0502020204030204"/>
                    <a:ea typeface="新細明體" panose="02020500000000000000" pitchFamily="18" charset="-120"/>
                  </a:rPr>
                  <a:t>ReLU</a:t>
                </a:r>
                <a:r>
                  <a:rPr lang="en-US" altLang="zh-TW" sz="1200" dirty="0">
                    <a:latin typeface="Calibri" panose="020F0502020204030204"/>
                    <a:ea typeface="新細明體" panose="02020500000000000000" pitchFamily="18" charset="-120"/>
                  </a:rPr>
                  <a:t> and </a:t>
                </a:r>
                <a:r>
                  <a:rPr lang="en-US" altLang="zh-TW" sz="1200" dirty="0" err="1">
                    <a:latin typeface="Calibri" panose="020F0502020204030204"/>
                    <a:ea typeface="新細明體" panose="02020500000000000000" pitchFamily="18" charset="-120"/>
                  </a:rPr>
                  <a:t>BatchNorm</a:t>
                </a:r>
                <a:r>
                  <a:rPr lang="en-US" altLang="zh-TW" sz="1200" dirty="0">
                    <a:latin typeface="Calibri" panose="020F0502020204030204"/>
                    <a:ea typeface="新細明體" panose="02020500000000000000" pitchFamily="18" charset="-120"/>
                  </a:rPr>
                  <a:t>) to reduce the number of channels.</a:t>
                </a:r>
              </a:p>
              <a:p>
                <a:pPr lvl="0">
                  <a:defRPr/>
                </a:pPr>
                <a:r>
                  <a:rPr kumimoji="0" lang="en-US" altLang="zh-TW" sz="12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B0F0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O/P</a:t>
                </a:r>
                <a:r>
                  <a:rPr kumimoji="0" lang="en-US" altLang="zh-TW" sz="120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200" b="0" i="1" smtClean="0"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</m:ctrlPr>
                      </m:sSubPr>
                      <m:e>
                        <m:r>
                          <a:rPr lang="en-US" altLang="zh-TW" sz="1200" b="0" i="1" smtClean="0"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𝑋</m:t>
                        </m:r>
                      </m:e>
                      <m:sub>
                        <m:r>
                          <a:rPr lang="en-US" altLang="zh-TW" sz="1200" b="0" i="1" smtClean="0"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𝑜𝑢𝑡</m:t>
                        </m:r>
                      </m:sub>
                    </m:sSub>
                    <m:r>
                      <a:rPr lang="en-US" altLang="zh-TW" sz="1200" b="0" i="1" smtClean="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(</m:t>
                    </m:r>
                    <m:r>
                      <a:rPr lang="en-US" altLang="zh-TW" sz="1200" b="0" i="1" smtClean="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𝐻</m:t>
                    </m:r>
                    <m:r>
                      <a:rPr lang="en-US" altLang="zh-TW" sz="1200" b="0" i="1" smtClean="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,</m:t>
                    </m:r>
                    <m:r>
                      <a:rPr lang="en-US" altLang="zh-TW" sz="1200" b="0" i="1" smtClean="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𝑊</m:t>
                    </m:r>
                    <m:r>
                      <a:rPr lang="en-US" altLang="zh-TW" sz="1200" b="0" i="1" smtClean="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, 2</m:t>
                    </m:r>
                    <m:r>
                      <a:rPr lang="en-US" altLang="zh-TW" sz="1200" b="0" i="1" smtClean="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𝑐</m:t>
                    </m:r>
                    <m:r>
                      <a:rPr lang="en-US" altLang="zh-TW" sz="1200" b="0" i="1" smtClean="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)</m:t>
                    </m:r>
                  </m:oMath>
                </a14:m>
                <a:r>
                  <a:rPr lang="en-US" altLang="zh-TW" sz="1200" dirty="0">
                    <a:latin typeface="Calibri" panose="020F0502020204030204"/>
                    <a:ea typeface="新細明體" panose="02020500000000000000" pitchFamily="18" charset="-12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2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TW" sz="1200" i="1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US" altLang="zh-TW" sz="1200" dirty="0">
                    <a:latin typeface="Calibri" panose="020F0502020204030204"/>
                    <a:ea typeface="新細明體" panose="02020500000000000000" pitchFamily="18" charset="-120"/>
                  </a:rPr>
                  <a:t>=</a:t>
                </a:r>
                <a14:m>
                  <m:oMath xmlns:m="http://schemas.openxmlformats.org/officeDocument/2006/math">
                    <m:r>
                      <a:rPr lang="en-US" altLang="zh-TW" sz="1200" b="0" i="1" dirty="0" smtClean="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{</m:t>
                    </m:r>
                    <m:r>
                      <a:rPr lang="en-US" altLang="zh-TW" sz="1200" b="0" i="1" dirty="0" smtClean="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𝑥</m:t>
                    </m:r>
                    <m:r>
                      <a:rPr lang="en-US" altLang="zh-TW" sz="1200" b="0" i="1" dirty="0" smtClean="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(</m:t>
                    </m:r>
                    <m:r>
                      <a:rPr lang="en-US" altLang="zh-TW" sz="1200" b="0" i="1" dirty="0" smtClean="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𝑟</m:t>
                    </m:r>
                    <m:r>
                      <a:rPr lang="en-US" altLang="zh-TW" sz="1200" b="0" i="1" dirty="0" smtClean="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,</m:t>
                    </m:r>
                    <m:r>
                      <a:rPr lang="en-US" altLang="zh-TW" sz="1200" b="0" i="1" dirty="0" smtClean="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𝑐</m:t>
                    </m:r>
                    <m:r>
                      <a:rPr lang="en-US" altLang="zh-TW" sz="1200" b="0" i="1" dirty="0" smtClean="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)}</m:t>
                    </m:r>
                  </m:oMath>
                </a14:m>
                <a:r>
                  <a:rPr lang="en-US" altLang="zh-TW" sz="1200" dirty="0">
                    <a:latin typeface="Calibri" panose="020F0502020204030204"/>
                    <a:ea typeface="新細明體" panose="02020500000000000000" pitchFamily="18" charset="-120"/>
                  </a:rPr>
                  <a:t>, (32x32) tokens </a:t>
                </a:r>
                <a:r>
                  <a:rPr lang="en-US" altLang="zh-TW" sz="1000" dirty="0"/>
                  <a:t>For each token </a:t>
                </a:r>
                <a:r>
                  <a:rPr lang="en-US" altLang="zh-TW" sz="1000" dirty="0">
                    <a:latin typeface="Calibri" panose="020F0502020204030204"/>
                    <a:ea typeface="新細明體" panose="02020500000000000000" pitchFamily="18" charset="-120"/>
                  </a:rPr>
                  <a:t>1x1x2c/token</a:t>
                </a:r>
                <a:endParaRPr kumimoji="0" lang="en-US" altLang="zh-TW" sz="100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291" name="文字方塊 124">
                <a:extLst>
                  <a:ext uri="{FF2B5EF4-FFF2-40B4-BE49-F238E27FC236}">
                    <a16:creationId xmlns:a16="http://schemas.microsoft.com/office/drawing/2014/main" id="{4175FE42-8E8B-4413-1F13-CE5670A993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4576" y="554815"/>
                <a:ext cx="3423818" cy="1942263"/>
              </a:xfrm>
              <a:prstGeom prst="rect">
                <a:avLst/>
              </a:prstGeom>
              <a:blipFill>
                <a:blip r:embed="rId49"/>
                <a:stretch>
                  <a:fillRect l="-178" r="-8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5" name="文字方塊 51">
                <a:extLst>
                  <a:ext uri="{FF2B5EF4-FFF2-40B4-BE49-F238E27FC236}">
                    <a16:creationId xmlns:a16="http://schemas.microsoft.com/office/drawing/2014/main" id="{5602AEEC-D4C5-58DA-EAC0-82D593E5FBAF}"/>
                  </a:ext>
                </a:extLst>
              </p:cNvPr>
              <p:cNvSpPr txBox="1"/>
              <p:nvPr/>
            </p:nvSpPr>
            <p:spPr>
              <a:xfrm>
                <a:off x="4921089" y="3010563"/>
                <a:ext cx="447083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TW" sz="10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TW" sz="10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𝑋</m:t>
                        </m:r>
                      </m:e>
                      <m:sub>
                        <m:r>
                          <a:rPr kumimoji="0" lang="en-US" altLang="zh-TW" sz="10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kumimoji="0" lang="zh-TW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 </a:t>
                </a:r>
              </a:p>
            </p:txBody>
          </p:sp>
        </mc:Choice>
        <mc:Fallback xmlns="">
          <p:sp>
            <p:nvSpPr>
              <p:cNvPr id="295" name="文字方塊 51">
                <a:extLst>
                  <a:ext uri="{FF2B5EF4-FFF2-40B4-BE49-F238E27FC236}">
                    <a16:creationId xmlns:a16="http://schemas.microsoft.com/office/drawing/2014/main" id="{5602AEEC-D4C5-58DA-EAC0-82D593E5FB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1089" y="3010563"/>
                <a:ext cx="447083" cy="246221"/>
              </a:xfrm>
              <a:prstGeom prst="rect">
                <a:avLst/>
              </a:prstGeom>
              <a:blipFill>
                <a:blip r:embed="rId5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1" name="Connector: Elbow 300">
            <a:extLst>
              <a:ext uri="{FF2B5EF4-FFF2-40B4-BE49-F238E27FC236}">
                <a16:creationId xmlns:a16="http://schemas.microsoft.com/office/drawing/2014/main" id="{87687114-B676-BFE6-060D-E097132DF4E2}"/>
              </a:ext>
            </a:extLst>
          </p:cNvPr>
          <p:cNvCxnSpPr>
            <a:cxnSpLocks/>
          </p:cNvCxnSpPr>
          <p:nvPr/>
        </p:nvCxnSpPr>
        <p:spPr>
          <a:xfrm flipV="1">
            <a:off x="4572000" y="3361220"/>
            <a:ext cx="476031" cy="18362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4" name="Connector: Elbow 303">
            <a:extLst>
              <a:ext uri="{FF2B5EF4-FFF2-40B4-BE49-F238E27FC236}">
                <a16:creationId xmlns:a16="http://schemas.microsoft.com/office/drawing/2014/main" id="{F47F167D-04B2-5293-B11F-7098729F22AA}"/>
              </a:ext>
            </a:extLst>
          </p:cNvPr>
          <p:cNvCxnSpPr>
            <a:endCxn id="23" idx="0"/>
          </p:cNvCxnSpPr>
          <p:nvPr/>
        </p:nvCxnSpPr>
        <p:spPr>
          <a:xfrm rot="16200000" flipH="1">
            <a:off x="657229" y="3092664"/>
            <a:ext cx="564756" cy="48369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5" name="文字方塊 124">
            <a:extLst>
              <a:ext uri="{FF2B5EF4-FFF2-40B4-BE49-F238E27FC236}">
                <a16:creationId xmlns:a16="http://schemas.microsoft.com/office/drawing/2014/main" id="{430C0548-1475-C766-0383-61CD73F9DF76}"/>
              </a:ext>
            </a:extLst>
          </p:cNvPr>
          <p:cNvSpPr txBox="1"/>
          <p:nvPr/>
        </p:nvSpPr>
        <p:spPr>
          <a:xfrm>
            <a:off x="5195616" y="2985339"/>
            <a:ext cx="12270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TW" sz="1000" dirty="0">
                <a:solidFill>
                  <a:schemeClr val="accent6"/>
                </a:solidFill>
                <a:latin typeface="Calibri" panose="020F0502020204030204"/>
                <a:ea typeface="新細明體" panose="02020500000000000000" pitchFamily="18" charset="-120"/>
              </a:rPr>
              <a:t>3</a:t>
            </a:r>
            <a:r>
              <a:rPr kumimoji="0" lang="en-US" altLang="zh-TW" sz="1000" i="0" u="none" strike="noStrike" kern="1200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.1) </a:t>
            </a:r>
            <a:r>
              <a:rPr lang="en-US" altLang="zh-TW" sz="1000" dirty="0" err="1">
                <a:solidFill>
                  <a:schemeClr val="accent6"/>
                </a:solidFill>
                <a:latin typeface="Calibri" panose="020F0502020204030204"/>
                <a:ea typeface="新細明體" panose="02020500000000000000" pitchFamily="18" charset="-120"/>
              </a:rPr>
              <a:t>Upsampling</a:t>
            </a:r>
            <a:endParaRPr kumimoji="0" lang="en-US" altLang="zh-TW" sz="1000" i="0" u="none" strike="noStrike" kern="120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06" name="文字方塊 124">
            <a:extLst>
              <a:ext uri="{FF2B5EF4-FFF2-40B4-BE49-F238E27FC236}">
                <a16:creationId xmlns:a16="http://schemas.microsoft.com/office/drawing/2014/main" id="{11585F99-4080-0588-CB5E-4CBBE163505F}"/>
              </a:ext>
            </a:extLst>
          </p:cNvPr>
          <p:cNvSpPr txBox="1"/>
          <p:nvPr/>
        </p:nvSpPr>
        <p:spPr>
          <a:xfrm>
            <a:off x="4619844" y="2536519"/>
            <a:ext cx="12270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TW" sz="1000" dirty="0">
                <a:solidFill>
                  <a:schemeClr val="accent6"/>
                </a:solidFill>
                <a:latin typeface="Calibri" panose="020F0502020204030204"/>
                <a:ea typeface="新細明體" panose="02020500000000000000" pitchFamily="18" charset="-120"/>
              </a:rPr>
              <a:t>3</a:t>
            </a:r>
            <a:r>
              <a:rPr kumimoji="0" lang="en-US" altLang="zh-TW" sz="1000" i="0" u="none" strike="noStrike" kern="1200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.2) </a:t>
            </a:r>
            <a:r>
              <a:rPr lang="en-US" altLang="zh-TW" sz="1000" dirty="0">
                <a:solidFill>
                  <a:schemeClr val="accent6"/>
                </a:solidFill>
                <a:latin typeface="Calibri" panose="020F0502020204030204"/>
                <a:ea typeface="新細明體" panose="02020500000000000000" pitchFamily="18" charset="-120"/>
              </a:rPr>
              <a:t>Concatenate</a:t>
            </a:r>
            <a:endParaRPr kumimoji="0" lang="en-US" altLang="zh-TW" sz="1000" i="0" u="none" strike="noStrike" kern="120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07" name="文字方塊 124">
            <a:extLst>
              <a:ext uri="{FF2B5EF4-FFF2-40B4-BE49-F238E27FC236}">
                <a16:creationId xmlns:a16="http://schemas.microsoft.com/office/drawing/2014/main" id="{AE0153DE-DD69-8254-247E-ECCF81C977DF}"/>
              </a:ext>
            </a:extLst>
          </p:cNvPr>
          <p:cNvSpPr txBox="1"/>
          <p:nvPr/>
        </p:nvSpPr>
        <p:spPr>
          <a:xfrm>
            <a:off x="6296621" y="2813258"/>
            <a:ext cx="13881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TW" sz="1000" dirty="0">
                <a:solidFill>
                  <a:schemeClr val="accent6"/>
                </a:solidFill>
                <a:latin typeface="Calibri" panose="020F0502020204030204"/>
                <a:ea typeface="新細明體" panose="02020500000000000000" pitchFamily="18" charset="-120"/>
              </a:rPr>
              <a:t>3</a:t>
            </a:r>
            <a:r>
              <a:rPr kumimoji="0" lang="en-US" altLang="zh-TW" sz="1000" i="0" u="none" strike="noStrike" kern="1200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.3)) 3</a:t>
            </a:r>
            <a:r>
              <a:rPr lang="en-US" altLang="zh-TW" sz="1000" dirty="0">
                <a:solidFill>
                  <a:schemeClr val="accent6"/>
                </a:solidFill>
                <a:latin typeface="Calibri" panose="020F0502020204030204"/>
                <a:ea typeface="新細明體" panose="02020500000000000000" pitchFamily="18" charset="-120"/>
              </a:rPr>
              <a:t>x3 Convolutions</a:t>
            </a:r>
            <a:endParaRPr kumimoji="0" lang="en-US" altLang="zh-TW" sz="1000" i="0" u="none" strike="noStrike" kern="120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08" name="文字方塊 124">
            <a:extLst>
              <a:ext uri="{FF2B5EF4-FFF2-40B4-BE49-F238E27FC236}">
                <a16:creationId xmlns:a16="http://schemas.microsoft.com/office/drawing/2014/main" id="{9660D661-52D4-E7A5-E23D-F416A07DD4CE}"/>
              </a:ext>
            </a:extLst>
          </p:cNvPr>
          <p:cNvSpPr txBox="1"/>
          <p:nvPr/>
        </p:nvSpPr>
        <p:spPr>
          <a:xfrm>
            <a:off x="7374601" y="122117"/>
            <a:ext cx="18985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TW" sz="1000" dirty="0">
                <a:latin typeface="Calibri" panose="020F0502020204030204"/>
                <a:ea typeface="新細明體" panose="02020500000000000000" pitchFamily="18" charset="-120"/>
              </a:rPr>
              <a:t>4. </a:t>
            </a:r>
            <a:r>
              <a:rPr lang="en-US" altLang="zh-TW" sz="1000" dirty="0">
                <a:solidFill>
                  <a:srgbClr val="C55A11"/>
                </a:solidFill>
                <a:latin typeface="Calibri" panose="020F0502020204030204"/>
                <a:ea typeface="新細明體" panose="02020500000000000000" pitchFamily="18" charset="-120"/>
              </a:rPr>
              <a:t>Global Average Pooling (GAP) </a:t>
            </a:r>
            <a:r>
              <a:rPr lang="en-US" altLang="zh-TW" sz="1000" dirty="0">
                <a:latin typeface="Calibri" panose="020F0502020204030204"/>
                <a:ea typeface="新細明體" panose="02020500000000000000" pitchFamily="18" charset="-120"/>
              </a:rPr>
              <a:t>and </a:t>
            </a:r>
            <a:r>
              <a:rPr lang="en-US" altLang="zh-TW" sz="1000" dirty="0" err="1">
                <a:latin typeface="Calibri" panose="020F0502020204030204"/>
                <a:ea typeface="新細明體" panose="02020500000000000000" pitchFamily="18" charset="-120"/>
              </a:rPr>
              <a:t>softmax</a:t>
            </a:r>
            <a:r>
              <a:rPr lang="en-US" altLang="zh-TW" sz="1000" dirty="0">
                <a:latin typeface="Calibri" panose="020F0502020204030204"/>
                <a:ea typeface="新細明體" panose="02020500000000000000" pitchFamily="18" charset="-120"/>
              </a:rPr>
              <a:t> on output tokens.</a:t>
            </a:r>
            <a:endParaRPr kumimoji="0" lang="en-US" altLang="zh-TW" sz="1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9" name="文字方塊 124">
                <a:extLst>
                  <a:ext uri="{FF2B5EF4-FFF2-40B4-BE49-F238E27FC236}">
                    <a16:creationId xmlns:a16="http://schemas.microsoft.com/office/drawing/2014/main" id="{954ABFAE-771A-19C2-6463-B7F59452B1E3}"/>
                  </a:ext>
                </a:extLst>
              </p:cNvPr>
              <p:cNvSpPr txBox="1"/>
              <p:nvPr/>
            </p:nvSpPr>
            <p:spPr>
              <a:xfrm>
                <a:off x="8480562" y="624155"/>
                <a:ext cx="697204" cy="4251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R="0" lvl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TW" sz="1000" b="0" i="1" u="none" strike="noStrike" kern="1200" cap="none" spc="0" normalizeH="0" baseline="0" noProof="0" smtClean="0">
                            <a:ln>
                              <a:noFill/>
                            </a:ln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TW" sz="1000" b="0" i="1" u="none" strike="noStrike" kern="1200" cap="none" spc="0" normalizeH="0" baseline="0" noProof="0" smtClean="0">
                            <a:ln>
                              <a:noFill/>
                            </a:ln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altLang="zh-TW" sz="1000" b="0" i="1" u="none" strike="noStrike" kern="1200" cap="none" spc="0" normalizeH="0" baseline="0" noProof="0" smtClean="0">
                            <a:ln>
                              <a:noFill/>
                            </a:ln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+mn-cs"/>
                          </a:rPr>
                          <m:t>𝑚𝑎𝑙𝑖𝑔𝑛𝑎𝑛𝑡</m:t>
                        </m:r>
                      </m:sub>
                    </m:sSub>
                  </m:oMath>
                </a14:m>
                <a:r>
                  <a:rPr kumimoji="0" lang="en-US" altLang="zh-TW" sz="100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 </a:t>
                </a:r>
              </a:p>
              <a:p>
                <a:pPr marR="0" lvl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TW" sz="1000" b="0" i="1" u="none" strike="noStrike" kern="1200" cap="none" spc="0" normalizeH="0" baseline="0" noProof="0" smtClean="0">
                            <a:ln>
                              <a:noFill/>
                            </a:ln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TW" sz="1000" b="0" i="1" u="none" strike="noStrike" kern="1200" cap="none" spc="0" normalizeH="0" baseline="0" noProof="0" smtClean="0">
                            <a:ln>
                              <a:noFill/>
                            </a:ln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altLang="zh-TW" sz="1000" b="0" i="1" u="none" strike="noStrike" kern="1200" cap="none" spc="0" normalizeH="0" baseline="0" noProof="0" smtClean="0">
                            <a:ln>
                              <a:noFill/>
                            </a:ln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+mn-cs"/>
                          </a:rPr>
                          <m:t>𝑏𝑒𝑛𝑖𝑔𝑛</m:t>
                        </m:r>
                      </m:sub>
                    </m:sSub>
                  </m:oMath>
                </a14:m>
                <a:r>
                  <a:rPr kumimoji="0" lang="en-US" altLang="zh-TW" sz="100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 </a:t>
                </a:r>
              </a:p>
            </p:txBody>
          </p:sp>
        </mc:Choice>
        <mc:Fallback xmlns="">
          <p:sp>
            <p:nvSpPr>
              <p:cNvPr id="309" name="文字方塊 124">
                <a:extLst>
                  <a:ext uri="{FF2B5EF4-FFF2-40B4-BE49-F238E27FC236}">
                    <a16:creationId xmlns:a16="http://schemas.microsoft.com/office/drawing/2014/main" id="{61F57A16-1F59-23CF-1F70-CD224FDCCE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0562" y="624155"/>
                <a:ext cx="697204" cy="425116"/>
              </a:xfrm>
              <a:prstGeom prst="rect">
                <a:avLst/>
              </a:prstGeom>
              <a:blipFill>
                <a:blip r:embed="rId5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0" name="文字方塊 51">
            <a:extLst>
              <a:ext uri="{FF2B5EF4-FFF2-40B4-BE49-F238E27FC236}">
                <a16:creationId xmlns:a16="http://schemas.microsoft.com/office/drawing/2014/main" id="{6156400B-D1D7-1F64-9AD8-56B6BA14BACD}"/>
              </a:ext>
            </a:extLst>
          </p:cNvPr>
          <p:cNvSpPr txBox="1"/>
          <p:nvPr/>
        </p:nvSpPr>
        <p:spPr>
          <a:xfrm>
            <a:off x="1454630" y="3224985"/>
            <a:ext cx="14570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Repeat for N(=8) layers</a:t>
            </a:r>
            <a:endParaRPr kumimoji="0" lang="zh-TW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2" name="文字方塊 51">
                <a:extLst>
                  <a:ext uri="{FF2B5EF4-FFF2-40B4-BE49-F238E27FC236}">
                    <a16:creationId xmlns:a16="http://schemas.microsoft.com/office/drawing/2014/main" id="{A45B56B8-A384-3DD6-229F-B50F61BAB51E}"/>
                  </a:ext>
                </a:extLst>
              </p:cNvPr>
              <p:cNvSpPr txBox="1"/>
              <p:nvPr/>
            </p:nvSpPr>
            <p:spPr>
              <a:xfrm>
                <a:off x="7786588" y="2002682"/>
                <a:ext cx="1099829" cy="31117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altLang="zh-TW" sz="10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(</m:t>
                    </m:r>
                    <m:f>
                      <m:fPr>
                        <m:ctrlPr>
                          <a:rPr kumimoji="0" lang="en-US" altLang="zh-TW" sz="10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fPr>
                      <m:num>
                        <m:r>
                          <a:rPr kumimoji="0" lang="en-US" altLang="zh-TW" sz="10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𝐻</m:t>
                        </m:r>
                      </m:num>
                      <m:den>
                        <m:r>
                          <a:rPr kumimoji="0" lang="en-US" altLang="zh-TW" sz="10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2</m:t>
                        </m:r>
                      </m:den>
                    </m:f>
                    <m:r>
                      <a:rPr kumimoji="0" lang="en-US" altLang="zh-TW" sz="10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×</m:t>
                    </m:r>
                    <m:f>
                      <m:fPr>
                        <m:ctrlPr>
                          <a:rPr kumimoji="0" lang="en-US" altLang="zh-TW" sz="10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fPr>
                      <m:num>
                        <m:r>
                          <a:rPr kumimoji="0" lang="en-US" altLang="zh-TW" sz="10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𝑊</m:t>
                        </m:r>
                      </m:num>
                      <m:den>
                        <m:r>
                          <a:rPr kumimoji="0" lang="en-US" altLang="zh-TW" sz="10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2</m:t>
                        </m:r>
                      </m:den>
                    </m:f>
                    <m:r>
                      <a:rPr kumimoji="0" lang="en-US" altLang="zh-TW" sz="10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×64</m:t>
                    </m:r>
                    <m:r>
                      <a:rPr kumimoji="0" lang="en-US" altLang="zh-TW" sz="10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𝑐</m:t>
                    </m:r>
                    <m:r>
                      <a:rPr kumimoji="0" lang="en-US" altLang="zh-TW" sz="1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)</m:t>
                    </m:r>
                  </m:oMath>
                </a14:m>
                <a:r>
                  <a:rPr kumimoji="0" lang="zh-TW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 </a:t>
                </a:r>
              </a:p>
            </p:txBody>
          </p:sp>
        </mc:Choice>
        <mc:Fallback xmlns="">
          <p:sp>
            <p:nvSpPr>
              <p:cNvPr id="312" name="文字方塊 51">
                <a:extLst>
                  <a:ext uri="{FF2B5EF4-FFF2-40B4-BE49-F238E27FC236}">
                    <a16:creationId xmlns:a16="http://schemas.microsoft.com/office/drawing/2014/main" id="{A45B56B8-A384-3DD6-229F-B50F61BAB5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6588" y="2002682"/>
                <a:ext cx="1099829" cy="311175"/>
              </a:xfrm>
              <a:prstGeom prst="rect">
                <a:avLst/>
              </a:prstGeom>
              <a:blipFill>
                <a:blip r:embed="rId5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8" name="Group 27">
            <a:extLst>
              <a:ext uri="{FF2B5EF4-FFF2-40B4-BE49-F238E27FC236}">
                <a16:creationId xmlns:a16="http://schemas.microsoft.com/office/drawing/2014/main" id="{892CF66A-F746-BEBC-CCA2-2B1E11EB9901}"/>
              </a:ext>
            </a:extLst>
          </p:cNvPr>
          <p:cNvGrpSpPr/>
          <p:nvPr/>
        </p:nvGrpSpPr>
        <p:grpSpPr>
          <a:xfrm>
            <a:off x="39156" y="4363909"/>
            <a:ext cx="9065688" cy="2052857"/>
            <a:chOff x="-3837736" y="1989243"/>
            <a:chExt cx="9065688" cy="2052857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26F7BFBF-ABE3-BBB2-947E-BC5515E5B374}"/>
                </a:ext>
              </a:extLst>
            </p:cNvPr>
            <p:cNvGrpSpPr/>
            <p:nvPr/>
          </p:nvGrpSpPr>
          <p:grpSpPr>
            <a:xfrm>
              <a:off x="-3837736" y="1989243"/>
              <a:ext cx="9065688" cy="2052857"/>
              <a:chOff x="-4024060" y="1705062"/>
              <a:chExt cx="9065688" cy="2052857"/>
            </a:xfrm>
          </p:grpSpPr>
          <p:grpSp>
            <p:nvGrpSpPr>
              <p:cNvPr id="207" name="Group 206">
                <a:extLst>
                  <a:ext uri="{FF2B5EF4-FFF2-40B4-BE49-F238E27FC236}">
                    <a16:creationId xmlns:a16="http://schemas.microsoft.com/office/drawing/2014/main" id="{572C32D6-F651-9984-342A-720536A3D9F9}"/>
                  </a:ext>
                </a:extLst>
              </p:cNvPr>
              <p:cNvGrpSpPr/>
              <p:nvPr/>
            </p:nvGrpSpPr>
            <p:grpSpPr>
              <a:xfrm>
                <a:off x="-4024060" y="1705062"/>
                <a:ext cx="7360687" cy="654670"/>
                <a:chOff x="-5541463" y="611841"/>
                <a:chExt cx="7360687" cy="654670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25" name="文字方塊 124">
                      <a:extLst>
                        <a:ext uri="{FF2B5EF4-FFF2-40B4-BE49-F238E27FC236}">
                          <a16:creationId xmlns:a16="http://schemas.microsoft.com/office/drawing/2014/main" id="{7B10C475-335F-1D0F-02E0-130CCFDA37C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-5541463" y="611841"/>
                      <a:ext cx="7360687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marL="85725" marR="0" lvl="0" indent="-85725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kumimoji="0" lang="en-US" altLang="zh-TW" sz="120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B0F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新細明體" panose="02020500000000000000" pitchFamily="18" charset="-120"/>
                          <a:cs typeface="+mn-cs"/>
                        </a:rPr>
                        <a:t>Patch-embedding using convolution layers</a:t>
                      </a:r>
                    </a:p>
                    <a:p>
                      <a:pPr marL="85725" marR="0" lvl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tabLst>
                          <a:tab pos="85725" algn="l"/>
                        </a:tabLst>
                        <a:defRPr/>
                      </a:pPr>
                      <a:r>
                        <a:rPr lang="en-US" altLang="zh-TW" sz="1200" dirty="0">
                          <a:solidFill>
                            <a:srgbClr val="00B0F0"/>
                          </a:solidFill>
                          <a:latin typeface="Calibri" panose="020F0502020204030204"/>
                          <a:ea typeface="新細明體" panose="02020500000000000000" pitchFamily="18" charset="-120"/>
                        </a:rPr>
                        <a:t>Embedding patches</a:t>
                      </a:r>
                      <a:r>
                        <a:rPr lang="en-US" altLang="zh-TW" sz="1200" dirty="0">
                          <a:latin typeface="Calibri" panose="020F0502020204030204"/>
                          <a:ea typeface="新細明體" panose="02020500000000000000" pitchFamily="18" charset="-120"/>
                        </a:rPr>
                        <a:t>: use non-linear and linear projection to transform input </a:t>
                      </a:r>
                      <a14:m>
                        <m:oMath xmlns:m="http://schemas.openxmlformats.org/officeDocument/2006/math">
                          <m:r>
                            <a:rPr lang="en-US" altLang="zh-TW" sz="1200" i="1" dirty="0" smtClean="0"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  <m:t>𝐼</m:t>
                          </m:r>
                        </m:oMath>
                      </a14:m>
                      <a:r>
                        <a:rPr lang="en-US" altLang="zh-TW" sz="1200" dirty="0">
                          <a:latin typeface="Calibri" panose="020F0502020204030204"/>
                          <a:ea typeface="新細明體" panose="02020500000000000000" pitchFamily="18" charset="-120"/>
                        </a:rPr>
                        <a:t>(512x512x1c) to tokens </a:t>
                      </a:r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sz="1200" b="0" i="1" smtClean="0"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</a:rPr>
                              </m:ctrlPr>
                            </m:sSubPr>
                            <m:e>
                              <m:r>
                                <a:rPr lang="en-US" altLang="zh-TW" sz="1200" b="0" i="1" smtClean="0"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TW" sz="1200" b="0" i="1" smtClean="0"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</a:rPr>
                                <m:t>𝑖𝑛</m:t>
                              </m:r>
                            </m:sub>
                          </m:sSub>
                        </m:oMath>
                      </a14:m>
                      <a:r>
                        <a:rPr kumimoji="0" lang="en-US" altLang="zh-TW" sz="1200" i="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Calibri" panose="020F0502020204030204"/>
                          <a:ea typeface="新細明體" panose="02020500000000000000" pitchFamily="18" charset="-120"/>
                          <a:cs typeface="+mn-cs"/>
                        </a:rPr>
                        <a:t>=</a:t>
                      </a:r>
                      <a14:m>
                        <m:oMath xmlns:m="http://schemas.openxmlformats.org/officeDocument/2006/math">
                          <m:d>
                            <m:dPr>
                              <m:begChr m:val="{"/>
                              <m:endChr m:val="}"/>
                              <m:ctrlPr>
                                <a:rPr kumimoji="0" lang="en-US" altLang="zh-TW" sz="12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+mn-cs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0" lang="en-US" altLang="zh-TW" sz="12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新細明體" panose="02020500000000000000" pitchFamily="18" charset="-12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TW" sz="12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新細明體" panose="02020500000000000000" pitchFamily="18" charset="-120"/>
                                      <a:cs typeface="+mn-cs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0" lang="en-US" altLang="zh-TW" sz="12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新細明體" panose="02020500000000000000" pitchFamily="18" charset="-120"/>
                                      <a:cs typeface="+mn-cs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kumimoji="0" lang="en-US" altLang="zh-TW" sz="1200" b="0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+mn-cs"/>
                            </a:rPr>
                            <m:t>.</m:t>
                          </m:r>
                        </m:oMath>
                      </a14:m>
                      <a:endParaRPr kumimoji="0" lang="en-US" altLang="zh-TW" sz="1200" i="0" u="none" strike="noStrike" kern="1200" cap="none" spc="0" normalizeH="0" baseline="0" noProof="0" dirty="0">
                        <a:ln>
                          <a:noFill/>
                        </a:ln>
                        <a:effectLst/>
                        <a:uLnTx/>
                        <a:uFillTx/>
                        <a:latin typeface="Calibri" panose="020F0502020204030204"/>
                        <a:ea typeface="新細明體" panose="02020500000000000000" pitchFamily="18" charset="-120"/>
                        <a:cs typeface="+mn-cs"/>
                      </a:endParaRPr>
                    </a:p>
                  </p:txBody>
                </p:sp>
              </mc:Choice>
              <mc:Fallback xmlns="">
                <p:sp>
                  <p:nvSpPr>
                    <p:cNvPr id="125" name="文字方塊 124">
                      <a:extLst>
                        <a:ext uri="{FF2B5EF4-FFF2-40B4-BE49-F238E27FC236}">
                          <a16:creationId xmlns:a16="http://schemas.microsoft.com/office/drawing/2014/main" id="{7B10C475-335F-1D0F-02E0-130CCFDA37C8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-5541463" y="611841"/>
                      <a:ext cx="7360687" cy="461665"/>
                    </a:xfrm>
                    <a:prstGeom prst="rect">
                      <a:avLst/>
                    </a:prstGeom>
                    <a:blipFill>
                      <a:blip r:embed="rId54"/>
                      <a:stretch>
                        <a:fillRect l="-83" t="-2632" b="-921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89" name="文字方塊 124">
                  <a:extLst>
                    <a:ext uri="{FF2B5EF4-FFF2-40B4-BE49-F238E27FC236}">
                      <a16:creationId xmlns:a16="http://schemas.microsoft.com/office/drawing/2014/main" id="{EE6E50BA-F5C1-2B2B-7A0F-43429FCA7461}"/>
                    </a:ext>
                  </a:extLst>
                </p:cNvPr>
                <p:cNvSpPr txBox="1"/>
                <p:nvPr/>
              </p:nvSpPr>
              <p:spPr>
                <a:xfrm>
                  <a:off x="-5449213" y="989512"/>
                  <a:ext cx="5505963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R="0" lvl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tabLst/>
                    <a:defRPr/>
                  </a:pPr>
                  <a:r>
                    <a:rPr kumimoji="0" lang="en-US" altLang="zh-TW" sz="1200" i="0" u="none" strike="noStrike" kern="1200" cap="none" spc="0" normalizeH="0" baseline="0" noProof="0" dirty="0">
                      <a:ln>
                        <a:noFill/>
                      </a:ln>
                      <a:effectLst/>
                      <a:uLnTx/>
                      <a:uFillTx/>
                      <a:latin typeface="Calibri" panose="020F0502020204030204"/>
                      <a:ea typeface="新細明體" panose="02020500000000000000" pitchFamily="18" charset="-120"/>
                      <a:cs typeface="+mn-cs"/>
                    </a:rPr>
                    <a:t>1.1) </a:t>
                  </a:r>
                  <a:r>
                    <a:rPr kumimoji="0" lang="en-US" altLang="zh-TW" sz="120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B0F0"/>
                      </a:solidFill>
                      <a:effectLst/>
                      <a:uLnTx/>
                      <a:uFillTx/>
                      <a:latin typeface="Calibri" panose="020F0502020204030204"/>
                      <a:ea typeface="新細明體" panose="02020500000000000000" pitchFamily="18" charset="-120"/>
                      <a:cs typeface="+mn-cs"/>
                    </a:rPr>
                    <a:t>Input Image </a:t>
                  </a:r>
                  <a:r>
                    <a:rPr kumimoji="0" lang="en-US" altLang="zh-TW" sz="1200" i="1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B0F0"/>
                      </a:solidFill>
                      <a:effectLst/>
                      <a:uLnTx/>
                      <a:uFillTx/>
                      <a:latin typeface="Calibri" panose="020F0502020204030204"/>
                      <a:ea typeface="新細明體" panose="02020500000000000000" pitchFamily="18" charset="-120"/>
                      <a:cs typeface="+mn-cs"/>
                    </a:rPr>
                    <a:t>I</a:t>
                  </a:r>
                  <a:r>
                    <a:rPr kumimoji="0" lang="en-US" altLang="zh-TW" sz="120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B0F0"/>
                      </a:solidFill>
                      <a:effectLst/>
                      <a:uLnTx/>
                      <a:uFillTx/>
                      <a:latin typeface="Calibri" panose="020F0502020204030204"/>
                      <a:ea typeface="新細明體" panose="02020500000000000000" pitchFamily="18" charset="-120"/>
                      <a:cs typeface="+mn-cs"/>
                    </a:rPr>
                    <a:t> </a:t>
                  </a:r>
                  <a:r>
                    <a:rPr kumimoji="0" lang="en-US" altLang="zh-TW" sz="1200" i="0" u="none" strike="noStrike" kern="1200" cap="none" spc="0" normalizeH="0" baseline="0" noProof="0" dirty="0">
                      <a:ln>
                        <a:noFill/>
                      </a:ln>
                      <a:effectLst/>
                      <a:uLnTx/>
                      <a:uFillTx/>
                      <a:latin typeface="Calibri" panose="020F0502020204030204"/>
                      <a:ea typeface="新細明體" panose="02020500000000000000" pitchFamily="18" charset="-120"/>
                      <a:cs typeface="+mn-cs"/>
                    </a:rPr>
                    <a:t>using </a:t>
                  </a:r>
                  <a:r>
                    <a:rPr lang="en-US" altLang="zh-TW" sz="1200" dirty="0">
                      <a:latin typeface="Calibri" panose="020F0502020204030204"/>
                      <a:ea typeface="新細明體" panose="02020500000000000000" pitchFamily="18" charset="-120"/>
                    </a:rPr>
                    <a:t>N(=10) convolution layers for </a:t>
                  </a:r>
                  <a:r>
                    <a:rPr lang="en-US" altLang="zh-TW" sz="1200" dirty="0" err="1">
                      <a:latin typeface="Calibri" panose="020F0502020204030204"/>
                      <a:ea typeface="新細明體" panose="02020500000000000000" pitchFamily="18" charset="-120"/>
                    </a:rPr>
                    <a:t>downsampling</a:t>
                  </a:r>
                  <a:r>
                    <a:rPr lang="en-US" altLang="zh-TW" sz="1200" dirty="0">
                      <a:latin typeface="Calibri" panose="020F0502020204030204"/>
                      <a:ea typeface="新細明體" panose="02020500000000000000" pitchFamily="18" charset="-120"/>
                    </a:rPr>
                    <a:t>.</a:t>
                  </a:r>
                  <a:endParaRPr kumimoji="0" lang="en-US" altLang="zh-TW" sz="120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endParaRPr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" name="文字方塊 18">
                    <a:extLst>
                      <a:ext uri="{FF2B5EF4-FFF2-40B4-BE49-F238E27FC236}">
                        <a16:creationId xmlns:a16="http://schemas.microsoft.com/office/drawing/2014/main" id="{373A45B9-DB2D-B80D-CF07-3BAF04A20B25}"/>
                      </a:ext>
                    </a:extLst>
                  </p:cNvPr>
                  <p:cNvSpPr txBox="1"/>
                  <p:nvPr/>
                </p:nvSpPr>
                <p:spPr>
                  <a:xfrm>
                    <a:off x="-3931333" y="3470780"/>
                    <a:ext cx="1050058" cy="153888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lvl="0">
                      <a:defRPr/>
                    </a:pPr>
                    <a:r>
                      <a:rPr kumimoji="0" lang="en-US" altLang="zh-TW" sz="1000" b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B0F0"/>
                        </a:solidFill>
                        <a:effectLst/>
                        <a:uLnTx/>
                        <a:uFillTx/>
                        <a:cs typeface="+mn-cs"/>
                      </a:rPr>
                      <a:t>I/P</a:t>
                    </a:r>
                    <a:r>
                      <a:rPr kumimoji="0" lang="en-US" altLang="zh-TW" sz="1000" b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cs typeface="+mn-cs"/>
                      </a:rPr>
                      <a:t>: </a:t>
                    </a:r>
                    <a14:m>
                      <m:oMath xmlns:m="http://schemas.openxmlformats.org/officeDocument/2006/math">
                        <m:r>
                          <a:rPr kumimoji="0" lang="en-US" altLang="zh-TW" sz="1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𝐼</m:t>
                        </m:r>
                      </m:oMath>
                    </a14:m>
                    <a:r>
                      <a:rPr kumimoji="0" lang="en-US" altLang="zh-TW" sz="1000" b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cs typeface="+mn-cs"/>
                      </a:rPr>
                      <a:t> (512×512×1c)</a:t>
                    </a:r>
                  </a:p>
                </p:txBody>
              </p:sp>
            </mc:Choice>
            <mc:Fallback xmlns="">
              <p:sp>
                <p:nvSpPr>
                  <p:cNvPr id="9" name="文字方塊 18">
                    <a:extLst>
                      <a:ext uri="{FF2B5EF4-FFF2-40B4-BE49-F238E27FC236}">
                        <a16:creationId xmlns:a16="http://schemas.microsoft.com/office/drawing/2014/main" id="{373A45B9-DB2D-B80D-CF07-3BAF04A20B2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-3931333" y="3470780"/>
                    <a:ext cx="1050058" cy="153888"/>
                  </a:xfrm>
                  <a:prstGeom prst="rect">
                    <a:avLst/>
                  </a:prstGeom>
                  <a:blipFill>
                    <a:blip r:embed="rId57"/>
                    <a:stretch>
                      <a:fillRect l="-7558" t="-23077" r="-4070" b="-50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文字方塊 18">
                    <a:extLst>
                      <a:ext uri="{FF2B5EF4-FFF2-40B4-BE49-F238E27FC236}">
                        <a16:creationId xmlns:a16="http://schemas.microsoft.com/office/drawing/2014/main" id="{E0BE5413-2F58-59D6-2CDB-1B1B0948FE99}"/>
                      </a:ext>
                    </a:extLst>
                  </p:cNvPr>
                  <p:cNvSpPr txBox="1"/>
                  <p:nvPr/>
                </p:nvSpPr>
                <p:spPr>
                  <a:xfrm>
                    <a:off x="3016751" y="3450142"/>
                    <a:ext cx="2024877" cy="30777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lvl="0">
                      <a:lnSpc>
                        <a:spcPts val="1200"/>
                      </a:lnSpc>
                      <a:defRPr/>
                    </a:pPr>
                    <a:r>
                      <a:rPr kumimoji="0" lang="en-US" altLang="zh-TW" sz="1000" b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B0F0"/>
                        </a:solidFill>
                        <a:effectLst/>
                        <a:uLnTx/>
                        <a:uFillTx/>
                      </a:rPr>
                      <a:t>O/P</a:t>
                    </a:r>
                    <a:r>
                      <a:rPr kumimoji="0" lang="en-US" altLang="zh-TW" sz="1000" b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</a:rPr>
                      <a:t>: </a:t>
                    </a:r>
                    <a:r>
                      <a:rPr lang="en-US" altLang="zh-TW" sz="1000" dirty="0"/>
                      <a:t>Embedded patch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0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TW" sz="1000" i="1"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</m:oMath>
                    </a14:m>
                    <a:r>
                      <a:rPr lang="en-US" altLang="zh-TW" sz="1000" dirty="0"/>
                      <a:t> (1x256c), totaling 1024 patches</a:t>
                    </a:r>
                    <a:endParaRPr kumimoji="0" lang="en-US" altLang="zh-TW" sz="1000" b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</a:endParaRPr>
                  </a:p>
                </p:txBody>
              </p:sp>
            </mc:Choice>
            <mc:Fallback xmlns="">
              <p:sp>
                <p:nvSpPr>
                  <p:cNvPr id="15" name="文字方塊 18">
                    <a:extLst>
                      <a:ext uri="{FF2B5EF4-FFF2-40B4-BE49-F238E27FC236}">
                        <a16:creationId xmlns:a16="http://schemas.microsoft.com/office/drawing/2014/main" id="{E0BE5413-2F58-59D6-2CDB-1B1B0948FE9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016751" y="3450142"/>
                    <a:ext cx="2024877" cy="307777"/>
                  </a:xfrm>
                  <a:prstGeom prst="rect">
                    <a:avLst/>
                  </a:prstGeom>
                  <a:blipFill>
                    <a:blip r:embed="rId58"/>
                    <a:stretch>
                      <a:fillRect l="-3904" t="-11765" b="-2549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384812CB-AB7B-1AA8-57EB-CFBA6338AB84}"/>
                  </a:ext>
                </a:extLst>
              </p:cNvPr>
              <p:cNvGrpSpPr/>
              <p:nvPr/>
            </p:nvGrpSpPr>
            <p:grpSpPr>
              <a:xfrm>
                <a:off x="2938715" y="2699554"/>
                <a:ext cx="620137" cy="539031"/>
                <a:chOff x="3659954" y="4805758"/>
                <a:chExt cx="620137" cy="539031"/>
              </a:xfrm>
            </p:grpSpPr>
            <p:sp>
              <p:nvSpPr>
                <p:cNvPr id="17" name="Cube 16">
                  <a:extLst>
                    <a:ext uri="{FF2B5EF4-FFF2-40B4-BE49-F238E27FC236}">
                      <a16:creationId xmlns:a16="http://schemas.microsoft.com/office/drawing/2014/main" id="{8FE7A6C9-4D63-BE99-C139-1A7E97787713}"/>
                    </a:ext>
                  </a:extLst>
                </p:cNvPr>
                <p:cNvSpPr/>
                <p:nvPr/>
              </p:nvSpPr>
              <p:spPr>
                <a:xfrm>
                  <a:off x="3659954" y="4805758"/>
                  <a:ext cx="620137" cy="539031"/>
                </a:xfrm>
                <a:prstGeom prst="cub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pic>
              <p:nvPicPr>
                <p:cNvPr id="16" name="Picture 15">
                  <a:extLst>
                    <a:ext uri="{FF2B5EF4-FFF2-40B4-BE49-F238E27FC236}">
                      <a16:creationId xmlns:a16="http://schemas.microsoft.com/office/drawing/2014/main" id="{1A9CDF39-FD91-33CD-6CBE-67C216A7B27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3659954" y="4953286"/>
                  <a:ext cx="491534" cy="391503"/>
                </a:xfrm>
                <a:prstGeom prst="rect">
                  <a:avLst/>
                </a:prstGeom>
              </p:spPr>
            </p:pic>
          </p:grpSp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5D226B1E-6367-B525-8653-2DF8657ED5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-3748899" y="2993837"/>
                <a:ext cx="486082" cy="490167"/>
              </a:xfrm>
              <a:prstGeom prst="rect">
                <a:avLst/>
              </a:prstGeom>
            </p:spPr>
          </p:pic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文字方塊 51">
                  <a:extLst>
                    <a:ext uri="{FF2B5EF4-FFF2-40B4-BE49-F238E27FC236}">
                      <a16:creationId xmlns:a16="http://schemas.microsoft.com/office/drawing/2014/main" id="{67CCED8B-280C-2376-7AB4-14BABC24F061}"/>
                    </a:ext>
                  </a:extLst>
                </p:cNvPr>
                <p:cNvSpPr txBox="1"/>
                <p:nvPr/>
              </p:nvSpPr>
              <p:spPr>
                <a:xfrm>
                  <a:off x="3203075" y="2750970"/>
                  <a:ext cx="1457036" cy="311047"/>
                </a:xfrm>
                <a:prstGeom prst="rect">
                  <a:avLst/>
                </a:prstGeom>
                <a:noFill/>
                <a:ln>
                  <a:noFill/>
                  <a:prstDash val="dash"/>
                </a:ln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 marR="0" lvl="0" indent="0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1000" b="0" i="1" u="none" strike="noStrike" cap="none" spc="0" normalizeH="0" baseline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mbria Math" panose="02040503050406030204" pitchFamily="18" charset="0"/>
                    </a:defRPr>
                  </a:lvl1pPr>
                </a:lstStyle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TW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r>
                        <a:rPr lang="en-US" altLang="zh-TW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(</m:t>
                      </m:r>
                      <m:f>
                        <m:fPr>
                          <m:ctrlP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dirty="0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num>
                        <m:den>
                          <m:r>
                            <a:rPr lang="en-US" altLang="zh-TW" dirty="0" smtClean="0">
                              <a:latin typeface="Cambria Math" panose="02040503050406030204" pitchFamily="18" charset="0"/>
                            </a:rPr>
                            <m:t>16</m:t>
                          </m:r>
                        </m:den>
                      </m:f>
                      <m:r>
                        <a:rPr lang="en-US" altLang="zh-TW" dirty="0" smtClean="0">
                          <a:latin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dirty="0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num>
                        <m:den>
                          <m:r>
                            <a:rPr lang="en-US" altLang="zh-TW" dirty="0" smtClean="0">
                              <a:latin typeface="Cambria Math" panose="02040503050406030204" pitchFamily="18" charset="0"/>
                            </a:rPr>
                            <m:t>16</m:t>
                          </m:r>
                        </m:den>
                      </m:f>
                      <m:r>
                        <a:rPr lang="en-US" altLang="zh-TW" dirty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1024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zh-TW" altLang="en-US" dirty="0"/>
                    <a:t> </a:t>
                  </a:r>
                </a:p>
              </p:txBody>
            </p:sp>
          </mc:Choice>
          <mc:Fallback xmlns="">
            <p:sp>
              <p:nvSpPr>
                <p:cNvPr id="26" name="文字方塊 51">
                  <a:extLst>
                    <a:ext uri="{FF2B5EF4-FFF2-40B4-BE49-F238E27FC236}">
                      <a16:creationId xmlns:a16="http://schemas.microsoft.com/office/drawing/2014/main" id="{67CCED8B-280C-2376-7AB4-14BABC24F06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03075" y="2750970"/>
                  <a:ext cx="1457036" cy="311047"/>
                </a:xfrm>
                <a:prstGeom prst="rect">
                  <a:avLst/>
                </a:prstGeom>
                <a:blipFill>
                  <a:blip r:embed="rId60"/>
                  <a:stretch>
                    <a:fillRect/>
                  </a:stretch>
                </a:blipFill>
                <a:ln>
                  <a:noFill/>
                  <a:prstDash val="dash"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文字方塊 51">
                  <a:extLst>
                    <a:ext uri="{FF2B5EF4-FFF2-40B4-BE49-F238E27FC236}">
                      <a16:creationId xmlns:a16="http://schemas.microsoft.com/office/drawing/2014/main" id="{00BE0CEC-823F-D4A5-4BF9-138E79327374}"/>
                    </a:ext>
                  </a:extLst>
                </p:cNvPr>
                <p:cNvSpPr txBox="1"/>
                <p:nvPr/>
              </p:nvSpPr>
              <p:spPr>
                <a:xfrm>
                  <a:off x="-3665721" y="3101338"/>
                  <a:ext cx="1055673" cy="246221"/>
                </a:xfrm>
                <a:prstGeom prst="rect">
                  <a:avLst/>
                </a:prstGeom>
                <a:noFill/>
                <a:ln>
                  <a:noFill/>
                  <a:prstDash val="dash"/>
                </a:ln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 marR="0" lvl="0" indent="0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1000" b="0" i="1" u="none" strike="noStrike" cap="none" spc="0" normalizeH="0" baseline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mbria Math" panose="02040503050406030204" pitchFamily="18" charset="0"/>
                    </a:defRPr>
                  </a:lvl1pPr>
                </a:lstStyle>
                <a:p>
                  <a:r>
                    <a:rPr lang="en-US" altLang="zh-TW" b="0" dirty="0"/>
                    <a:t>I(</a:t>
                  </a:r>
                  <a14:m>
                    <m:oMath xmlns:m="http://schemas.openxmlformats.org/officeDocument/2006/math"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altLang="zh-TW" dirty="0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𝑊</m:t>
                      </m:r>
                    </m:oMath>
                  </a14:m>
                  <a:r>
                    <a:rPr lang="en-US" altLang="zh-TW" dirty="0"/>
                    <a:t> </a:t>
                  </a:r>
                  <a14:m>
                    <m:oMath xmlns:m="http://schemas.openxmlformats.org/officeDocument/2006/math">
                      <m:r>
                        <a:rPr lang="en-US" altLang="zh-TW" dirty="0">
                          <a:latin typeface="Cambria Math" panose="02040503050406030204" pitchFamily="18" charset="0"/>
                        </a:rPr>
                        <m:t>×</m:t>
                      </m:r>
                    </m:oMath>
                  </a14:m>
                  <a:r>
                    <a:rPr lang="en-US" altLang="zh-TW" dirty="0"/>
                    <a:t>1c)</a:t>
                  </a:r>
                  <a:endParaRPr lang="zh-TW" altLang="en-US" dirty="0"/>
                </a:p>
              </p:txBody>
            </p:sp>
          </mc:Choice>
          <mc:Fallback xmlns="">
            <p:sp>
              <p:nvSpPr>
                <p:cNvPr id="27" name="文字方塊 51">
                  <a:extLst>
                    <a:ext uri="{FF2B5EF4-FFF2-40B4-BE49-F238E27FC236}">
                      <a16:creationId xmlns:a16="http://schemas.microsoft.com/office/drawing/2014/main" id="{00BE0CEC-823F-D4A5-4BF9-138E7932737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3665721" y="3101338"/>
                  <a:ext cx="1055673" cy="246221"/>
                </a:xfrm>
                <a:prstGeom prst="rect">
                  <a:avLst/>
                </a:prstGeom>
                <a:blipFill>
                  <a:blip r:embed="rId61"/>
                  <a:stretch>
                    <a:fillRect b="-15000"/>
                  </a:stretch>
                </a:blipFill>
                <a:ln>
                  <a:noFill/>
                  <a:prstDash val="dash"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11D488A7-70A0-F5F6-D1BA-1C40FC125EF7}"/>
              </a:ext>
            </a:extLst>
          </p:cNvPr>
          <p:cNvSpPr txBox="1">
            <a:spLocks/>
          </p:cNvSpPr>
          <p:nvPr/>
        </p:nvSpPr>
        <p:spPr>
          <a:xfrm>
            <a:off x="1" y="0"/>
            <a:ext cx="4107752" cy="33832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3.1.1 Training Framework: Tokenization (1/2)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4AF55272-83B4-0569-338F-3F7999F4747F}"/>
              </a:ext>
            </a:extLst>
          </p:cNvPr>
          <p:cNvGrpSpPr/>
          <p:nvPr/>
        </p:nvGrpSpPr>
        <p:grpSpPr>
          <a:xfrm>
            <a:off x="1221726" y="4791034"/>
            <a:ext cx="5761795" cy="1935541"/>
            <a:chOff x="3042680" y="954653"/>
            <a:chExt cx="5761795" cy="1935541"/>
          </a:xfrm>
        </p:grpSpPr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0BFB1237-8B15-693B-92CA-BB5B2676C491}"/>
                </a:ext>
              </a:extLst>
            </p:cNvPr>
            <p:cNvGrpSpPr/>
            <p:nvPr/>
          </p:nvGrpSpPr>
          <p:grpSpPr>
            <a:xfrm>
              <a:off x="3042680" y="954653"/>
              <a:ext cx="5761795" cy="1925960"/>
              <a:chOff x="-1341939" y="4011916"/>
              <a:chExt cx="5761795" cy="1925960"/>
            </a:xfrm>
          </p:grpSpPr>
          <p:sp>
            <p:nvSpPr>
              <p:cNvPr id="73" name="文字方塊 124">
                <a:extLst>
                  <a:ext uri="{FF2B5EF4-FFF2-40B4-BE49-F238E27FC236}">
                    <a16:creationId xmlns:a16="http://schemas.microsoft.com/office/drawing/2014/main" id="{50098511-245B-9DF2-7B34-FC63540A9D0C}"/>
                  </a:ext>
                </a:extLst>
              </p:cNvPr>
              <p:cNvSpPr txBox="1"/>
              <p:nvPr/>
            </p:nvSpPr>
            <p:spPr>
              <a:xfrm rot="16200000">
                <a:off x="-1736788" y="4883753"/>
                <a:ext cx="1478443" cy="276999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marR="0" lvl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kumimoji="0" lang="en-US" altLang="zh-TW" sz="120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Conv(3x3, s=1, 64c)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4" name="文字方塊 51">
                    <a:extLst>
                      <a:ext uri="{FF2B5EF4-FFF2-40B4-BE49-F238E27FC236}">
                        <a16:creationId xmlns:a16="http://schemas.microsoft.com/office/drawing/2014/main" id="{C9EF4C41-4B6B-24C3-CF25-24086D934434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-1638001" y="5301986"/>
                    <a:ext cx="838345" cy="24622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algn="l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 xmlns:m="http://schemas.openxmlformats.org/officeDocument/2006/math">
                        <m:r>
                          <a:rPr kumimoji="0" lang="en-US" altLang="zh-TW" sz="10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𝐻</m:t>
                        </m:r>
                        <m:r>
                          <a:rPr kumimoji="0" lang="en-US" altLang="zh-TW" sz="10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×</m:t>
                        </m:r>
                        <m:r>
                          <a:rPr kumimoji="0" lang="en-US" altLang="zh-TW" sz="10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𝑊</m:t>
                        </m:r>
                        <m:r>
                          <a:rPr kumimoji="0" lang="en-US" altLang="zh-TW" sz="10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×1</m:t>
                        </m:r>
                        <m:r>
                          <a:rPr kumimoji="0" lang="en-US" altLang="zh-TW" sz="10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𝑐</m:t>
                        </m:r>
                      </m:oMath>
                    </a14:m>
                    <a:r>
                      <a:rPr kumimoji="0" lang="zh-TW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新細明體" panose="02020500000000000000" pitchFamily="18" charset="-120"/>
                        <a:cs typeface="+mn-cs"/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45" name="文字方塊 51">
                    <a:extLst>
                      <a:ext uri="{FF2B5EF4-FFF2-40B4-BE49-F238E27FC236}">
                        <a16:creationId xmlns:a16="http://schemas.microsoft.com/office/drawing/2014/main" id="{B2B36E55-8F97-AC18-357A-2041A95015C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6200000">
                    <a:off x="-1638001" y="5301986"/>
                    <a:ext cx="838345" cy="246221"/>
                  </a:xfrm>
                  <a:prstGeom prst="rect">
                    <a:avLst/>
                  </a:prstGeom>
                  <a:blipFill>
                    <a:blip r:embed="rId6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5" name="文字方塊 51">
                    <a:extLst>
                      <a:ext uri="{FF2B5EF4-FFF2-40B4-BE49-F238E27FC236}">
                        <a16:creationId xmlns:a16="http://schemas.microsoft.com/office/drawing/2014/main" id="{F783B59B-F5B4-9FE9-1BA5-0784497FC407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-1261502" y="4501137"/>
                    <a:ext cx="952156" cy="24622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algn="l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 xmlns:m="http://schemas.openxmlformats.org/officeDocument/2006/math">
                        <m:r>
                          <a:rPr kumimoji="0" lang="en-US" altLang="zh-TW" sz="10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𝐻</m:t>
                        </m:r>
                        <m:r>
                          <a:rPr kumimoji="0" lang="en-US" altLang="zh-TW" sz="10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×</m:t>
                        </m:r>
                        <m:r>
                          <a:rPr kumimoji="0" lang="en-US" altLang="zh-TW" sz="10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𝑊</m:t>
                        </m:r>
                        <m:r>
                          <a:rPr kumimoji="0" lang="en-US" altLang="zh-TW" sz="10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×64</m:t>
                        </m:r>
                        <m:r>
                          <a:rPr kumimoji="0" lang="en-US" altLang="zh-TW" sz="10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𝑐</m:t>
                        </m:r>
                      </m:oMath>
                    </a14:m>
                    <a:r>
                      <a:rPr kumimoji="0" lang="zh-TW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新細明體" panose="02020500000000000000" pitchFamily="18" charset="-120"/>
                        <a:cs typeface="+mn-cs"/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46" name="文字方塊 51">
                    <a:extLst>
                      <a:ext uri="{FF2B5EF4-FFF2-40B4-BE49-F238E27FC236}">
                        <a16:creationId xmlns:a16="http://schemas.microsoft.com/office/drawing/2014/main" id="{2A4BCFAB-BC58-A595-88B3-837DE72DB1D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6200000">
                    <a:off x="-1261502" y="4501137"/>
                    <a:ext cx="952156" cy="246221"/>
                  </a:xfrm>
                  <a:prstGeom prst="rect">
                    <a:avLst/>
                  </a:prstGeom>
                  <a:blipFill>
                    <a:blip r:embed="rId6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76" name="文字方塊 124">
                <a:extLst>
                  <a:ext uri="{FF2B5EF4-FFF2-40B4-BE49-F238E27FC236}">
                    <a16:creationId xmlns:a16="http://schemas.microsoft.com/office/drawing/2014/main" id="{55B74D4A-4C43-3FDA-E70A-75EFBCBBA22F}"/>
                  </a:ext>
                </a:extLst>
              </p:cNvPr>
              <p:cNvSpPr txBox="1"/>
              <p:nvPr/>
            </p:nvSpPr>
            <p:spPr>
              <a:xfrm rot="16200000">
                <a:off x="-1206750" y="4881887"/>
                <a:ext cx="1478443" cy="276999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marR="0" lvl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kumimoji="0" lang="en-US" altLang="zh-TW" sz="120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Conv(3x3, s=1, 64c)</a:t>
                </a:r>
              </a:p>
            </p:txBody>
          </p:sp>
          <p:sp>
            <p:nvSpPr>
              <p:cNvPr id="77" name="文字方塊 51">
                <a:extLst>
                  <a:ext uri="{FF2B5EF4-FFF2-40B4-BE49-F238E27FC236}">
                    <a16:creationId xmlns:a16="http://schemas.microsoft.com/office/drawing/2014/main" id="{DA70D6F9-3B3A-59B7-88A5-D7A8B9B0AEE8}"/>
                  </a:ext>
                </a:extLst>
              </p:cNvPr>
              <p:cNvSpPr txBox="1"/>
              <p:nvPr/>
            </p:nvSpPr>
            <p:spPr>
              <a:xfrm>
                <a:off x="-1242698" y="5684247"/>
                <a:ext cx="589254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Layer 1</a:t>
                </a:r>
                <a:endParaRPr kumimoji="0" lang="zh-TW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78" name="文字方塊 51">
                <a:extLst>
                  <a:ext uri="{FF2B5EF4-FFF2-40B4-BE49-F238E27FC236}">
                    <a16:creationId xmlns:a16="http://schemas.microsoft.com/office/drawing/2014/main" id="{F20CAD73-F0B0-E2FA-8951-9ED325429F31}"/>
                  </a:ext>
                </a:extLst>
              </p:cNvPr>
              <p:cNvSpPr txBox="1"/>
              <p:nvPr/>
            </p:nvSpPr>
            <p:spPr>
              <a:xfrm>
                <a:off x="-706297" y="5682382"/>
                <a:ext cx="589254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Layer 2</a:t>
                </a:r>
                <a:endParaRPr kumimoji="0" lang="zh-TW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9" name="文字方塊 51">
                    <a:extLst>
                      <a:ext uri="{FF2B5EF4-FFF2-40B4-BE49-F238E27FC236}">
                        <a16:creationId xmlns:a16="http://schemas.microsoft.com/office/drawing/2014/main" id="{7AF7484D-912E-CFB4-C3D8-22C9F63DC0E3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380791" y="4461380"/>
                    <a:ext cx="952156" cy="31008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algn="l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 xmlns:m="http://schemas.openxmlformats.org/officeDocument/2006/math">
                        <m:f>
                          <m:fPr>
                            <m:ctrlPr>
                              <a:rPr kumimoji="0" lang="en-US" altLang="zh-TW" sz="10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fPr>
                          <m:num>
                            <m:r>
                              <a:rPr kumimoji="0" lang="en-US" altLang="zh-TW" sz="10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𝐻</m:t>
                            </m:r>
                          </m:num>
                          <m:den>
                            <m:r>
                              <a:rPr kumimoji="0" lang="en-US" altLang="zh-TW" sz="10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2</m:t>
                            </m:r>
                          </m:den>
                        </m:f>
                        <m:r>
                          <a:rPr kumimoji="0" lang="en-US" altLang="zh-TW" sz="10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×</m:t>
                        </m:r>
                        <m:f>
                          <m:fPr>
                            <m:ctrlPr>
                              <a:rPr kumimoji="0" lang="en-US" altLang="zh-TW" sz="10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fPr>
                          <m:num>
                            <m:r>
                              <a:rPr kumimoji="0" lang="en-US" altLang="zh-TW" sz="10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𝑊</m:t>
                            </m:r>
                          </m:num>
                          <m:den>
                            <m:r>
                              <a:rPr kumimoji="0" lang="en-US" altLang="zh-TW" sz="10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2</m:t>
                            </m:r>
                          </m:den>
                        </m:f>
                        <m:r>
                          <a:rPr kumimoji="0" lang="en-US" altLang="zh-TW" sz="10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×128</m:t>
                        </m:r>
                        <m:r>
                          <a:rPr kumimoji="0" lang="en-US" altLang="zh-TW" sz="10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𝑐</m:t>
                        </m:r>
                      </m:oMath>
                    </a14:m>
                    <a:r>
                      <a:rPr kumimoji="0" lang="zh-TW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新細明體" panose="02020500000000000000" pitchFamily="18" charset="-120"/>
                        <a:cs typeface="+mn-cs"/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50" name="文字方塊 51">
                    <a:extLst>
                      <a:ext uri="{FF2B5EF4-FFF2-40B4-BE49-F238E27FC236}">
                        <a16:creationId xmlns:a16="http://schemas.microsoft.com/office/drawing/2014/main" id="{5AF1B432-0EE4-CAAD-AD7B-97E6D51936E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6200000">
                    <a:off x="380791" y="4461380"/>
                    <a:ext cx="952156" cy="310085"/>
                  </a:xfrm>
                  <a:prstGeom prst="rect">
                    <a:avLst/>
                  </a:prstGeom>
                  <a:blipFill>
                    <a:blip r:embed="rId6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0" name="文字方塊 51">
                    <a:extLst>
                      <a:ext uri="{FF2B5EF4-FFF2-40B4-BE49-F238E27FC236}">
                        <a16:creationId xmlns:a16="http://schemas.microsoft.com/office/drawing/2014/main" id="{7FE1E1FA-A564-7E5F-41D3-0506748A7C7C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-817645" y="4438111"/>
                    <a:ext cx="1098611" cy="24622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algn="l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 xmlns:m="http://schemas.openxmlformats.org/officeDocument/2006/math">
                        <m:r>
                          <a:rPr kumimoji="0" lang="en-US" altLang="zh-TW" sz="10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𝐻</m:t>
                        </m:r>
                        <m:r>
                          <a:rPr kumimoji="0" lang="en-US" altLang="zh-TW" sz="10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×</m:t>
                        </m:r>
                        <m:r>
                          <a:rPr kumimoji="0" lang="en-US" altLang="zh-TW" sz="10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𝑊</m:t>
                        </m:r>
                        <m:r>
                          <a:rPr kumimoji="0" lang="en-US" altLang="zh-TW" sz="10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×64</m:t>
                        </m:r>
                        <m:r>
                          <a:rPr kumimoji="0" lang="en-US" altLang="zh-TW" sz="10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𝑐</m:t>
                        </m:r>
                      </m:oMath>
                    </a14:m>
                    <a:r>
                      <a:rPr kumimoji="0" lang="zh-TW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新細明體" panose="02020500000000000000" pitchFamily="18" charset="-120"/>
                        <a:cs typeface="+mn-cs"/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51" name="文字方塊 51">
                    <a:extLst>
                      <a:ext uri="{FF2B5EF4-FFF2-40B4-BE49-F238E27FC236}">
                        <a16:creationId xmlns:a16="http://schemas.microsoft.com/office/drawing/2014/main" id="{B25C9642-2D5D-F292-8AB6-F3E95893A66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6200000">
                    <a:off x="-817645" y="4438111"/>
                    <a:ext cx="1098611" cy="246221"/>
                  </a:xfrm>
                  <a:prstGeom prst="rect">
                    <a:avLst/>
                  </a:prstGeom>
                  <a:blipFill>
                    <a:blip r:embed="rId6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81" name="文字方塊 124">
                <a:extLst>
                  <a:ext uri="{FF2B5EF4-FFF2-40B4-BE49-F238E27FC236}">
                    <a16:creationId xmlns:a16="http://schemas.microsoft.com/office/drawing/2014/main" id="{17F3F0AD-6B79-B056-4597-5AFDD8835BF5}"/>
                  </a:ext>
                </a:extLst>
              </p:cNvPr>
              <p:cNvSpPr txBox="1"/>
              <p:nvPr/>
            </p:nvSpPr>
            <p:spPr>
              <a:xfrm rot="16200000">
                <a:off x="-685130" y="4881887"/>
                <a:ext cx="1478443" cy="276999"/>
              </a:xfrm>
              <a:prstGeom prst="rect">
                <a:avLst/>
              </a:prstGeom>
              <a:ln>
                <a:solidFill>
                  <a:srgbClr val="C55A11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marR="0" lvl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kumimoji="0" lang="en-US" altLang="zh-TW" sz="120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Conv(3x3, s=2, 128c)</a:t>
                </a:r>
              </a:p>
            </p:txBody>
          </p:sp>
          <p:sp>
            <p:nvSpPr>
              <p:cNvPr id="82" name="文字方塊 51">
                <a:extLst>
                  <a:ext uri="{FF2B5EF4-FFF2-40B4-BE49-F238E27FC236}">
                    <a16:creationId xmlns:a16="http://schemas.microsoft.com/office/drawing/2014/main" id="{FE66B402-D953-D709-8302-57B2D72D12C0}"/>
                  </a:ext>
                </a:extLst>
              </p:cNvPr>
              <p:cNvSpPr txBox="1"/>
              <p:nvPr/>
            </p:nvSpPr>
            <p:spPr>
              <a:xfrm>
                <a:off x="-188857" y="5688774"/>
                <a:ext cx="589254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Layer 3</a:t>
                </a:r>
                <a:endParaRPr kumimoji="0" lang="zh-TW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83" name="文字方塊 51">
                <a:extLst>
                  <a:ext uri="{FF2B5EF4-FFF2-40B4-BE49-F238E27FC236}">
                    <a16:creationId xmlns:a16="http://schemas.microsoft.com/office/drawing/2014/main" id="{5BAB8510-1C69-297C-8D74-0AE6A30DC913}"/>
                  </a:ext>
                </a:extLst>
              </p:cNvPr>
              <p:cNvSpPr txBox="1"/>
              <p:nvPr/>
            </p:nvSpPr>
            <p:spPr>
              <a:xfrm>
                <a:off x="356921" y="5676291"/>
                <a:ext cx="589254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Layer 4</a:t>
                </a:r>
                <a:endParaRPr kumimoji="0" lang="zh-TW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84" name="文字方塊 124">
                <a:extLst>
                  <a:ext uri="{FF2B5EF4-FFF2-40B4-BE49-F238E27FC236}">
                    <a16:creationId xmlns:a16="http://schemas.microsoft.com/office/drawing/2014/main" id="{C0134824-743F-6507-7871-7BA4530F4767}"/>
                  </a:ext>
                </a:extLst>
              </p:cNvPr>
              <p:cNvSpPr txBox="1"/>
              <p:nvPr/>
            </p:nvSpPr>
            <p:spPr>
              <a:xfrm rot="16200000">
                <a:off x="-157404" y="4886984"/>
                <a:ext cx="1478443" cy="276999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marR="0" lvl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kumimoji="0" lang="en-US" altLang="zh-TW" sz="120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Conv(3x3, s=1, 128c)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5" name="文字方塊 51">
                    <a:extLst>
                      <a:ext uri="{FF2B5EF4-FFF2-40B4-BE49-F238E27FC236}">
                        <a16:creationId xmlns:a16="http://schemas.microsoft.com/office/drawing/2014/main" id="{4679A6CF-ED2C-03D3-5DD0-257CF10A1B3F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-150563" y="4465824"/>
                    <a:ext cx="952156" cy="31008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algn="l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 xmlns:m="http://schemas.openxmlformats.org/officeDocument/2006/math">
                        <m:f>
                          <m:fPr>
                            <m:ctrlPr>
                              <a:rPr kumimoji="0" lang="en-US" altLang="zh-TW" sz="10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fPr>
                          <m:num>
                            <m:r>
                              <a:rPr kumimoji="0" lang="en-US" altLang="zh-TW" sz="10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𝐻</m:t>
                            </m:r>
                          </m:num>
                          <m:den>
                            <m:r>
                              <a:rPr kumimoji="0" lang="en-US" altLang="zh-TW" sz="10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2</m:t>
                            </m:r>
                          </m:den>
                        </m:f>
                        <m:r>
                          <a:rPr kumimoji="0" lang="en-US" altLang="zh-TW" sz="10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×</m:t>
                        </m:r>
                        <m:f>
                          <m:fPr>
                            <m:ctrlPr>
                              <a:rPr kumimoji="0" lang="en-US" altLang="zh-TW" sz="10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fPr>
                          <m:num>
                            <m:r>
                              <a:rPr kumimoji="0" lang="en-US" altLang="zh-TW" sz="10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𝑊</m:t>
                            </m:r>
                          </m:num>
                          <m:den>
                            <m:r>
                              <a:rPr kumimoji="0" lang="en-US" altLang="zh-TW" sz="10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2</m:t>
                            </m:r>
                          </m:den>
                        </m:f>
                        <m:r>
                          <a:rPr kumimoji="0" lang="en-US" altLang="zh-TW" sz="10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×128</m:t>
                        </m:r>
                        <m:r>
                          <a:rPr kumimoji="0" lang="en-US" altLang="zh-TW" sz="10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𝑐</m:t>
                        </m:r>
                      </m:oMath>
                    </a14:m>
                    <a:r>
                      <a:rPr kumimoji="0" lang="zh-TW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新細明體" panose="02020500000000000000" pitchFamily="18" charset="-120"/>
                        <a:cs typeface="+mn-cs"/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56" name="文字方塊 51">
                    <a:extLst>
                      <a:ext uri="{FF2B5EF4-FFF2-40B4-BE49-F238E27FC236}">
                        <a16:creationId xmlns:a16="http://schemas.microsoft.com/office/drawing/2014/main" id="{73FD8DC2-B992-8B22-3C66-704F57E9419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6200000">
                    <a:off x="-150563" y="4465824"/>
                    <a:ext cx="952156" cy="310085"/>
                  </a:xfrm>
                  <a:prstGeom prst="rect">
                    <a:avLst/>
                  </a:prstGeom>
                  <a:blipFill>
                    <a:blip r:embed="rId2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86" name="文字方塊 124">
                <a:extLst>
                  <a:ext uri="{FF2B5EF4-FFF2-40B4-BE49-F238E27FC236}">
                    <a16:creationId xmlns:a16="http://schemas.microsoft.com/office/drawing/2014/main" id="{63BB8F0F-A3BF-986D-7CBA-7DF68EE01BF8}"/>
                  </a:ext>
                </a:extLst>
              </p:cNvPr>
              <p:cNvSpPr txBox="1"/>
              <p:nvPr/>
            </p:nvSpPr>
            <p:spPr>
              <a:xfrm rot="16200000">
                <a:off x="2437708" y="4833963"/>
                <a:ext cx="1540707" cy="276999"/>
              </a:xfrm>
              <a:prstGeom prst="rect">
                <a:avLst/>
              </a:prstGeom>
              <a:ln>
                <a:solidFill>
                  <a:srgbClr val="C55A11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marR="0" lvl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kumimoji="0" lang="en-US" altLang="zh-TW" sz="120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Conv(3x3, s=2, 1024c)</a:t>
                </a:r>
              </a:p>
            </p:txBody>
          </p:sp>
          <p:sp>
            <p:nvSpPr>
              <p:cNvPr id="87" name="文字方塊 51">
                <a:extLst>
                  <a:ext uri="{FF2B5EF4-FFF2-40B4-BE49-F238E27FC236}">
                    <a16:creationId xmlns:a16="http://schemas.microsoft.com/office/drawing/2014/main" id="{18044F52-DF5C-33DA-18B7-25F4F19515E8}"/>
                  </a:ext>
                </a:extLst>
              </p:cNvPr>
              <p:cNvSpPr txBox="1"/>
              <p:nvPr/>
            </p:nvSpPr>
            <p:spPr>
              <a:xfrm>
                <a:off x="3008518" y="5687116"/>
                <a:ext cx="589254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Layer 9</a:t>
                </a:r>
                <a:endParaRPr kumimoji="0" lang="zh-TW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cxnSp>
            <p:nvCxnSpPr>
              <p:cNvPr id="88" name="Straight Arrow Connector 87">
                <a:extLst>
                  <a:ext uri="{FF2B5EF4-FFF2-40B4-BE49-F238E27FC236}">
                    <a16:creationId xmlns:a16="http://schemas.microsoft.com/office/drawing/2014/main" id="{AF74E2B3-5A71-EF7A-B93E-FBB4BA5C4EC2}"/>
                  </a:ext>
                </a:extLst>
              </p:cNvPr>
              <p:cNvCxnSpPr>
                <a:stCxn id="73" idx="2"/>
                <a:endCxn id="76" idx="0"/>
              </p:cNvCxnSpPr>
              <p:nvPr/>
            </p:nvCxnSpPr>
            <p:spPr>
              <a:xfrm flipV="1">
                <a:off x="-859067" y="5020386"/>
                <a:ext cx="253039" cy="186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Arrow Connector 88">
                <a:extLst>
                  <a:ext uri="{FF2B5EF4-FFF2-40B4-BE49-F238E27FC236}">
                    <a16:creationId xmlns:a16="http://schemas.microsoft.com/office/drawing/2014/main" id="{8A21A728-3063-7ADC-B860-5E1D22199C95}"/>
                  </a:ext>
                </a:extLst>
              </p:cNvPr>
              <p:cNvCxnSpPr>
                <a:cxnSpLocks/>
                <a:stCxn id="76" idx="2"/>
                <a:endCxn id="81" idx="0"/>
              </p:cNvCxnSpPr>
              <p:nvPr/>
            </p:nvCxnSpPr>
            <p:spPr>
              <a:xfrm>
                <a:off x="-329030" y="5020386"/>
                <a:ext cx="25200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Arrow Connector 89">
                <a:extLst>
                  <a:ext uri="{FF2B5EF4-FFF2-40B4-BE49-F238E27FC236}">
                    <a16:creationId xmlns:a16="http://schemas.microsoft.com/office/drawing/2014/main" id="{24796288-4416-C4C9-F3BE-C7B735E49AEC}"/>
                  </a:ext>
                </a:extLst>
              </p:cNvPr>
              <p:cNvCxnSpPr>
                <a:cxnSpLocks/>
                <a:stCxn id="81" idx="2"/>
                <a:endCxn id="84" idx="0"/>
              </p:cNvCxnSpPr>
              <p:nvPr/>
            </p:nvCxnSpPr>
            <p:spPr>
              <a:xfrm>
                <a:off x="192591" y="5020386"/>
                <a:ext cx="250727" cy="509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Arrow Connector 90">
                <a:extLst>
                  <a:ext uri="{FF2B5EF4-FFF2-40B4-BE49-F238E27FC236}">
                    <a16:creationId xmlns:a16="http://schemas.microsoft.com/office/drawing/2014/main" id="{31263DC1-C729-AEA3-1B5F-2E49CCB4519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323069" y="5112191"/>
                <a:ext cx="252000" cy="1065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92" name="文字方塊 124">
                <a:extLst>
                  <a:ext uri="{FF2B5EF4-FFF2-40B4-BE49-F238E27FC236}">
                    <a16:creationId xmlns:a16="http://schemas.microsoft.com/office/drawing/2014/main" id="{71C11484-730C-76D6-FDCC-72DB4DC26C83}"/>
                  </a:ext>
                </a:extLst>
              </p:cNvPr>
              <p:cNvSpPr txBox="1"/>
              <p:nvPr/>
            </p:nvSpPr>
            <p:spPr>
              <a:xfrm rot="16200000">
                <a:off x="2948000" y="4809657"/>
                <a:ext cx="1562023" cy="276999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marR="0" lvl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kumimoji="0" lang="en-US" altLang="zh-TW" sz="120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Conv(3x3, s=1, 1024c)</a:t>
                </a:r>
              </a:p>
            </p:txBody>
          </p:sp>
          <p:sp>
            <p:nvSpPr>
              <p:cNvPr id="93" name="文字方塊 51">
                <a:extLst>
                  <a:ext uri="{FF2B5EF4-FFF2-40B4-BE49-F238E27FC236}">
                    <a16:creationId xmlns:a16="http://schemas.microsoft.com/office/drawing/2014/main" id="{74311072-CCF9-AC96-8A0E-57D78A00A3DB}"/>
                  </a:ext>
                </a:extLst>
              </p:cNvPr>
              <p:cNvSpPr txBox="1"/>
              <p:nvPr/>
            </p:nvSpPr>
            <p:spPr>
              <a:xfrm>
                <a:off x="3511940" y="5691655"/>
                <a:ext cx="907916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Layer N(=10)</a:t>
                </a:r>
                <a:endParaRPr kumimoji="0" lang="zh-TW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4" name="文字方塊 51">
                    <a:extLst>
                      <a:ext uri="{FF2B5EF4-FFF2-40B4-BE49-F238E27FC236}">
                        <a16:creationId xmlns:a16="http://schemas.microsoft.com/office/drawing/2014/main" id="{F7F1A50E-06FE-7FA7-4CD3-EFDCBE86872F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2928631" y="4461755"/>
                    <a:ext cx="1084653" cy="31104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algn="l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 xmlns:m="http://schemas.openxmlformats.org/officeDocument/2006/math">
                        <m:f>
                          <m:fPr>
                            <m:ctrlPr>
                              <a:rPr kumimoji="0" lang="en-US" altLang="zh-TW" sz="10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fPr>
                          <m:num>
                            <m:r>
                              <a:rPr kumimoji="0" lang="en-US" altLang="zh-TW" sz="10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𝐻</m:t>
                            </m:r>
                          </m:num>
                          <m:den>
                            <m:r>
                              <a:rPr kumimoji="0" lang="en-US" altLang="zh-TW" sz="10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16</m:t>
                            </m:r>
                          </m:den>
                        </m:f>
                        <m:r>
                          <a:rPr kumimoji="0" lang="en-US" altLang="zh-TW" sz="10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×</m:t>
                        </m:r>
                        <m:f>
                          <m:fPr>
                            <m:ctrlPr>
                              <a:rPr kumimoji="0" lang="en-US" altLang="zh-TW" sz="10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fPr>
                          <m:num>
                            <m:r>
                              <a:rPr kumimoji="0" lang="en-US" altLang="zh-TW" sz="10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𝑊</m:t>
                            </m:r>
                          </m:num>
                          <m:den>
                            <m:r>
                              <a:rPr kumimoji="0" lang="en-US" altLang="zh-TW" sz="10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16</m:t>
                            </m:r>
                          </m:den>
                        </m:f>
                        <m:r>
                          <a:rPr kumimoji="0" lang="en-US" altLang="zh-TW" sz="10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×1024</m:t>
                        </m:r>
                        <m:r>
                          <a:rPr kumimoji="0" lang="en-US" altLang="zh-TW" sz="10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𝑐</m:t>
                        </m:r>
                      </m:oMath>
                    </a14:m>
                    <a:r>
                      <a:rPr kumimoji="0" lang="zh-TW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新細明體" panose="02020500000000000000" pitchFamily="18" charset="-120"/>
                        <a:cs typeface="+mn-cs"/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66" name="文字方塊 51">
                    <a:extLst>
                      <a:ext uri="{FF2B5EF4-FFF2-40B4-BE49-F238E27FC236}">
                        <a16:creationId xmlns:a16="http://schemas.microsoft.com/office/drawing/2014/main" id="{19329193-71D0-67CF-D44B-429C4B0A9A4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6200000">
                    <a:off x="2928631" y="4461755"/>
                    <a:ext cx="1084653" cy="311047"/>
                  </a:xfrm>
                  <a:prstGeom prst="rect">
                    <a:avLst/>
                  </a:prstGeom>
                  <a:blipFill>
                    <a:blip r:embed="rId2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5" name="文字方塊 51">
                    <a:extLst>
                      <a:ext uri="{FF2B5EF4-FFF2-40B4-BE49-F238E27FC236}">
                        <a16:creationId xmlns:a16="http://schemas.microsoft.com/office/drawing/2014/main" id="{9A3F6BF9-1251-6BC1-7181-2C1129E085B3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3413544" y="4658091"/>
                    <a:ext cx="1084653" cy="31104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algn="l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 xmlns:m="http://schemas.openxmlformats.org/officeDocument/2006/math">
                        <m:f>
                          <m:fPr>
                            <m:ctrlPr>
                              <a:rPr kumimoji="0" lang="en-US" altLang="zh-TW" sz="10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fPr>
                          <m:num>
                            <m:r>
                              <a:rPr kumimoji="0" lang="en-US" altLang="zh-TW" sz="10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𝐻</m:t>
                            </m:r>
                          </m:num>
                          <m:den>
                            <m:r>
                              <a:rPr kumimoji="0" lang="en-US" altLang="zh-TW" sz="10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16</m:t>
                            </m:r>
                          </m:den>
                        </m:f>
                        <m:r>
                          <a:rPr kumimoji="0" lang="en-US" altLang="zh-TW" sz="10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×</m:t>
                        </m:r>
                        <m:f>
                          <m:fPr>
                            <m:ctrlPr>
                              <a:rPr kumimoji="0" lang="en-US" altLang="zh-TW" sz="10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fPr>
                          <m:num>
                            <m:r>
                              <a:rPr kumimoji="0" lang="en-US" altLang="zh-TW" sz="10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𝑊</m:t>
                            </m:r>
                          </m:num>
                          <m:den>
                            <m:r>
                              <a:rPr kumimoji="0" lang="en-US" altLang="zh-TW" sz="10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16</m:t>
                            </m:r>
                          </m:den>
                        </m:f>
                        <m:r>
                          <a:rPr kumimoji="0" lang="en-US" altLang="zh-TW" sz="10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×1024</m:t>
                        </m:r>
                        <m:r>
                          <a:rPr kumimoji="0" lang="en-US" altLang="zh-TW" sz="10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𝑐</m:t>
                        </m:r>
                      </m:oMath>
                    </a14:m>
                    <a:r>
                      <a:rPr kumimoji="0" lang="zh-TW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新細明體" panose="02020500000000000000" pitchFamily="18" charset="-120"/>
                        <a:cs typeface="+mn-cs"/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95" name="文字方塊 51">
                    <a:extLst>
                      <a:ext uri="{FF2B5EF4-FFF2-40B4-BE49-F238E27FC236}">
                        <a16:creationId xmlns:a16="http://schemas.microsoft.com/office/drawing/2014/main" id="{9A3F6BF9-1251-6BC1-7181-2C1129E085B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6200000">
                    <a:off x="3413544" y="4658091"/>
                    <a:ext cx="1084653" cy="311047"/>
                  </a:xfrm>
                  <a:prstGeom prst="rect">
                    <a:avLst/>
                  </a:prstGeom>
                  <a:blipFill>
                    <a:blip r:embed="rId6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24CF74C3-81EC-41F2-E1FA-F08F3E174FE3}"/>
                </a:ext>
              </a:extLst>
            </p:cNvPr>
            <p:cNvCxnSpPr>
              <a:cxnSpLocks/>
            </p:cNvCxnSpPr>
            <p:nvPr/>
          </p:nvCxnSpPr>
          <p:spPr>
            <a:xfrm>
              <a:off x="5102406" y="1972842"/>
              <a:ext cx="250727" cy="509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3" name="文字方塊 124">
              <a:extLst>
                <a:ext uri="{FF2B5EF4-FFF2-40B4-BE49-F238E27FC236}">
                  <a16:creationId xmlns:a16="http://schemas.microsoft.com/office/drawing/2014/main" id="{E7196703-08FE-728F-DFD3-3679031F1E45}"/>
                </a:ext>
              </a:extLst>
            </p:cNvPr>
            <p:cNvSpPr txBox="1"/>
            <p:nvPr/>
          </p:nvSpPr>
          <p:spPr>
            <a:xfrm rot="16200000">
              <a:off x="4760421" y="1839439"/>
              <a:ext cx="1478443" cy="276999"/>
            </a:xfrm>
            <a:prstGeom prst="rect">
              <a:avLst/>
            </a:prstGeom>
            <a:ln>
              <a:solidFill>
                <a:srgbClr val="C55A1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marR="0" lvl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-US" altLang="zh-TW" sz="120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Conv(3x3, s=2, 256c)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文字方塊 51">
                  <a:extLst>
                    <a:ext uri="{FF2B5EF4-FFF2-40B4-BE49-F238E27FC236}">
                      <a16:creationId xmlns:a16="http://schemas.microsoft.com/office/drawing/2014/main" id="{72D3E7C2-CE4D-E2FB-CD44-929456B74BB1}"/>
                    </a:ext>
                  </a:extLst>
                </p:cNvPr>
                <p:cNvSpPr txBox="1"/>
                <p:nvPr/>
              </p:nvSpPr>
              <p:spPr>
                <a:xfrm rot="16200000">
                  <a:off x="5274372" y="1434465"/>
                  <a:ext cx="952156" cy="31008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f>
                        <m:fPr>
                          <m:ctrlPr>
                            <a:rPr kumimoji="0" lang="en-US" altLang="zh-TW" sz="1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TW" sz="1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𝐻</m:t>
                          </m:r>
                        </m:num>
                        <m:den>
                          <m:r>
                            <a:rPr kumimoji="0" lang="en-US" altLang="zh-TW" sz="1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4</m:t>
                          </m:r>
                        </m:den>
                      </m:f>
                      <m:r>
                        <a:rPr kumimoji="0" lang="en-US" altLang="zh-TW" sz="1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×</m:t>
                      </m:r>
                      <m:f>
                        <m:fPr>
                          <m:ctrlPr>
                            <a:rPr kumimoji="0" lang="en-US" altLang="zh-TW" sz="1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TW" sz="1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𝑊</m:t>
                          </m:r>
                        </m:num>
                        <m:den>
                          <m:r>
                            <a:rPr kumimoji="0" lang="en-US" altLang="zh-TW" sz="1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4</m:t>
                          </m:r>
                        </m:den>
                      </m:f>
                      <m:r>
                        <a:rPr kumimoji="0" lang="en-US" altLang="zh-TW" sz="1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×256</m:t>
                      </m:r>
                      <m:r>
                        <a:rPr kumimoji="0" lang="en-US" altLang="zh-TW" sz="1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𝑐</m:t>
                      </m:r>
                    </m:oMath>
                  </a14:m>
                  <a:r>
                    <a:rPr kumimoji="0" lang="zh-TW" altLang="en-US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新細明體" panose="02020500000000000000" pitchFamily="18" charset="-120"/>
                      <a:cs typeface="+mn-cs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54" name="文字方塊 51">
                  <a:extLst>
                    <a:ext uri="{FF2B5EF4-FFF2-40B4-BE49-F238E27FC236}">
                      <a16:creationId xmlns:a16="http://schemas.microsoft.com/office/drawing/2014/main" id="{72D3E7C2-CE4D-E2FB-CD44-929456B74BB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5274372" y="1434465"/>
                  <a:ext cx="952156" cy="310085"/>
                </a:xfrm>
                <a:prstGeom prst="rect">
                  <a:avLst/>
                </a:prstGeom>
                <a:blipFill>
                  <a:blip r:embed="rId6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12ADCA14-64E3-D472-94B1-BA8F64F27119}"/>
                </a:ext>
              </a:extLst>
            </p:cNvPr>
            <p:cNvCxnSpPr>
              <a:cxnSpLocks/>
            </p:cNvCxnSpPr>
            <p:nvPr/>
          </p:nvCxnSpPr>
          <p:spPr>
            <a:xfrm>
              <a:off x="5618066" y="2010072"/>
              <a:ext cx="250727" cy="509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6" name="文字方塊 124">
              <a:extLst>
                <a:ext uri="{FF2B5EF4-FFF2-40B4-BE49-F238E27FC236}">
                  <a16:creationId xmlns:a16="http://schemas.microsoft.com/office/drawing/2014/main" id="{6729A680-5B1A-085A-64A5-6B357A0E841F}"/>
                </a:ext>
              </a:extLst>
            </p:cNvPr>
            <p:cNvSpPr txBox="1"/>
            <p:nvPr/>
          </p:nvSpPr>
          <p:spPr>
            <a:xfrm rot="16200000">
              <a:off x="5267042" y="1839438"/>
              <a:ext cx="1478443" cy="276999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marR="0" lvl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-US" altLang="zh-TW" sz="120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Conv(3x3, s=1, 256c)</a:t>
              </a:r>
            </a:p>
          </p:txBody>
        </p: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A6A46D27-EB7F-0F39-3E36-CE5EDC1ED976}"/>
                </a:ext>
              </a:extLst>
            </p:cNvPr>
            <p:cNvCxnSpPr>
              <a:cxnSpLocks/>
            </p:cNvCxnSpPr>
            <p:nvPr/>
          </p:nvCxnSpPr>
          <p:spPr>
            <a:xfrm>
              <a:off x="6138706" y="1997296"/>
              <a:ext cx="250727" cy="509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文字方塊 51">
                  <a:extLst>
                    <a:ext uri="{FF2B5EF4-FFF2-40B4-BE49-F238E27FC236}">
                      <a16:creationId xmlns:a16="http://schemas.microsoft.com/office/drawing/2014/main" id="{3EEFFCE3-75AD-663C-5C31-CEF32336F3BF}"/>
                    </a:ext>
                  </a:extLst>
                </p:cNvPr>
                <p:cNvSpPr txBox="1"/>
                <p:nvPr/>
              </p:nvSpPr>
              <p:spPr>
                <a:xfrm rot="16200000">
                  <a:off x="5794140" y="1450573"/>
                  <a:ext cx="952156" cy="31008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f>
                        <m:fPr>
                          <m:ctrlPr>
                            <a:rPr kumimoji="0" lang="en-US" altLang="zh-TW" sz="1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TW" sz="1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𝐻</m:t>
                          </m:r>
                        </m:num>
                        <m:den>
                          <m:r>
                            <a:rPr kumimoji="0" lang="en-US" altLang="zh-TW" sz="1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4</m:t>
                          </m:r>
                        </m:den>
                      </m:f>
                      <m:r>
                        <a:rPr kumimoji="0" lang="en-US" altLang="zh-TW" sz="1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×</m:t>
                      </m:r>
                      <m:f>
                        <m:fPr>
                          <m:ctrlPr>
                            <a:rPr kumimoji="0" lang="en-US" altLang="zh-TW" sz="1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TW" sz="1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𝑊</m:t>
                          </m:r>
                        </m:num>
                        <m:den>
                          <m:r>
                            <a:rPr kumimoji="0" lang="en-US" altLang="zh-TW" sz="1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4</m:t>
                          </m:r>
                        </m:den>
                      </m:f>
                      <m:r>
                        <a:rPr kumimoji="0" lang="en-US" altLang="zh-TW" sz="1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×256</m:t>
                      </m:r>
                      <m:r>
                        <a:rPr kumimoji="0" lang="en-US" altLang="zh-TW" sz="1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𝑐</m:t>
                      </m:r>
                    </m:oMath>
                  </a14:m>
                  <a:r>
                    <a:rPr kumimoji="0" lang="zh-TW" altLang="en-US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新細明體" panose="02020500000000000000" pitchFamily="18" charset="-120"/>
                      <a:cs typeface="+mn-cs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58" name="文字方塊 51">
                  <a:extLst>
                    <a:ext uri="{FF2B5EF4-FFF2-40B4-BE49-F238E27FC236}">
                      <a16:creationId xmlns:a16="http://schemas.microsoft.com/office/drawing/2014/main" id="{3EEFFCE3-75AD-663C-5C31-CEF32336F3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5794140" y="1450573"/>
                  <a:ext cx="952156" cy="310085"/>
                </a:xfrm>
                <a:prstGeom prst="rect">
                  <a:avLst/>
                </a:prstGeom>
                <a:blipFill>
                  <a:blip r:embed="rId6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9" name="文字方塊 124">
              <a:extLst>
                <a:ext uri="{FF2B5EF4-FFF2-40B4-BE49-F238E27FC236}">
                  <a16:creationId xmlns:a16="http://schemas.microsoft.com/office/drawing/2014/main" id="{ED38ED18-CEFB-C1F4-E4E2-01806FBF26E7}"/>
                </a:ext>
              </a:extLst>
            </p:cNvPr>
            <p:cNvSpPr txBox="1"/>
            <p:nvPr/>
          </p:nvSpPr>
          <p:spPr>
            <a:xfrm rot="16200000">
              <a:off x="5790990" y="1810160"/>
              <a:ext cx="1478443" cy="276999"/>
            </a:xfrm>
            <a:prstGeom prst="rect">
              <a:avLst/>
            </a:prstGeom>
            <a:ln>
              <a:solidFill>
                <a:srgbClr val="C55A1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marR="0" lvl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-US" altLang="zh-TW" sz="120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Conv(3x3, s=2, 512c)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文字方塊 51">
                  <a:extLst>
                    <a:ext uri="{FF2B5EF4-FFF2-40B4-BE49-F238E27FC236}">
                      <a16:creationId xmlns:a16="http://schemas.microsoft.com/office/drawing/2014/main" id="{AB549754-64D1-0599-51C2-21C02B86AEE5}"/>
                    </a:ext>
                  </a:extLst>
                </p:cNvPr>
                <p:cNvSpPr txBox="1"/>
                <p:nvPr/>
              </p:nvSpPr>
              <p:spPr>
                <a:xfrm rot="16200000">
                  <a:off x="6309878" y="1494206"/>
                  <a:ext cx="952156" cy="31008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f>
                        <m:fPr>
                          <m:ctrlPr>
                            <a:rPr kumimoji="0" lang="en-US" altLang="zh-TW" sz="1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TW" sz="1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𝐻</m:t>
                          </m:r>
                        </m:num>
                        <m:den>
                          <m:r>
                            <a:rPr kumimoji="0" lang="en-US" altLang="zh-TW" sz="1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8</m:t>
                          </m:r>
                        </m:den>
                      </m:f>
                      <m:r>
                        <a:rPr kumimoji="0" lang="en-US" altLang="zh-TW" sz="1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×</m:t>
                      </m:r>
                      <m:f>
                        <m:fPr>
                          <m:ctrlPr>
                            <a:rPr kumimoji="0" lang="en-US" altLang="zh-TW" sz="1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TW" sz="1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𝑊</m:t>
                          </m:r>
                        </m:num>
                        <m:den>
                          <m:r>
                            <a:rPr kumimoji="0" lang="en-US" altLang="zh-TW" sz="1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8</m:t>
                          </m:r>
                        </m:den>
                      </m:f>
                      <m:r>
                        <a:rPr kumimoji="0" lang="en-US" altLang="zh-TW" sz="1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×512</m:t>
                      </m:r>
                      <m:r>
                        <a:rPr kumimoji="0" lang="en-US" altLang="zh-TW" sz="1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𝑐</m:t>
                      </m:r>
                    </m:oMath>
                  </a14:m>
                  <a:r>
                    <a:rPr kumimoji="0" lang="zh-TW" altLang="en-US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新細明體" panose="02020500000000000000" pitchFamily="18" charset="-120"/>
                      <a:cs typeface="+mn-cs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60" name="文字方塊 51">
                  <a:extLst>
                    <a:ext uri="{FF2B5EF4-FFF2-40B4-BE49-F238E27FC236}">
                      <a16:creationId xmlns:a16="http://schemas.microsoft.com/office/drawing/2014/main" id="{AB549754-64D1-0599-51C2-21C02B86AE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6309878" y="1494206"/>
                  <a:ext cx="952156" cy="310085"/>
                </a:xfrm>
                <a:prstGeom prst="rect">
                  <a:avLst/>
                </a:prstGeom>
                <a:blipFill>
                  <a:blip r:embed="rId6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1" name="文字方塊 124">
              <a:extLst>
                <a:ext uri="{FF2B5EF4-FFF2-40B4-BE49-F238E27FC236}">
                  <a16:creationId xmlns:a16="http://schemas.microsoft.com/office/drawing/2014/main" id="{45D796A3-0A9B-5DED-E522-084004366918}"/>
                </a:ext>
              </a:extLst>
            </p:cNvPr>
            <p:cNvSpPr txBox="1"/>
            <p:nvPr/>
          </p:nvSpPr>
          <p:spPr>
            <a:xfrm rot="16200000">
              <a:off x="6327101" y="1794184"/>
              <a:ext cx="1478443" cy="276999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marR="0" lvl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-US" altLang="zh-TW" sz="120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Conv(3x3, s=1, 512c)</a:t>
              </a:r>
            </a:p>
          </p:txBody>
        </p: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216E4EB1-ED8B-5C42-9362-F68CA7BC986D}"/>
                </a:ext>
              </a:extLst>
            </p:cNvPr>
            <p:cNvCxnSpPr>
              <a:cxnSpLocks/>
            </p:cNvCxnSpPr>
            <p:nvPr/>
          </p:nvCxnSpPr>
          <p:spPr>
            <a:xfrm>
              <a:off x="6678176" y="2053264"/>
              <a:ext cx="250727" cy="509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文字方塊 51">
                  <a:extLst>
                    <a:ext uri="{FF2B5EF4-FFF2-40B4-BE49-F238E27FC236}">
                      <a16:creationId xmlns:a16="http://schemas.microsoft.com/office/drawing/2014/main" id="{3D74CAFD-FCE8-AB90-A3EA-390B9EA3B951}"/>
                    </a:ext>
                  </a:extLst>
                </p:cNvPr>
                <p:cNvSpPr txBox="1"/>
                <p:nvPr/>
              </p:nvSpPr>
              <p:spPr>
                <a:xfrm rot="16200000">
                  <a:off x="6837557" y="1510901"/>
                  <a:ext cx="952156" cy="31008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f>
                        <m:fPr>
                          <m:ctrlPr>
                            <a:rPr kumimoji="0" lang="en-US" altLang="zh-TW" sz="1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TW" sz="1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𝐻</m:t>
                          </m:r>
                        </m:num>
                        <m:den>
                          <m:r>
                            <a:rPr kumimoji="0" lang="en-US" altLang="zh-TW" sz="1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8</m:t>
                          </m:r>
                        </m:den>
                      </m:f>
                      <m:r>
                        <a:rPr kumimoji="0" lang="en-US" altLang="zh-TW" sz="1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×</m:t>
                      </m:r>
                      <m:f>
                        <m:fPr>
                          <m:ctrlPr>
                            <a:rPr kumimoji="0" lang="en-US" altLang="zh-TW" sz="1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TW" sz="1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𝑊</m:t>
                          </m:r>
                        </m:num>
                        <m:den>
                          <m:r>
                            <a:rPr kumimoji="0" lang="en-US" altLang="zh-TW" sz="1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8</m:t>
                          </m:r>
                        </m:den>
                      </m:f>
                      <m:r>
                        <a:rPr kumimoji="0" lang="en-US" altLang="zh-TW" sz="1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×512</m:t>
                      </m:r>
                      <m:r>
                        <a:rPr kumimoji="0" lang="en-US" altLang="zh-TW" sz="1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𝑐</m:t>
                      </m:r>
                    </m:oMath>
                  </a14:m>
                  <a:r>
                    <a:rPr kumimoji="0" lang="zh-TW" altLang="en-US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新細明體" panose="02020500000000000000" pitchFamily="18" charset="-120"/>
                      <a:cs typeface="+mn-cs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63" name="文字方塊 51">
                  <a:extLst>
                    <a:ext uri="{FF2B5EF4-FFF2-40B4-BE49-F238E27FC236}">
                      <a16:creationId xmlns:a16="http://schemas.microsoft.com/office/drawing/2014/main" id="{3D74CAFD-FCE8-AB90-A3EA-390B9EA3B95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6837557" y="1510901"/>
                  <a:ext cx="952156" cy="310085"/>
                </a:xfrm>
                <a:prstGeom prst="rect">
                  <a:avLst/>
                </a:prstGeom>
                <a:blipFill>
                  <a:blip r:embed="rId7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4" name="文字方塊 51">
              <a:extLst>
                <a:ext uri="{FF2B5EF4-FFF2-40B4-BE49-F238E27FC236}">
                  <a16:creationId xmlns:a16="http://schemas.microsoft.com/office/drawing/2014/main" id="{AA29D5B7-6CAE-C6F0-7F95-F544BE487714}"/>
                </a:ext>
              </a:extLst>
            </p:cNvPr>
            <p:cNvSpPr txBox="1"/>
            <p:nvPr/>
          </p:nvSpPr>
          <p:spPr>
            <a:xfrm>
              <a:off x="5269220" y="2641521"/>
              <a:ext cx="58925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Layer 5</a:t>
              </a:r>
              <a:endParaRPr kumimoji="0" lang="zh-TW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65" name="文字方塊 51">
              <a:extLst>
                <a:ext uri="{FF2B5EF4-FFF2-40B4-BE49-F238E27FC236}">
                  <a16:creationId xmlns:a16="http://schemas.microsoft.com/office/drawing/2014/main" id="{54D48ECE-5690-8314-2724-FAA9E5FB9AF0}"/>
                </a:ext>
              </a:extLst>
            </p:cNvPr>
            <p:cNvSpPr txBox="1"/>
            <p:nvPr/>
          </p:nvSpPr>
          <p:spPr>
            <a:xfrm>
              <a:off x="5776001" y="2643973"/>
              <a:ext cx="58925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Layer 6</a:t>
              </a:r>
              <a:endParaRPr kumimoji="0" lang="zh-TW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67" name="文字方塊 51">
              <a:extLst>
                <a:ext uri="{FF2B5EF4-FFF2-40B4-BE49-F238E27FC236}">
                  <a16:creationId xmlns:a16="http://schemas.microsoft.com/office/drawing/2014/main" id="{1D63CB2B-D5A1-A644-2A9A-1810D04EE2B4}"/>
                </a:ext>
              </a:extLst>
            </p:cNvPr>
            <p:cNvSpPr txBox="1"/>
            <p:nvPr/>
          </p:nvSpPr>
          <p:spPr>
            <a:xfrm>
              <a:off x="6289397" y="2634393"/>
              <a:ext cx="58925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Layer 7</a:t>
              </a:r>
              <a:endParaRPr kumimoji="0" lang="zh-TW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68" name="文字方塊 51">
              <a:extLst>
                <a:ext uri="{FF2B5EF4-FFF2-40B4-BE49-F238E27FC236}">
                  <a16:creationId xmlns:a16="http://schemas.microsoft.com/office/drawing/2014/main" id="{BE53F56F-586F-F659-A7C3-0C0644EAD26E}"/>
                </a:ext>
              </a:extLst>
            </p:cNvPr>
            <p:cNvSpPr txBox="1"/>
            <p:nvPr/>
          </p:nvSpPr>
          <p:spPr>
            <a:xfrm>
              <a:off x="6830973" y="2623155"/>
              <a:ext cx="58925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Layer 8</a:t>
              </a:r>
              <a:endParaRPr kumimoji="0" lang="zh-TW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95B0907F-5E33-6D89-AF0B-843E394D76B1}"/>
                </a:ext>
              </a:extLst>
            </p:cNvPr>
            <p:cNvCxnSpPr>
              <a:cxnSpLocks/>
            </p:cNvCxnSpPr>
            <p:nvPr/>
          </p:nvCxnSpPr>
          <p:spPr>
            <a:xfrm>
              <a:off x="7203743" y="2076577"/>
              <a:ext cx="250727" cy="509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文字方塊 18">
                <a:extLst>
                  <a:ext uri="{FF2B5EF4-FFF2-40B4-BE49-F238E27FC236}">
                    <a16:creationId xmlns:a16="http://schemas.microsoft.com/office/drawing/2014/main" id="{1455FF59-5407-C560-03F6-919C837325E6}"/>
                  </a:ext>
                </a:extLst>
              </p:cNvPr>
              <p:cNvSpPr txBox="1"/>
              <p:nvPr/>
            </p:nvSpPr>
            <p:spPr>
              <a:xfrm>
                <a:off x="6477608" y="4782490"/>
                <a:ext cx="2763630" cy="36471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lvl="0"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TW" sz="13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TW" sz="13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𝑋</m:t>
                        </m:r>
                      </m:e>
                      <m:sub>
                        <m:r>
                          <a:rPr kumimoji="0" lang="en-US" altLang="zh-TW" sz="13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𝑙</m:t>
                        </m:r>
                      </m:sub>
                    </m:sSub>
                  </m:oMath>
                </a14:m>
                <a:r>
                  <a:rPr kumimoji="0" lang="en-US" altLang="zh-TW" sz="11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=</a:t>
                </a:r>
                <a14:m>
                  <m:oMath xmlns:m="http://schemas.openxmlformats.org/officeDocument/2006/math">
                    <m:r>
                      <a:rPr kumimoji="0" lang="en-US" altLang="zh-TW" sz="11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新細明體" panose="02020500000000000000" pitchFamily="18" charset="-120"/>
                        <a:cs typeface="+mn-cs"/>
                      </a:rPr>
                      <m:t>𝑅𝑒𝐿𝑈</m:t>
                    </m:r>
                    <m:r>
                      <a:rPr kumimoji="0" lang="en-US" altLang="zh-TW" sz="11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新細明體" panose="02020500000000000000" pitchFamily="18" charset="-120"/>
                        <a:cs typeface="+mn-cs"/>
                      </a:rPr>
                      <m:t>(</m:t>
                    </m:r>
                    <m:r>
                      <a:rPr kumimoji="0" lang="en-US" altLang="zh-TW" sz="11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新細明體" panose="02020500000000000000" pitchFamily="18" charset="-120"/>
                        <a:cs typeface="+mn-cs"/>
                      </a:rPr>
                      <m:t>𝐵𝑎𝑡𝑐h𝑁𝑟𝑜𝑚</m:t>
                    </m:r>
                    <m:d>
                      <m:dPr>
                        <m:ctrlPr>
                          <a:rPr kumimoji="0" lang="en-US" altLang="zh-TW" sz="11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+mn-cs"/>
                          </a:rPr>
                        </m:ctrlPr>
                      </m:dPr>
                      <m:e>
                        <m:r>
                          <a:rPr kumimoji="0" lang="en-US" altLang="zh-TW" sz="11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+mn-cs"/>
                          </a:rPr>
                          <m:t>𝐶𝑜𝑛𝑣</m:t>
                        </m:r>
                        <m:d>
                          <m:dPr>
                            <m:ctrlPr>
                              <a:rPr kumimoji="0" lang="en-US" altLang="zh-TW" sz="11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  <a:cs typeface="+mn-cs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0" lang="en-US" altLang="zh-TW" sz="1100" b="0" i="1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新細明體" panose="02020500000000000000" pitchFamily="18" charset="-120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US" altLang="zh-TW" sz="1100" b="0" i="1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新細明體" panose="02020500000000000000" pitchFamily="18" charset="-120"/>
                                    <a:cs typeface="+mn-cs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kumimoji="0" lang="en-US" altLang="zh-TW" sz="1100" b="0" i="1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新細明體" panose="02020500000000000000" pitchFamily="18" charset="-120"/>
                                    <a:cs typeface="+mn-cs"/>
                                  </a:rPr>
                                  <m:t>𝑙</m:t>
                                </m:r>
                              </m:sub>
                            </m:sSub>
                            <m:r>
                              <a:rPr kumimoji="0" lang="en-US" altLang="zh-TW" sz="11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  <a:cs typeface="+mn-cs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kumimoji="0" lang="en-US" altLang="zh-TW" sz="1100" b="0" i="1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新細明體" panose="02020500000000000000" pitchFamily="18" charset="-120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US" altLang="zh-TW" sz="1100" b="0" i="1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新細明體" panose="02020500000000000000" pitchFamily="18" charset="-120"/>
                                    <a:cs typeface="+mn-cs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kumimoji="0" lang="en-US" altLang="zh-TW" sz="1100" b="0" i="1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新細明體" panose="02020500000000000000" pitchFamily="18" charset="-120"/>
                                    <a:cs typeface="+mn-cs"/>
                                  </a:rPr>
                                  <m:t>𝑙</m:t>
                                </m:r>
                              </m:sub>
                            </m:sSub>
                          </m:e>
                        </m:d>
                        <m:r>
                          <a:rPr kumimoji="0" lang="en-US" altLang="zh-TW" sz="11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+mn-cs"/>
                          </a:rPr>
                          <m:t>+</m:t>
                        </m:r>
                        <m:sSub>
                          <m:sSubPr>
                            <m:ctrlPr>
                              <a:rPr kumimoji="0" lang="en-US" altLang="zh-TW" sz="11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TW" sz="11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  <a:cs typeface="+mn-cs"/>
                              </a:rPr>
                              <m:t>𝑏</m:t>
                            </m:r>
                          </m:e>
                          <m:sub>
                            <m:r>
                              <a:rPr kumimoji="0" lang="en-US" altLang="zh-TW" sz="11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  <a:cs typeface="+mn-cs"/>
                              </a:rPr>
                              <m:t>𝑙</m:t>
                            </m:r>
                          </m:sub>
                        </m:sSub>
                      </m:e>
                    </m:d>
                    <m:r>
                      <a:rPr kumimoji="0" lang="en-US" altLang="zh-TW" sz="11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新細明體" panose="02020500000000000000" pitchFamily="18" charset="-120"/>
                        <a:cs typeface="+mn-cs"/>
                      </a:rPr>
                      <m:t>)</m:t>
                    </m:r>
                  </m:oMath>
                </a14:m>
                <a:r>
                  <a:rPr kumimoji="0" lang="zh-TW" altLang="en-US" sz="11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 </a:t>
                </a:r>
                <a:r>
                  <a:rPr kumimoji="0" lang="en-US" altLang="zh-TW" sz="1100" b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layer </a:t>
                </a:r>
                <a14:m>
                  <m:oMath xmlns:m="http://schemas.openxmlformats.org/officeDocument/2006/math">
                    <m:r>
                      <a:rPr kumimoji="0" lang="en-US" altLang="zh-TW" sz="11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新細明體" panose="02020500000000000000" pitchFamily="18" charset="-120"/>
                        <a:cs typeface="+mn-cs"/>
                      </a:rPr>
                      <m:t>𝑙</m:t>
                    </m:r>
                  </m:oMath>
                </a14:m>
                <a:r>
                  <a:rPr kumimoji="0" lang="en-US" altLang="zh-TW" sz="1100" b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=1,..,N</a:t>
                </a:r>
                <a:endParaRPr kumimoji="0" lang="zh-TW" altLang="en-US" sz="1100" b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97" name="文字方塊 18">
                <a:extLst>
                  <a:ext uri="{FF2B5EF4-FFF2-40B4-BE49-F238E27FC236}">
                    <a16:creationId xmlns:a16="http://schemas.microsoft.com/office/drawing/2014/main" id="{1455FF59-5407-C560-03F6-919C837325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7608" y="4782490"/>
                <a:ext cx="2763630" cy="364715"/>
              </a:xfrm>
              <a:prstGeom prst="rect">
                <a:avLst/>
              </a:prstGeom>
              <a:blipFill>
                <a:blip r:embed="rId71"/>
                <a:stretch>
                  <a:fillRect l="-3311" t="-6780" b="-237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B6D283FC-BA05-4568-8BA5-AFACC8393B83}"/>
              </a:ext>
            </a:extLst>
          </p:cNvPr>
          <p:cNvCxnSpPr>
            <a:cxnSpLocks/>
          </p:cNvCxnSpPr>
          <p:nvPr/>
        </p:nvCxnSpPr>
        <p:spPr>
          <a:xfrm>
            <a:off x="785295" y="5839795"/>
            <a:ext cx="65754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994E2E72-D0B8-E829-298F-3DCAA937A7C7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6422425" y="5697555"/>
            <a:ext cx="579506" cy="41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3" name="文字方塊 124">
            <a:extLst>
              <a:ext uri="{FF2B5EF4-FFF2-40B4-BE49-F238E27FC236}">
                <a16:creationId xmlns:a16="http://schemas.microsoft.com/office/drawing/2014/main" id="{88CF0E7F-1A30-F030-F521-4780C6425BE7}"/>
              </a:ext>
            </a:extLst>
          </p:cNvPr>
          <p:cNvSpPr txBox="1"/>
          <p:nvPr/>
        </p:nvSpPr>
        <p:spPr>
          <a:xfrm>
            <a:off x="87266" y="1636363"/>
            <a:ext cx="14102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TW" sz="12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1.1) Tokenize Input</a:t>
            </a:r>
          </a:p>
        </p:txBody>
      </p:sp>
      <p:sp>
        <p:nvSpPr>
          <p:cNvPr id="104" name="文字方塊 124">
            <a:extLst>
              <a:ext uri="{FF2B5EF4-FFF2-40B4-BE49-F238E27FC236}">
                <a16:creationId xmlns:a16="http://schemas.microsoft.com/office/drawing/2014/main" id="{F6653428-484B-3366-95C1-206D5ACCE2A8}"/>
              </a:ext>
            </a:extLst>
          </p:cNvPr>
          <p:cNvSpPr txBox="1"/>
          <p:nvPr/>
        </p:nvSpPr>
        <p:spPr>
          <a:xfrm>
            <a:off x="80979" y="2641708"/>
            <a:ext cx="17024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TW" sz="12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1.2) Reshape 2D to 1D</a:t>
            </a:r>
          </a:p>
        </p:txBody>
      </p:sp>
      <p:sp>
        <p:nvSpPr>
          <p:cNvPr id="105" name="文字方塊 124">
            <a:extLst>
              <a:ext uri="{FF2B5EF4-FFF2-40B4-BE49-F238E27FC236}">
                <a16:creationId xmlns:a16="http://schemas.microsoft.com/office/drawing/2014/main" id="{8C497079-A435-8997-9E30-B9CC8A22FAE2}"/>
              </a:ext>
            </a:extLst>
          </p:cNvPr>
          <p:cNvSpPr txBox="1"/>
          <p:nvPr/>
        </p:nvSpPr>
        <p:spPr>
          <a:xfrm>
            <a:off x="80979" y="2947930"/>
            <a:ext cx="22893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TW" sz="12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1.</a:t>
            </a:r>
            <a:r>
              <a:rPr lang="en-US" altLang="zh-TW" sz="1200" dirty="0">
                <a:latin typeface="Calibri" panose="020F0502020204030204"/>
                <a:ea typeface="新細明體" panose="02020500000000000000" pitchFamily="18" charset="-120"/>
              </a:rPr>
              <a:t>3</a:t>
            </a:r>
            <a:r>
              <a:rPr kumimoji="0" lang="en-US" altLang="zh-TW" sz="12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) Add positional embedding</a:t>
            </a:r>
          </a:p>
        </p:txBody>
      </p:sp>
      <p:sp>
        <p:nvSpPr>
          <p:cNvPr id="106" name="文字方塊 124">
            <a:extLst>
              <a:ext uri="{FF2B5EF4-FFF2-40B4-BE49-F238E27FC236}">
                <a16:creationId xmlns:a16="http://schemas.microsoft.com/office/drawing/2014/main" id="{2D36700F-E8EF-B481-1EE1-DE51F44EE678}"/>
              </a:ext>
            </a:extLst>
          </p:cNvPr>
          <p:cNvSpPr txBox="1"/>
          <p:nvPr/>
        </p:nvSpPr>
        <p:spPr>
          <a:xfrm>
            <a:off x="6860244" y="5858060"/>
            <a:ext cx="19792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TW" sz="12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Proceed to step 1.2) and 1.3)</a:t>
            </a:r>
          </a:p>
        </p:txBody>
      </p:sp>
      <p:sp>
        <p:nvSpPr>
          <p:cNvPr id="5" name="文字方塊 51">
            <a:extLst>
              <a:ext uri="{FF2B5EF4-FFF2-40B4-BE49-F238E27FC236}">
                <a16:creationId xmlns:a16="http://schemas.microsoft.com/office/drawing/2014/main" id="{31E059D2-3A4E-6FF5-D392-469F30453555}"/>
              </a:ext>
            </a:extLst>
          </p:cNvPr>
          <p:cNvSpPr txBox="1"/>
          <p:nvPr/>
        </p:nvSpPr>
        <p:spPr>
          <a:xfrm>
            <a:off x="2133507" y="884580"/>
            <a:ext cx="5892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Layer </a:t>
            </a:r>
            <a:r>
              <a:rPr lang="en-US" altLang="zh-TW" sz="10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2</a:t>
            </a:r>
            <a:endParaRPr kumimoji="0" lang="zh-TW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" name="文字方塊 51">
            <a:extLst>
              <a:ext uri="{FF2B5EF4-FFF2-40B4-BE49-F238E27FC236}">
                <a16:creationId xmlns:a16="http://schemas.microsoft.com/office/drawing/2014/main" id="{D719D15C-790B-823A-AA19-33B078DDCBF3}"/>
              </a:ext>
            </a:extLst>
          </p:cNvPr>
          <p:cNvSpPr txBox="1"/>
          <p:nvPr/>
        </p:nvSpPr>
        <p:spPr>
          <a:xfrm>
            <a:off x="2260513" y="1299657"/>
            <a:ext cx="5892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Layer 4</a:t>
            </a:r>
            <a:endParaRPr kumimoji="0" lang="zh-TW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7" name="文字方塊 51">
            <a:extLst>
              <a:ext uri="{FF2B5EF4-FFF2-40B4-BE49-F238E27FC236}">
                <a16:creationId xmlns:a16="http://schemas.microsoft.com/office/drawing/2014/main" id="{D8C0903B-4D10-FB68-8D76-45016C615990}"/>
              </a:ext>
            </a:extLst>
          </p:cNvPr>
          <p:cNvSpPr txBox="1"/>
          <p:nvPr/>
        </p:nvSpPr>
        <p:spPr>
          <a:xfrm>
            <a:off x="2265114" y="1749368"/>
            <a:ext cx="5892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Layer </a:t>
            </a:r>
            <a:r>
              <a:rPr lang="en-US" altLang="zh-TW" sz="10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6</a:t>
            </a:r>
            <a:endParaRPr kumimoji="0" lang="zh-TW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8" name="文字方塊 51">
            <a:extLst>
              <a:ext uri="{FF2B5EF4-FFF2-40B4-BE49-F238E27FC236}">
                <a16:creationId xmlns:a16="http://schemas.microsoft.com/office/drawing/2014/main" id="{9E3816D1-63D8-2D87-CD39-B0196FFCC20A}"/>
              </a:ext>
            </a:extLst>
          </p:cNvPr>
          <p:cNvSpPr txBox="1"/>
          <p:nvPr/>
        </p:nvSpPr>
        <p:spPr>
          <a:xfrm>
            <a:off x="2265114" y="2213065"/>
            <a:ext cx="5892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Layer </a:t>
            </a:r>
            <a:r>
              <a:rPr lang="en-US" altLang="zh-TW" sz="10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8</a:t>
            </a:r>
            <a:endParaRPr kumimoji="0" lang="zh-TW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0" name="文字方塊 51">
            <a:extLst>
              <a:ext uri="{FF2B5EF4-FFF2-40B4-BE49-F238E27FC236}">
                <a16:creationId xmlns:a16="http://schemas.microsoft.com/office/drawing/2014/main" id="{63DB7673-747F-34F3-51C1-9E37120F61FB}"/>
              </a:ext>
            </a:extLst>
          </p:cNvPr>
          <p:cNvSpPr txBox="1"/>
          <p:nvPr/>
        </p:nvSpPr>
        <p:spPr>
          <a:xfrm>
            <a:off x="2208267" y="2637121"/>
            <a:ext cx="6800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Layer </a:t>
            </a:r>
            <a:r>
              <a:rPr lang="en-US" altLang="zh-TW" sz="10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10</a:t>
            </a:r>
            <a:endParaRPr kumimoji="0" lang="zh-TW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2E452E9-0486-17A7-79C4-91E0514EF550}"/>
              </a:ext>
            </a:extLst>
          </p:cNvPr>
          <p:cNvCxnSpPr/>
          <p:nvPr/>
        </p:nvCxnSpPr>
        <p:spPr>
          <a:xfrm>
            <a:off x="4648719" y="2985339"/>
            <a:ext cx="0" cy="949802"/>
          </a:xfrm>
          <a:prstGeom prst="line">
            <a:avLst/>
          </a:prstGeom>
          <a:ln w="1905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51">
            <a:extLst>
              <a:ext uri="{FF2B5EF4-FFF2-40B4-BE49-F238E27FC236}">
                <a16:creationId xmlns:a16="http://schemas.microsoft.com/office/drawing/2014/main" id="{C5AA8725-9608-E6C0-9EE6-FC996B5EE4BE}"/>
              </a:ext>
            </a:extLst>
          </p:cNvPr>
          <p:cNvSpPr txBox="1"/>
          <p:nvPr/>
        </p:nvSpPr>
        <p:spPr>
          <a:xfrm>
            <a:off x="3751681" y="3212204"/>
            <a:ext cx="849267" cy="55399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2.4) Linear Projection to 1024c</a:t>
            </a:r>
            <a:endParaRPr kumimoji="0" lang="zh-TW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9" name="文字方塊 68">
            <a:extLst>
              <a:ext uri="{FF2B5EF4-FFF2-40B4-BE49-F238E27FC236}">
                <a16:creationId xmlns:a16="http://schemas.microsoft.com/office/drawing/2014/main" id="{E09AFAD7-E4E6-D4D8-3D51-F6E50E75D297}"/>
              </a:ext>
            </a:extLst>
          </p:cNvPr>
          <p:cNvSpPr txBox="1"/>
          <p:nvPr/>
        </p:nvSpPr>
        <p:spPr>
          <a:xfrm>
            <a:off x="145389" y="4154988"/>
            <a:ext cx="15884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en-US" altLang="zh-TW" sz="8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</a:rPr>
              <a:t>Patch-embedding 1x256c, totaling 1024 embedded patches</a:t>
            </a:r>
            <a:endParaRPr kumimoji="0" lang="zh-TW" altLang="en-US" sz="8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30" name="Cube 29">
            <a:extLst>
              <a:ext uri="{FF2B5EF4-FFF2-40B4-BE49-F238E27FC236}">
                <a16:creationId xmlns:a16="http://schemas.microsoft.com/office/drawing/2014/main" id="{A284ACC3-EE48-79FA-E8C1-985886947D60}"/>
              </a:ext>
            </a:extLst>
          </p:cNvPr>
          <p:cNvSpPr/>
          <p:nvPr/>
        </p:nvSpPr>
        <p:spPr>
          <a:xfrm>
            <a:off x="271344" y="3240783"/>
            <a:ext cx="906865" cy="825743"/>
          </a:xfrm>
          <a:prstGeom prst="cube">
            <a:avLst/>
          </a:prstGeom>
          <a:solidFill>
            <a:schemeClr val="bg1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F48BB04A-61DF-E80D-BE5A-D947FAFAB59C}"/>
              </a:ext>
            </a:extLst>
          </p:cNvPr>
          <p:cNvGrpSpPr/>
          <p:nvPr/>
        </p:nvGrpSpPr>
        <p:grpSpPr>
          <a:xfrm>
            <a:off x="77776" y="3246599"/>
            <a:ext cx="1562300" cy="993598"/>
            <a:chOff x="3029712" y="-1012069"/>
            <a:chExt cx="2237511" cy="1584920"/>
          </a:xfrm>
        </p:grpSpPr>
        <p:sp>
          <p:nvSpPr>
            <p:cNvPr id="32" name="文字方塊 106">
              <a:extLst>
                <a:ext uri="{FF2B5EF4-FFF2-40B4-BE49-F238E27FC236}">
                  <a16:creationId xmlns:a16="http://schemas.microsoft.com/office/drawing/2014/main" id="{6EC860EE-71F9-4608-1C66-87E3252C05E5}"/>
                </a:ext>
              </a:extLst>
            </p:cNvPr>
            <p:cNvSpPr txBox="1"/>
            <p:nvPr/>
          </p:nvSpPr>
          <p:spPr>
            <a:xfrm>
              <a:off x="3142348" y="261920"/>
              <a:ext cx="2124875" cy="3109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ts val="800"/>
                </a:lnSpc>
              </a:pPr>
              <a:r>
                <a:rPr lang="en-US" altLang="zh-TW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(column, c=0,..,31)</a:t>
              </a:r>
            </a:p>
          </p:txBody>
        </p:sp>
        <p:sp>
          <p:nvSpPr>
            <p:cNvPr id="33" name="文字方塊 106">
              <a:extLst>
                <a:ext uri="{FF2B5EF4-FFF2-40B4-BE49-F238E27FC236}">
                  <a16:creationId xmlns:a16="http://schemas.microsoft.com/office/drawing/2014/main" id="{B54AB791-4FD1-2F21-299E-CFD2F9626AC4}"/>
                </a:ext>
              </a:extLst>
            </p:cNvPr>
            <p:cNvSpPr txBox="1"/>
            <p:nvPr/>
          </p:nvSpPr>
          <p:spPr>
            <a:xfrm rot="16200000">
              <a:off x="2443707" y="-426064"/>
              <a:ext cx="1476436" cy="30442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ts val="1000"/>
                </a:lnSpc>
              </a:pPr>
              <a:r>
                <a:rPr lang="en-US" altLang="zh-TW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(row, r=0,..,31)</a:t>
              </a:r>
            </a:p>
          </p:txBody>
        </p: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509591D8-D67D-B2F6-6E0A-99260BF1CBE7}"/>
                </a:ext>
              </a:extLst>
            </p:cNvPr>
            <p:cNvPicPr>
              <a:picLocks noChangeAspect="1"/>
            </p:cNvPicPr>
            <p:nvPr/>
          </p:nvPicPr>
          <p:blipFill>
            <a:blip r:embed="rId59"/>
            <a:stretch>
              <a:fillRect/>
            </a:stretch>
          </p:blipFill>
          <p:spPr>
            <a:xfrm>
              <a:off x="3292680" y="-705931"/>
              <a:ext cx="1023041" cy="1018797"/>
            </a:xfrm>
            <a:prstGeom prst="rect">
              <a:avLst/>
            </a:prstGeom>
          </p:spPr>
        </p:pic>
      </p:grpSp>
      <p:sp>
        <p:nvSpPr>
          <p:cNvPr id="35" name="Left Brace 34">
            <a:extLst>
              <a:ext uri="{FF2B5EF4-FFF2-40B4-BE49-F238E27FC236}">
                <a16:creationId xmlns:a16="http://schemas.microsoft.com/office/drawing/2014/main" id="{BF74A53E-9AFC-FBC6-1EAE-61C7282A3B2D}"/>
              </a:ext>
            </a:extLst>
          </p:cNvPr>
          <p:cNvSpPr/>
          <p:nvPr/>
        </p:nvSpPr>
        <p:spPr>
          <a:xfrm rot="2490073" flipH="1">
            <a:off x="1048829" y="3268870"/>
            <a:ext cx="140663" cy="27267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字方塊 18">
                <a:extLst>
                  <a:ext uri="{FF2B5EF4-FFF2-40B4-BE49-F238E27FC236}">
                    <a16:creationId xmlns:a16="http://schemas.microsoft.com/office/drawing/2014/main" id="{9894BFC3-D04A-8486-966F-36F9375F8582}"/>
                  </a:ext>
                </a:extLst>
              </p:cNvPr>
              <p:cNvSpPr txBox="1"/>
              <p:nvPr/>
            </p:nvSpPr>
            <p:spPr>
              <a:xfrm rot="18878237">
                <a:off x="952937" y="3271869"/>
                <a:ext cx="669641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lvl="0">
                  <a:lnSpc>
                    <a:spcPts val="1200"/>
                  </a:lnSpc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TW" sz="10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altLang="zh-TW" sz="10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kumimoji="0" lang="en-US" altLang="zh-TW" sz="10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kumimoji="0" lang="en-US" altLang="zh-TW" sz="1000" b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=256c </a:t>
                </a:r>
              </a:p>
            </p:txBody>
          </p:sp>
        </mc:Choice>
        <mc:Fallback xmlns="">
          <p:sp>
            <p:nvSpPr>
              <p:cNvPr id="36" name="文字方塊 18">
                <a:extLst>
                  <a:ext uri="{FF2B5EF4-FFF2-40B4-BE49-F238E27FC236}">
                    <a16:creationId xmlns:a16="http://schemas.microsoft.com/office/drawing/2014/main" id="{9894BFC3-D04A-8486-966F-36F9375F85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878237">
                <a:off x="952937" y="3271869"/>
                <a:ext cx="669641" cy="153888"/>
              </a:xfrm>
              <a:prstGeom prst="rect">
                <a:avLst/>
              </a:prstGeom>
              <a:blipFill>
                <a:blip r:embed="rId72"/>
                <a:stretch>
                  <a:fillRect l="-4167" b="-7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字方塊 51">
                <a:extLst>
                  <a:ext uri="{FF2B5EF4-FFF2-40B4-BE49-F238E27FC236}">
                    <a16:creationId xmlns:a16="http://schemas.microsoft.com/office/drawing/2014/main" id="{6C84A2A6-F33A-4529-DCC3-787975347164}"/>
                  </a:ext>
                </a:extLst>
              </p:cNvPr>
              <p:cNvSpPr txBox="1"/>
              <p:nvPr/>
            </p:nvSpPr>
            <p:spPr>
              <a:xfrm>
                <a:off x="2722760" y="3948745"/>
                <a:ext cx="2472853" cy="4124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kumimoji="0" lang="en-US" altLang="zh-TW" sz="1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altLang="zh-TW" sz="1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+mn-cs"/>
                          </a:rPr>
                          <m:t>𝑋</m:t>
                        </m:r>
                      </m:e>
                      <m:sub>
                        <m:r>
                          <a:rPr kumimoji="0" lang="en-US" altLang="zh-TW" sz="1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+mn-cs"/>
                          </a:rPr>
                          <m:t>𝑖𝑛</m:t>
                        </m:r>
                      </m:sub>
                      <m:sup>
                        <m:r>
                          <a:rPr kumimoji="0" lang="en-US" altLang="zh-TW" sz="1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+mn-cs"/>
                          </a:rPr>
                          <m:t>𝑙</m:t>
                        </m:r>
                        <m:r>
                          <a:rPr kumimoji="0" lang="en-US" altLang="zh-TW" sz="1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+mn-cs"/>
                          </a:rPr>
                          <m:t>=</m:t>
                        </m:r>
                        <m:r>
                          <a:rPr kumimoji="0" lang="en-US" altLang="zh-TW" sz="1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+mn-cs"/>
                          </a:rPr>
                          <m:t>𝑁</m:t>
                        </m:r>
                      </m:sup>
                    </m:sSubSup>
                  </m:oMath>
                </a14:m>
                <a:r>
                  <a:rPr kumimoji="0" lang="zh-TW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 </a:t>
                </a:r>
                <a:r>
                  <a:rPr kumimoji="0" lang="en-US" altLang="zh-TW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= </a:t>
                </a:r>
                <a14:m>
                  <m:oMath xmlns:m="http://schemas.openxmlformats.org/officeDocument/2006/math">
                    <m:r>
                      <a:rPr kumimoji="0" lang="en-US" altLang="zh-TW" sz="1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新細明體" panose="02020500000000000000" pitchFamily="18" charset="-120"/>
                        <a:cs typeface="+mn-cs"/>
                      </a:rPr>
                      <m:t>{</m:t>
                    </m:r>
                    <m:sSubSup>
                      <m:sSubSupPr>
                        <m:ctrlPr>
                          <a:rPr kumimoji="0" lang="en-US" altLang="zh-TW" sz="1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altLang="zh-TW" sz="1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+mn-cs"/>
                          </a:rPr>
                          <m:t>𝑥</m:t>
                        </m:r>
                      </m:e>
                      <m:sub>
                        <m:r>
                          <a:rPr kumimoji="0" lang="en-US" altLang="zh-TW" sz="1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+mn-cs"/>
                          </a:rPr>
                          <m:t>𝑖𝑛</m:t>
                        </m:r>
                      </m:sub>
                      <m:sup>
                        <m:r>
                          <a:rPr kumimoji="0" lang="en-US" altLang="zh-TW" sz="1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+mn-cs"/>
                          </a:rPr>
                          <m:t>𝑙</m:t>
                        </m:r>
                      </m:sup>
                    </m:sSubSup>
                    <m:r>
                      <a:rPr kumimoji="0" lang="en-US" altLang="zh-TW" sz="1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新細明體" panose="02020500000000000000" pitchFamily="18" charset="-120"/>
                        <a:cs typeface="+mn-cs"/>
                      </a:rPr>
                      <m:t>(</m:t>
                    </m:r>
                    <m:r>
                      <a:rPr kumimoji="0" lang="en-US" altLang="zh-TW" sz="1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新細明體" panose="02020500000000000000" pitchFamily="18" charset="-120"/>
                        <a:cs typeface="+mn-cs"/>
                      </a:rPr>
                      <m:t>𝑟</m:t>
                    </m:r>
                    <m:r>
                      <a:rPr kumimoji="0" lang="en-US" altLang="zh-TW" sz="1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新細明體" panose="02020500000000000000" pitchFamily="18" charset="-120"/>
                        <a:cs typeface="+mn-cs"/>
                      </a:rPr>
                      <m:t>,</m:t>
                    </m:r>
                    <m:r>
                      <a:rPr kumimoji="0" lang="en-US" altLang="zh-TW" sz="1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新細明體" panose="02020500000000000000" pitchFamily="18" charset="-120"/>
                        <a:cs typeface="+mn-cs"/>
                      </a:rPr>
                      <m:t>𝑐</m:t>
                    </m:r>
                    <m:r>
                      <a:rPr kumimoji="0" lang="en-US" altLang="zh-TW" sz="1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新細明體" panose="02020500000000000000" pitchFamily="18" charset="-120"/>
                        <a:cs typeface="+mn-cs"/>
                      </a:rPr>
                      <m:t>)}</m:t>
                    </m:r>
                  </m:oMath>
                </a14:m>
                <a:r>
                  <a:rPr kumimoji="0" lang="zh-TW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 </a:t>
                </a:r>
                <a:r>
                  <a:rPr kumimoji="0" lang="en-US" altLang="zh-TW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1024</a:t>
                </a:r>
                <a:r>
                  <a:rPr kumimoji="0" lang="en-US" altLang="zh-TW" sz="1000" b="0" i="0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 embedded patches, each 1x256c</a:t>
                </a:r>
                <a:endParaRPr kumimoji="0" lang="zh-TW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37" name="文字方塊 51">
                <a:extLst>
                  <a:ext uri="{FF2B5EF4-FFF2-40B4-BE49-F238E27FC236}">
                    <a16:creationId xmlns:a16="http://schemas.microsoft.com/office/drawing/2014/main" id="{6C84A2A6-F33A-4529-DCC3-7879753471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2760" y="3948745"/>
                <a:ext cx="2472853" cy="412485"/>
              </a:xfrm>
              <a:prstGeom prst="rect">
                <a:avLst/>
              </a:prstGeom>
              <a:blipFill>
                <a:blip r:embed="rId73"/>
                <a:stretch>
                  <a:fillRect b="-89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114689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4372A0-7EA2-EE1C-E985-6B9A7BB64D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E9C852A-2E8C-9194-0723-B8C5196E12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6522" y="176210"/>
            <a:ext cx="932769" cy="1121761"/>
          </a:xfrm>
          <a:prstGeom prst="rect">
            <a:avLst/>
          </a:prstGeom>
        </p:spPr>
      </p:pic>
      <p:grpSp>
        <p:nvGrpSpPr>
          <p:cNvPr id="294" name="Group 293">
            <a:extLst>
              <a:ext uri="{FF2B5EF4-FFF2-40B4-BE49-F238E27FC236}">
                <a16:creationId xmlns:a16="http://schemas.microsoft.com/office/drawing/2014/main" id="{67230651-39A1-62C0-A3CC-92C6FE90E37A}"/>
              </a:ext>
            </a:extLst>
          </p:cNvPr>
          <p:cNvGrpSpPr/>
          <p:nvPr/>
        </p:nvGrpSpPr>
        <p:grpSpPr>
          <a:xfrm>
            <a:off x="1181452" y="3077303"/>
            <a:ext cx="2631221" cy="1055335"/>
            <a:chOff x="1646322" y="2871188"/>
            <a:chExt cx="2631221" cy="1055335"/>
          </a:xfrm>
        </p:grpSpPr>
        <p:pic>
          <p:nvPicPr>
            <p:cNvPr id="23" name="圖片 22">
              <a:extLst>
                <a:ext uri="{FF2B5EF4-FFF2-40B4-BE49-F238E27FC236}">
                  <a16:creationId xmlns:a16="http://schemas.microsoft.com/office/drawing/2014/main" id="{F67DEA93-A065-713D-61B5-902D3B1F32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594" t="15228" r="84046" b="10048"/>
            <a:stretch/>
          </p:blipFill>
          <p:spPr>
            <a:xfrm rot="16200000">
              <a:off x="2446183" y="2095162"/>
              <a:ext cx="1031500" cy="2631221"/>
            </a:xfrm>
            <a:prstGeom prst="rect">
              <a:avLst/>
            </a:prstGeom>
          </p:spPr>
        </p:pic>
        <p:sp>
          <p:nvSpPr>
            <p:cNvPr id="285" name="文字方塊 124">
              <a:extLst>
                <a:ext uri="{FF2B5EF4-FFF2-40B4-BE49-F238E27FC236}">
                  <a16:creationId xmlns:a16="http://schemas.microsoft.com/office/drawing/2014/main" id="{8476615D-31FB-643F-458C-3E37F6E06AE8}"/>
                </a:ext>
              </a:extLst>
            </p:cNvPr>
            <p:cNvSpPr txBox="1"/>
            <p:nvPr/>
          </p:nvSpPr>
          <p:spPr>
            <a:xfrm>
              <a:off x="1764435" y="2871188"/>
              <a:ext cx="198140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R="0" lvl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-US" altLang="zh-TW" sz="120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2. </a:t>
              </a:r>
              <a:r>
                <a:rPr kumimoji="0" lang="en-US" altLang="zh-TW" sz="1200" i="0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Multi-Head Self-Attention</a:t>
              </a:r>
            </a:p>
          </p:txBody>
        </p:sp>
        <p:sp>
          <p:nvSpPr>
            <p:cNvPr id="286" name="文字方塊 124">
              <a:extLst>
                <a:ext uri="{FF2B5EF4-FFF2-40B4-BE49-F238E27FC236}">
                  <a16:creationId xmlns:a16="http://schemas.microsoft.com/office/drawing/2014/main" id="{C04A0F4A-2D17-1BFB-16A8-DCF46DEF1659}"/>
                </a:ext>
              </a:extLst>
            </p:cNvPr>
            <p:cNvSpPr txBox="1"/>
            <p:nvPr/>
          </p:nvSpPr>
          <p:spPr>
            <a:xfrm rot="16200000">
              <a:off x="1730122" y="3533999"/>
              <a:ext cx="4226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R="0" lvl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en-US" altLang="zh-TW" sz="1200" dirty="0">
                  <a:latin typeface="Calibri" panose="020F0502020204030204"/>
                  <a:ea typeface="新細明體" panose="02020500000000000000" pitchFamily="18" charset="-120"/>
                </a:rPr>
                <a:t>2</a:t>
              </a:r>
              <a:r>
                <a:rPr kumimoji="0" lang="en-US" altLang="zh-TW" sz="120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.1)</a:t>
              </a:r>
            </a:p>
          </p:txBody>
        </p:sp>
        <p:sp>
          <p:nvSpPr>
            <p:cNvPr id="287" name="文字方塊 124">
              <a:extLst>
                <a:ext uri="{FF2B5EF4-FFF2-40B4-BE49-F238E27FC236}">
                  <a16:creationId xmlns:a16="http://schemas.microsoft.com/office/drawing/2014/main" id="{8FD077B3-2EB2-BF75-C8AB-A541C711D3AC}"/>
                </a:ext>
              </a:extLst>
            </p:cNvPr>
            <p:cNvSpPr txBox="1"/>
            <p:nvPr/>
          </p:nvSpPr>
          <p:spPr>
            <a:xfrm rot="16200000">
              <a:off x="2291839" y="3481710"/>
              <a:ext cx="4226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R="0" lvl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en-US" altLang="zh-TW" sz="1200" dirty="0">
                  <a:latin typeface="Calibri" panose="020F0502020204030204"/>
                  <a:ea typeface="新細明體" panose="02020500000000000000" pitchFamily="18" charset="-120"/>
                </a:rPr>
                <a:t>2</a:t>
              </a:r>
              <a:r>
                <a:rPr kumimoji="0" lang="en-US" altLang="zh-TW" sz="120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.2)</a:t>
              </a:r>
            </a:p>
          </p:txBody>
        </p:sp>
        <p:sp>
          <p:nvSpPr>
            <p:cNvPr id="288" name="文字方塊 124">
              <a:extLst>
                <a:ext uri="{FF2B5EF4-FFF2-40B4-BE49-F238E27FC236}">
                  <a16:creationId xmlns:a16="http://schemas.microsoft.com/office/drawing/2014/main" id="{2B14B257-3133-2BDF-6A2F-67F6F23A5DFB}"/>
                </a:ext>
              </a:extLst>
            </p:cNvPr>
            <p:cNvSpPr txBox="1"/>
            <p:nvPr/>
          </p:nvSpPr>
          <p:spPr>
            <a:xfrm rot="16200000">
              <a:off x="3349371" y="3517866"/>
              <a:ext cx="4226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R="0" lvl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en-US" altLang="zh-TW" sz="1200" dirty="0">
                  <a:latin typeface="Calibri" panose="020F0502020204030204"/>
                  <a:ea typeface="新細明體" panose="02020500000000000000" pitchFamily="18" charset="-120"/>
                </a:rPr>
                <a:t>2</a:t>
              </a:r>
              <a:r>
                <a:rPr kumimoji="0" lang="en-US" altLang="zh-TW" sz="120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.3)</a:t>
              </a:r>
            </a:p>
          </p:txBody>
        </p:sp>
        <p:sp>
          <p:nvSpPr>
            <p:cNvPr id="289" name="文字方塊 124">
              <a:extLst>
                <a:ext uri="{FF2B5EF4-FFF2-40B4-BE49-F238E27FC236}">
                  <a16:creationId xmlns:a16="http://schemas.microsoft.com/office/drawing/2014/main" id="{8B186ECC-E411-B2C8-DE5F-A708B18D923D}"/>
                </a:ext>
              </a:extLst>
            </p:cNvPr>
            <p:cNvSpPr txBox="1"/>
            <p:nvPr/>
          </p:nvSpPr>
          <p:spPr>
            <a:xfrm rot="16200000">
              <a:off x="2954871" y="3529650"/>
              <a:ext cx="4226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R="0" lvl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en-US" altLang="zh-TW" sz="1200" dirty="0">
                  <a:latin typeface="Calibri" panose="020F0502020204030204"/>
                  <a:ea typeface="新細明體" panose="02020500000000000000" pitchFamily="18" charset="-120"/>
                </a:rPr>
                <a:t>2</a:t>
              </a:r>
              <a:r>
                <a:rPr kumimoji="0" lang="en-US" altLang="zh-TW" sz="120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.1)</a:t>
              </a:r>
            </a:p>
          </p:txBody>
        </p:sp>
      </p:grp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708E13AD-CEAF-72BB-9B48-FF165A5884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03186" y="6492875"/>
            <a:ext cx="2057400" cy="365125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B7C883-B5AB-4F1C-8127-8D19C684E47C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grpSp>
        <p:nvGrpSpPr>
          <p:cNvPr id="258" name="Group 257">
            <a:extLst>
              <a:ext uri="{FF2B5EF4-FFF2-40B4-BE49-F238E27FC236}">
                <a16:creationId xmlns:a16="http://schemas.microsoft.com/office/drawing/2014/main" id="{F1FAD82A-2EBB-28F3-1526-49994F586C70}"/>
              </a:ext>
            </a:extLst>
          </p:cNvPr>
          <p:cNvGrpSpPr/>
          <p:nvPr/>
        </p:nvGrpSpPr>
        <p:grpSpPr>
          <a:xfrm>
            <a:off x="28810" y="307703"/>
            <a:ext cx="2746147" cy="3913806"/>
            <a:chOff x="1340374" y="346133"/>
            <a:chExt cx="2746147" cy="391380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文字方塊 51">
                  <a:extLst>
                    <a:ext uri="{FF2B5EF4-FFF2-40B4-BE49-F238E27FC236}">
                      <a16:creationId xmlns:a16="http://schemas.microsoft.com/office/drawing/2014/main" id="{68BC2F9B-6DE7-5FC1-8445-EC99456FC82A}"/>
                    </a:ext>
                  </a:extLst>
                </p:cNvPr>
                <p:cNvSpPr txBox="1"/>
                <p:nvPr/>
              </p:nvSpPr>
              <p:spPr>
                <a:xfrm>
                  <a:off x="2968241" y="841480"/>
                  <a:ext cx="950435" cy="246221"/>
                </a:xfrm>
                <a:prstGeom prst="rect">
                  <a:avLst/>
                </a:prstGeom>
                <a:noFill/>
                <a:ln>
                  <a:solidFill>
                    <a:schemeClr val="accent1"/>
                  </a:solidFill>
                  <a:prstDash val="dash"/>
                </a:ln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zh-TW" sz="10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𝐻</m:t>
                        </m:r>
                        <m:r>
                          <a:rPr kumimoji="0" lang="en-US" altLang="zh-TW" sz="10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×</m:t>
                        </m:r>
                        <m:r>
                          <a:rPr kumimoji="0" lang="en-US" altLang="zh-TW" sz="10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𝑊</m:t>
                        </m:r>
                        <m:r>
                          <a:rPr kumimoji="0" lang="en-US" altLang="zh-TW" sz="10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×64</m:t>
                        </m:r>
                        <m:r>
                          <a:rPr kumimoji="0" lang="en-US" altLang="zh-TW" sz="10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𝑐</m:t>
                        </m:r>
                      </m:oMath>
                    </m:oMathPara>
                  </a14:m>
                  <a:endParaRPr kumimoji="0" lang="zh-TW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52" name="文字方塊 51">
                  <a:extLst>
                    <a:ext uri="{FF2B5EF4-FFF2-40B4-BE49-F238E27FC236}">
                      <a16:creationId xmlns:a16="http://schemas.microsoft.com/office/drawing/2014/main" id="{D250D776-584C-D725-3E34-2048F7C2AF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68241" y="841480"/>
                  <a:ext cx="950435" cy="246221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>
                  <a:solidFill>
                    <a:schemeClr val="accent1"/>
                  </a:solidFill>
                  <a:prstDash val="dash"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4" name="文字方塊 68">
                  <a:extLst>
                    <a:ext uri="{FF2B5EF4-FFF2-40B4-BE49-F238E27FC236}">
                      <a16:creationId xmlns:a16="http://schemas.microsoft.com/office/drawing/2014/main" id="{B5D1EBD6-EF8E-1E5F-FFD7-159267480485}"/>
                    </a:ext>
                  </a:extLst>
                </p:cNvPr>
                <p:cNvSpPr txBox="1"/>
                <p:nvPr/>
              </p:nvSpPr>
              <p:spPr>
                <a:xfrm>
                  <a:off x="1480581" y="346133"/>
                  <a:ext cx="1620285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TW" sz="100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新細明體" panose="02020500000000000000" pitchFamily="18" charset="-120"/>
                      <a:cs typeface="+mn-cs"/>
                    </a:rPr>
                    <a:t>Input image </a:t>
                  </a:r>
                  <a14:m>
                    <m:oMath xmlns:m="http://schemas.openxmlformats.org/officeDocument/2006/math">
                      <m:r>
                        <a:rPr kumimoji="0" lang="en-US" altLang="zh-TW" sz="1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新細明體" panose="02020500000000000000" pitchFamily="18" charset="-120"/>
                          <a:cs typeface="+mn-cs"/>
                        </a:rPr>
                        <m:t>𝐼</m:t>
                      </m:r>
                    </m:oMath>
                  </a14:m>
                  <a:r>
                    <a:rPr kumimoji="0" lang="zh-TW" altLang="en-US" sz="100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新細明體" panose="02020500000000000000" pitchFamily="18" charset="-120"/>
                      <a:cs typeface="+mn-cs"/>
                    </a:rPr>
                    <a:t> </a:t>
                  </a:r>
                  <a:r>
                    <a:rPr kumimoji="0" lang="en-US" altLang="zh-TW" sz="100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新細明體" panose="02020500000000000000" pitchFamily="18" charset="-120"/>
                      <a:cs typeface="+mn-cs"/>
                    </a:rPr>
                    <a:t>(HxWx1c)</a:t>
                  </a:r>
                  <a:endParaRPr kumimoji="0" lang="zh-TW" altLang="en-US" sz="100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24" name="文字方塊 68">
                  <a:extLst>
                    <a:ext uri="{FF2B5EF4-FFF2-40B4-BE49-F238E27FC236}">
                      <a16:creationId xmlns:a16="http://schemas.microsoft.com/office/drawing/2014/main" id="{68EA5C9E-43C8-58A3-0C8B-61B3948B7F2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80581" y="346133"/>
                  <a:ext cx="1620285" cy="246221"/>
                </a:xfrm>
                <a:prstGeom prst="rect">
                  <a:avLst/>
                </a:prstGeom>
                <a:blipFill>
                  <a:blip r:embed="rId13"/>
                  <a:stretch>
                    <a:fillRect b="-1463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6" name="文字方塊 68">
                  <a:extLst>
                    <a:ext uri="{FF2B5EF4-FFF2-40B4-BE49-F238E27FC236}">
                      <a16:creationId xmlns:a16="http://schemas.microsoft.com/office/drawing/2014/main" id="{97D2FD5D-F245-6AC8-D15A-5D70E9758E23}"/>
                    </a:ext>
                  </a:extLst>
                </p:cNvPr>
                <p:cNvSpPr txBox="1"/>
                <p:nvPr/>
              </p:nvSpPr>
              <p:spPr>
                <a:xfrm>
                  <a:off x="1533974" y="1258054"/>
                  <a:ext cx="1012504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altLang="zh-TW" sz="1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新細明體" panose="02020500000000000000" pitchFamily="18" charset="-120"/>
                          <a:cs typeface="+mn-cs"/>
                        </a:rPr>
                        <m:t>𝐼</m:t>
                      </m:r>
                    </m:oMath>
                  </a14:m>
                  <a:r>
                    <a:rPr kumimoji="0" lang="zh-TW" altLang="en-US" sz="100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新細明體" panose="02020500000000000000" pitchFamily="18" charset="-120"/>
                      <a:cs typeface="+mn-cs"/>
                    </a:rPr>
                    <a:t> </a:t>
                  </a:r>
                  <a:r>
                    <a:rPr kumimoji="0" lang="en-US" altLang="zh-TW" sz="100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新細明體" panose="02020500000000000000" pitchFamily="18" charset="-120"/>
                      <a:cs typeface="+mn-cs"/>
                    </a:rPr>
                    <a:t>(512x512x1c)</a:t>
                  </a:r>
                  <a:endParaRPr kumimoji="0" lang="zh-TW" altLang="en-US" sz="100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26" name="文字方塊 68">
                  <a:extLst>
                    <a:ext uri="{FF2B5EF4-FFF2-40B4-BE49-F238E27FC236}">
                      <a16:creationId xmlns:a16="http://schemas.microsoft.com/office/drawing/2014/main" id="{F1643A3F-4456-EC2C-2305-C6664FE2A44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33974" y="1258054"/>
                  <a:ext cx="1012504" cy="246221"/>
                </a:xfrm>
                <a:prstGeom prst="rect">
                  <a:avLst/>
                </a:prstGeom>
                <a:blipFill>
                  <a:blip r:embed="rId14"/>
                  <a:stretch>
                    <a:fillRect b="-17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6" name="文字方塊 51">
                  <a:extLst>
                    <a:ext uri="{FF2B5EF4-FFF2-40B4-BE49-F238E27FC236}">
                      <a16:creationId xmlns:a16="http://schemas.microsoft.com/office/drawing/2014/main" id="{2F56F18C-5488-DB46-DF2D-8F943BEBADD9}"/>
                    </a:ext>
                  </a:extLst>
                </p:cNvPr>
                <p:cNvSpPr txBox="1"/>
                <p:nvPr/>
              </p:nvSpPr>
              <p:spPr>
                <a:xfrm>
                  <a:off x="2957886" y="1126934"/>
                  <a:ext cx="1118280" cy="379463"/>
                </a:xfrm>
                <a:prstGeom prst="rect">
                  <a:avLst/>
                </a:prstGeom>
                <a:noFill/>
                <a:ln>
                  <a:solidFill>
                    <a:schemeClr val="accent1"/>
                  </a:solidFill>
                  <a:prstDash val="dash"/>
                </a:ln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 marR="0" lvl="0" indent="0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1000" b="0" i="1" u="none" strike="noStrike" cap="none" spc="0" normalizeH="0" baseline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mbria Math" panose="02040503050406030204" pitchFamily="18" charset="0"/>
                    </a:defRPr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TW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TW" dirty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num>
                          <m:den>
                            <m:r>
                              <a:rPr lang="en-US" altLang="zh-TW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altLang="zh-TW" dirty="0">
                            <a:latin typeface="Cambria Math" panose="02040503050406030204" pitchFamily="18" charset="0"/>
                          </a:rPr>
                          <m:t>×</m:t>
                        </m:r>
                        <m:f>
                          <m:fPr>
                            <m:ctrlPr>
                              <a:rPr lang="en-US" altLang="zh-TW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TW" dirty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num>
                          <m:den>
                            <m:r>
                              <a:rPr lang="en-US" altLang="zh-TW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altLang="zh-TW" dirty="0">
                            <a:latin typeface="Cambria Math" panose="02040503050406030204" pitchFamily="18" charset="0"/>
                          </a:rPr>
                          <m:t>×128</m:t>
                        </m:r>
                        <m:r>
                          <a:rPr lang="en-US" altLang="zh-TW" dirty="0">
                            <a:latin typeface="Cambria Math" panose="02040503050406030204" pitchFamily="18" charset="0"/>
                          </a:rPr>
                          <m:t>𝑐</m:t>
                        </m:r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136" name="文字方塊 51">
                  <a:extLst>
                    <a:ext uri="{FF2B5EF4-FFF2-40B4-BE49-F238E27FC236}">
                      <a16:creationId xmlns:a16="http://schemas.microsoft.com/office/drawing/2014/main" id="{24DDFDBE-EDCF-6440-D666-0AECB05683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7886" y="1126934"/>
                  <a:ext cx="1118280" cy="379463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  <a:ln>
                  <a:solidFill>
                    <a:schemeClr val="accent1"/>
                  </a:solidFill>
                  <a:prstDash val="dash"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7" name="文字方塊 51">
                  <a:extLst>
                    <a:ext uri="{FF2B5EF4-FFF2-40B4-BE49-F238E27FC236}">
                      <a16:creationId xmlns:a16="http://schemas.microsoft.com/office/drawing/2014/main" id="{C9574DE3-8A89-202F-CA7D-66F769E816FF}"/>
                    </a:ext>
                  </a:extLst>
                </p:cNvPr>
                <p:cNvSpPr txBox="1"/>
                <p:nvPr/>
              </p:nvSpPr>
              <p:spPr>
                <a:xfrm>
                  <a:off x="2957886" y="1572411"/>
                  <a:ext cx="1118280" cy="379463"/>
                </a:xfrm>
                <a:prstGeom prst="rect">
                  <a:avLst/>
                </a:prstGeom>
                <a:noFill/>
                <a:ln>
                  <a:solidFill>
                    <a:schemeClr val="accent1"/>
                  </a:solidFill>
                  <a:prstDash val="dash"/>
                </a:ln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 marR="0" lvl="0" indent="0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1000" b="0" i="1" u="none" strike="noStrike" cap="none" spc="0" normalizeH="0" baseline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mbria Math" panose="02040503050406030204" pitchFamily="18" charset="0"/>
                    </a:defRPr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TW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TW" dirty="0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num>
                          <m:den>
                            <m:r>
                              <a:rPr lang="en-US" altLang="zh-TW" dirty="0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  <m:r>
                          <a:rPr lang="en-US" altLang="zh-TW" dirty="0" smtClean="0">
                            <a:latin typeface="Cambria Math" panose="02040503050406030204" pitchFamily="18" charset="0"/>
                          </a:rPr>
                          <m:t>×</m:t>
                        </m:r>
                        <m:f>
                          <m:fPr>
                            <m:ctrlPr>
                              <a:rPr lang="en-US" altLang="zh-TW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TW" dirty="0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num>
                          <m:den>
                            <m:r>
                              <a:rPr lang="en-US" altLang="zh-TW" dirty="0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  <m:r>
                          <a:rPr lang="en-US" altLang="zh-TW" dirty="0" smtClean="0">
                            <a:latin typeface="Cambria Math" panose="02040503050406030204" pitchFamily="18" charset="0"/>
                          </a:rPr>
                          <m:t>×256</m:t>
                        </m:r>
                        <m:r>
                          <a:rPr lang="en-US" altLang="zh-TW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137" name="文字方塊 51">
                  <a:extLst>
                    <a:ext uri="{FF2B5EF4-FFF2-40B4-BE49-F238E27FC236}">
                      <a16:creationId xmlns:a16="http://schemas.microsoft.com/office/drawing/2014/main" id="{7CF5F0A7-CE6B-146D-6BF3-F5B1186F5DA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7886" y="1572411"/>
                  <a:ext cx="1118280" cy="379463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  <a:ln>
                  <a:solidFill>
                    <a:schemeClr val="accent1"/>
                  </a:solidFill>
                  <a:prstDash val="dash"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8" name="文字方塊 51">
                  <a:extLst>
                    <a:ext uri="{FF2B5EF4-FFF2-40B4-BE49-F238E27FC236}">
                      <a16:creationId xmlns:a16="http://schemas.microsoft.com/office/drawing/2014/main" id="{71F8B964-878E-BA46-B737-ADB0D24BEE28}"/>
                    </a:ext>
                  </a:extLst>
                </p:cNvPr>
                <p:cNvSpPr txBox="1"/>
                <p:nvPr/>
              </p:nvSpPr>
              <p:spPr>
                <a:xfrm>
                  <a:off x="2968241" y="2040082"/>
                  <a:ext cx="1118280" cy="379463"/>
                </a:xfrm>
                <a:prstGeom prst="rect">
                  <a:avLst/>
                </a:prstGeom>
                <a:noFill/>
                <a:ln>
                  <a:solidFill>
                    <a:schemeClr val="accent1"/>
                  </a:solidFill>
                  <a:prstDash val="dash"/>
                </a:ln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 marR="0" lvl="0" indent="0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1000" b="0" i="1" u="none" strike="noStrike" cap="none" spc="0" normalizeH="0" baseline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mbria Math" panose="02040503050406030204" pitchFamily="18" charset="0"/>
                    </a:defRPr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TW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TW" dirty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num>
                          <m:den>
                            <m:r>
                              <a:rPr lang="en-US" altLang="zh-TW" dirty="0">
                                <a:latin typeface="Cambria Math" panose="02040503050406030204" pitchFamily="18" charset="0"/>
                              </a:rPr>
                              <m:t>8</m:t>
                            </m:r>
                          </m:den>
                        </m:f>
                        <m:r>
                          <a:rPr lang="en-US" altLang="zh-TW" dirty="0">
                            <a:latin typeface="Cambria Math" panose="02040503050406030204" pitchFamily="18" charset="0"/>
                          </a:rPr>
                          <m:t>×</m:t>
                        </m:r>
                        <m:f>
                          <m:fPr>
                            <m:ctrlPr>
                              <a:rPr lang="en-US" altLang="zh-TW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TW" dirty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num>
                          <m:den>
                            <m:r>
                              <a:rPr lang="en-US" altLang="zh-TW" dirty="0">
                                <a:latin typeface="Cambria Math" panose="02040503050406030204" pitchFamily="18" charset="0"/>
                              </a:rPr>
                              <m:t>8</m:t>
                            </m:r>
                          </m:den>
                        </m:f>
                        <m:r>
                          <a:rPr lang="en-US" altLang="zh-TW" dirty="0">
                            <a:latin typeface="Cambria Math" panose="02040503050406030204" pitchFamily="18" charset="0"/>
                          </a:rPr>
                          <m:t>×512</m:t>
                        </m:r>
                        <m:r>
                          <a:rPr lang="en-US" altLang="zh-TW" dirty="0">
                            <a:latin typeface="Cambria Math" panose="02040503050406030204" pitchFamily="18" charset="0"/>
                          </a:rPr>
                          <m:t>𝑐</m:t>
                        </m:r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138" name="文字方塊 51">
                  <a:extLst>
                    <a:ext uri="{FF2B5EF4-FFF2-40B4-BE49-F238E27FC236}">
                      <a16:creationId xmlns:a16="http://schemas.microsoft.com/office/drawing/2014/main" id="{417E3089-A365-64F8-34A9-D815F6B079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68241" y="2040082"/>
                  <a:ext cx="1118280" cy="379463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  <a:ln>
                  <a:solidFill>
                    <a:schemeClr val="accent1"/>
                  </a:solidFill>
                  <a:prstDash val="dash"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9" name="文字方塊 51">
                  <a:extLst>
                    <a:ext uri="{FF2B5EF4-FFF2-40B4-BE49-F238E27FC236}">
                      <a16:creationId xmlns:a16="http://schemas.microsoft.com/office/drawing/2014/main" id="{6FB883E8-0ABA-26FA-0852-082E63B984AA}"/>
                    </a:ext>
                  </a:extLst>
                </p:cNvPr>
                <p:cNvSpPr txBox="1"/>
                <p:nvPr/>
              </p:nvSpPr>
              <p:spPr>
                <a:xfrm>
                  <a:off x="2968241" y="2472397"/>
                  <a:ext cx="1118280" cy="379463"/>
                </a:xfrm>
                <a:prstGeom prst="rect">
                  <a:avLst/>
                </a:prstGeom>
                <a:noFill/>
                <a:ln>
                  <a:solidFill>
                    <a:schemeClr val="accent1"/>
                  </a:solidFill>
                  <a:prstDash val="dash"/>
                </a:ln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 marR="0" lvl="0" indent="0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1000" b="0" i="1" u="none" strike="noStrike" cap="none" spc="0" normalizeH="0" baseline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mbria Math" panose="02040503050406030204" pitchFamily="18" charset="0"/>
                    </a:defRPr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TW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TW" dirty="0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num>
                          <m:den>
                            <m:r>
                              <a:rPr lang="en-US" altLang="zh-TW" dirty="0" smtClean="0">
                                <a:latin typeface="Cambria Math" panose="02040503050406030204" pitchFamily="18" charset="0"/>
                              </a:rPr>
                              <m:t>16</m:t>
                            </m:r>
                          </m:den>
                        </m:f>
                        <m:r>
                          <a:rPr lang="en-US" altLang="zh-TW" dirty="0" smtClean="0">
                            <a:latin typeface="Cambria Math" panose="02040503050406030204" pitchFamily="18" charset="0"/>
                          </a:rPr>
                          <m:t>×</m:t>
                        </m:r>
                        <m:f>
                          <m:fPr>
                            <m:ctrlPr>
                              <a:rPr lang="en-US" altLang="zh-TW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TW" dirty="0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num>
                          <m:den>
                            <m:r>
                              <a:rPr lang="en-US" altLang="zh-TW" dirty="0" smtClean="0">
                                <a:latin typeface="Cambria Math" panose="02040503050406030204" pitchFamily="18" charset="0"/>
                              </a:rPr>
                              <m:t>16</m:t>
                            </m:r>
                          </m:den>
                        </m:f>
                        <m:r>
                          <a:rPr lang="en-US" altLang="zh-TW" dirty="0" smtClean="0">
                            <a:latin typeface="Cambria Math" panose="02040503050406030204" pitchFamily="18" charset="0"/>
                          </a:rPr>
                          <m:t>×1024</m:t>
                        </m:r>
                        <m:r>
                          <a:rPr lang="en-US" altLang="zh-TW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139" name="文字方塊 51">
                  <a:extLst>
                    <a:ext uri="{FF2B5EF4-FFF2-40B4-BE49-F238E27FC236}">
                      <a16:creationId xmlns:a16="http://schemas.microsoft.com/office/drawing/2014/main" id="{E8A37751-F331-ED21-DF5D-958C96A93B3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68241" y="2472397"/>
                  <a:ext cx="1118280" cy="379463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  <a:ln>
                  <a:solidFill>
                    <a:schemeClr val="accent1"/>
                  </a:solidFill>
                  <a:prstDash val="dash"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41" name="Picture 140">
              <a:extLst>
                <a:ext uri="{FF2B5EF4-FFF2-40B4-BE49-F238E27FC236}">
                  <a16:creationId xmlns:a16="http://schemas.microsoft.com/office/drawing/2014/main" id="{F04C44FC-212D-605B-CAC6-A519CF079105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 rot="5400000">
              <a:off x="1234458" y="1759066"/>
              <a:ext cx="1655250" cy="1324199"/>
            </a:xfrm>
            <a:prstGeom prst="rect">
              <a:avLst/>
            </a:prstGeom>
          </p:spPr>
        </p:pic>
        <p:pic>
          <p:nvPicPr>
            <p:cNvPr id="143" name="Picture 142">
              <a:extLst>
                <a:ext uri="{FF2B5EF4-FFF2-40B4-BE49-F238E27FC236}">
                  <a16:creationId xmlns:a16="http://schemas.microsoft.com/office/drawing/2014/main" id="{8B68A61D-7CDE-D9B6-BFFF-29BC182E6D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1623290" y="538860"/>
              <a:ext cx="782841" cy="78942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0" name="文字方塊 124">
                  <a:extLst>
                    <a:ext uri="{FF2B5EF4-FFF2-40B4-BE49-F238E27FC236}">
                      <a16:creationId xmlns:a16="http://schemas.microsoft.com/office/drawing/2014/main" id="{854D7CAA-869E-0451-AC78-53FA6446EAD4}"/>
                    </a:ext>
                  </a:extLst>
                </p:cNvPr>
                <p:cNvSpPr txBox="1"/>
                <p:nvPr/>
              </p:nvSpPr>
              <p:spPr>
                <a:xfrm>
                  <a:off x="1378796" y="1451757"/>
                  <a:ext cx="1716198" cy="35740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R="0" lvl="0" algn="l" defTabSz="457200" rtl="0" eaLnBrk="1" fontAlgn="auto" latinLnBrk="0" hangingPunct="1">
                    <a:lnSpc>
                      <a:spcPts val="1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tabLst/>
                    <a:defRPr/>
                  </a:pPr>
                  <a14:m>
                    <m:oMath xmlns:m="http://schemas.openxmlformats.org/officeDocument/2006/math">
                      <m:r>
                        <a:rPr lang="en-US" altLang="zh-TW" sz="1200" i="1" dirty="0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ea typeface="新細明體" panose="02020500000000000000" pitchFamily="18" charset="-120"/>
                        </a:rPr>
                        <m:t>1</m:t>
                      </m:r>
                      <m:r>
                        <a:rPr lang="en-US" altLang="zh-TW" sz="1200" b="0" i="1" dirty="0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ea typeface="新細明體" panose="02020500000000000000" pitchFamily="18" charset="-120"/>
                        </a:rPr>
                        <m:t>. </m:t>
                      </m:r>
                    </m:oMath>
                  </a14:m>
                  <a:r>
                    <a:rPr kumimoji="0" lang="en-US" altLang="zh-TW" sz="120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B0F0"/>
                      </a:solidFill>
                      <a:effectLst/>
                      <a:uLnTx/>
                      <a:uFillTx/>
                      <a:latin typeface="Calibri" panose="020F0502020204030204"/>
                      <a:ea typeface="新細明體" panose="02020500000000000000" pitchFamily="18" charset="-120"/>
                      <a:cs typeface="+mn-cs"/>
                    </a:rPr>
                    <a:t>Tokenization using convolution layers</a:t>
                  </a:r>
                </a:p>
              </p:txBody>
            </p:sp>
          </mc:Choice>
          <mc:Fallback xmlns="">
            <p:sp>
              <p:nvSpPr>
                <p:cNvPr id="190" name="文字方塊 124">
                  <a:extLst>
                    <a:ext uri="{FF2B5EF4-FFF2-40B4-BE49-F238E27FC236}">
                      <a16:creationId xmlns:a16="http://schemas.microsoft.com/office/drawing/2014/main" id="{0D1BA7AB-6EA6-5FC0-3F04-44214357FCB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78796" y="1451757"/>
                  <a:ext cx="1716198" cy="357406"/>
                </a:xfrm>
                <a:prstGeom prst="rect">
                  <a:avLst/>
                </a:prstGeom>
                <a:blipFill>
                  <a:blip r:embed="rId21"/>
                  <a:stretch>
                    <a:fillRect t="-13793" b="-1379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5" name="文字方塊 68">
                  <a:extLst>
                    <a:ext uri="{FF2B5EF4-FFF2-40B4-BE49-F238E27FC236}">
                      <a16:creationId xmlns:a16="http://schemas.microsoft.com/office/drawing/2014/main" id="{5D81D29A-C10E-00EE-9D28-99EE5EBE8B23}"/>
                    </a:ext>
                  </a:extLst>
                </p:cNvPr>
                <p:cNvSpPr txBox="1"/>
                <p:nvPr/>
              </p:nvSpPr>
              <p:spPr>
                <a:xfrm>
                  <a:off x="1413530" y="2373454"/>
                  <a:ext cx="1620285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lvl="0">
                    <a:defRPr/>
                  </a:pPr>
                  <a14:m>
                    <m:oMath xmlns:m="http://schemas.openxmlformats.org/officeDocument/2006/math">
                      <m:r>
                        <a:rPr lang="en-US" altLang="zh-TW" sz="1000" b="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新細明體" panose="02020500000000000000" pitchFamily="18" charset="-120"/>
                        </a:rPr>
                        <m:t>𝑃</m:t>
                      </m:r>
                    </m:oMath>
                  </a14:m>
                  <a:r>
                    <a:rPr lang="en-US" altLang="zh-TW" sz="1000" dirty="0">
                      <a:solidFill>
                        <a:prstClr val="black"/>
                      </a:solidFill>
                      <a:latin typeface="Calibri" panose="020F0502020204030204"/>
                      <a:ea typeface="新細明體" panose="02020500000000000000" pitchFamily="18" charset="-120"/>
                    </a:rPr>
                    <a:t>=</a:t>
                  </a:r>
                  <a14:m>
                    <m:oMath xmlns:m="http://schemas.openxmlformats.org/officeDocument/2006/math">
                      <m:r>
                        <a:rPr lang="en-US" altLang="zh-TW" sz="1000" b="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新細明體" panose="02020500000000000000" pitchFamily="18" charset="-120"/>
                        </a:rPr>
                        <m:t>{</m:t>
                      </m:r>
                      <m:r>
                        <a:rPr lang="en-US" altLang="zh-TW" sz="1000" b="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新細明體" panose="02020500000000000000" pitchFamily="18" charset="-120"/>
                        </a:rPr>
                        <m:t>𝑝</m:t>
                      </m:r>
                      <m:r>
                        <a:rPr lang="en-US" altLang="zh-TW" sz="1000" b="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新細明體" panose="02020500000000000000" pitchFamily="18" charset="-120"/>
                        </a:rPr>
                        <m:t>(</m:t>
                      </m:r>
                      <m:r>
                        <a:rPr lang="en-US" altLang="zh-TW" sz="1000" b="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新細明體" panose="02020500000000000000" pitchFamily="18" charset="-120"/>
                        </a:rPr>
                        <m:t>𝑟</m:t>
                      </m:r>
                      <m:r>
                        <a:rPr lang="en-US" altLang="zh-TW" sz="1000" b="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新細明體" panose="02020500000000000000" pitchFamily="18" charset="-120"/>
                        </a:rPr>
                        <m:t>,</m:t>
                      </m:r>
                      <m:r>
                        <a:rPr lang="en-US" altLang="zh-TW" sz="1000" b="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新細明體" panose="02020500000000000000" pitchFamily="18" charset="-120"/>
                        </a:rPr>
                        <m:t>𝑐</m:t>
                      </m:r>
                      <m:r>
                        <a:rPr lang="en-US" altLang="zh-TW" sz="1000" b="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新細明體" panose="02020500000000000000" pitchFamily="18" charset="-120"/>
                        </a:rPr>
                        <m:t>)}</m:t>
                      </m:r>
                    </m:oMath>
                  </a14:m>
                  <a:r>
                    <a:rPr lang="en-US" altLang="zh-TW" sz="1000" dirty="0">
                      <a:solidFill>
                        <a:prstClr val="black"/>
                      </a:solidFill>
                      <a:latin typeface="Calibri" panose="020F0502020204030204"/>
                      <a:ea typeface="新細明體" panose="02020500000000000000" pitchFamily="18" charset="-120"/>
                    </a:rPr>
                    <a:t> 32x32 patches, </a:t>
                  </a:r>
                </a:p>
                <a:p>
                  <a:pPr lvl="0">
                    <a:defRPr/>
                  </a:pPr>
                  <a:r>
                    <a:rPr lang="en-US" altLang="zh-TW" sz="1000" dirty="0">
                      <a:solidFill>
                        <a:prstClr val="black"/>
                      </a:solidFill>
                      <a:latin typeface="Calibri" panose="020F0502020204030204"/>
                      <a:ea typeface="新細明體" panose="02020500000000000000" pitchFamily="18" charset="-120"/>
                    </a:rPr>
                    <a:t>each 1x1x1024c</a:t>
                  </a:r>
                  <a:endParaRPr kumimoji="0" lang="zh-TW" altLang="en-US" sz="100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95" name="文字方塊 68">
                  <a:extLst>
                    <a:ext uri="{FF2B5EF4-FFF2-40B4-BE49-F238E27FC236}">
                      <a16:creationId xmlns:a16="http://schemas.microsoft.com/office/drawing/2014/main" id="{213E002D-DD5F-559B-3DAA-555C1F2377A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13530" y="2373454"/>
                  <a:ext cx="1620285" cy="400110"/>
                </a:xfrm>
                <a:prstGeom prst="rect">
                  <a:avLst/>
                </a:prstGeom>
                <a:blipFill>
                  <a:blip r:embed="rId22"/>
                  <a:stretch>
                    <a:fillRect b="-90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0" name="文字方塊 68">
              <a:extLst>
                <a:ext uri="{FF2B5EF4-FFF2-40B4-BE49-F238E27FC236}">
                  <a16:creationId xmlns:a16="http://schemas.microsoft.com/office/drawing/2014/main" id="{68E1F3FB-3102-4E7C-70C1-235BA3EEFDAC}"/>
                </a:ext>
              </a:extLst>
            </p:cNvPr>
            <p:cNvSpPr txBox="1"/>
            <p:nvPr/>
          </p:nvSpPr>
          <p:spPr>
            <a:xfrm>
              <a:off x="1340374" y="3859829"/>
              <a:ext cx="188949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en-US" altLang="zh-TW" sz="1000" dirty="0"/>
                <a:t>Patch-embedding 1x256c, totaling 1024 embedded patches</a:t>
              </a:r>
              <a:endParaRPr lang="zh-TW" altLang="en-US" sz="1000" dirty="0"/>
            </a:p>
          </p:txBody>
        </p:sp>
        <p:sp>
          <p:nvSpPr>
            <p:cNvPr id="237" name="文字方塊 68">
              <a:extLst>
                <a:ext uri="{FF2B5EF4-FFF2-40B4-BE49-F238E27FC236}">
                  <a16:creationId xmlns:a16="http://schemas.microsoft.com/office/drawing/2014/main" id="{80AE8D58-C19E-FC5D-A120-CA70B723CE47}"/>
                </a:ext>
              </a:extLst>
            </p:cNvPr>
            <p:cNvSpPr txBox="1"/>
            <p:nvPr/>
          </p:nvSpPr>
          <p:spPr>
            <a:xfrm>
              <a:off x="1533974" y="1779782"/>
              <a:ext cx="65140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kumimoji="0" lang="en-US" altLang="zh-TW" sz="10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Conv2d</a:t>
              </a:r>
              <a:endParaRPr kumimoji="0" lang="zh-TW" altLang="en-US" sz="1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238" name="文字方塊 68">
              <a:extLst>
                <a:ext uri="{FF2B5EF4-FFF2-40B4-BE49-F238E27FC236}">
                  <a16:creationId xmlns:a16="http://schemas.microsoft.com/office/drawing/2014/main" id="{206519CE-A91A-1B64-78A7-FE57582757C0}"/>
                </a:ext>
              </a:extLst>
            </p:cNvPr>
            <p:cNvSpPr txBox="1"/>
            <p:nvPr/>
          </p:nvSpPr>
          <p:spPr>
            <a:xfrm>
              <a:off x="1543873" y="2017662"/>
              <a:ext cx="81974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kumimoji="0" lang="en-US" altLang="zh-TW" sz="100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BatchNorm</a:t>
              </a:r>
              <a:endParaRPr kumimoji="0" lang="zh-TW" altLang="en-US" sz="1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239" name="文字方塊 68">
              <a:extLst>
                <a:ext uri="{FF2B5EF4-FFF2-40B4-BE49-F238E27FC236}">
                  <a16:creationId xmlns:a16="http://schemas.microsoft.com/office/drawing/2014/main" id="{BFB9288E-A988-AFDD-F9A7-E7EAA336C622}"/>
                </a:ext>
              </a:extLst>
            </p:cNvPr>
            <p:cNvSpPr txBox="1"/>
            <p:nvPr/>
          </p:nvSpPr>
          <p:spPr>
            <a:xfrm>
              <a:off x="1496698" y="2180452"/>
              <a:ext cx="81974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kumimoji="0" lang="en-US" altLang="zh-TW" sz="100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ReLu</a:t>
              </a:r>
              <a:endParaRPr kumimoji="0" lang="zh-TW" altLang="en-US" sz="1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</p:grpSp>
      <p:grpSp>
        <p:nvGrpSpPr>
          <p:cNvPr id="257" name="Group 256">
            <a:extLst>
              <a:ext uri="{FF2B5EF4-FFF2-40B4-BE49-F238E27FC236}">
                <a16:creationId xmlns:a16="http://schemas.microsoft.com/office/drawing/2014/main" id="{5BCB725E-E639-6453-6423-7E57EDBBC3CA}"/>
              </a:ext>
            </a:extLst>
          </p:cNvPr>
          <p:cNvGrpSpPr/>
          <p:nvPr/>
        </p:nvGrpSpPr>
        <p:grpSpPr>
          <a:xfrm>
            <a:off x="4829389" y="594357"/>
            <a:ext cx="3952898" cy="3113236"/>
            <a:chOff x="3895593" y="609150"/>
            <a:chExt cx="3952898" cy="3113236"/>
          </a:xfrm>
        </p:grpSpPr>
        <p:grpSp>
          <p:nvGrpSpPr>
            <p:cNvPr id="220" name="Group 219">
              <a:extLst>
                <a:ext uri="{FF2B5EF4-FFF2-40B4-BE49-F238E27FC236}">
                  <a16:creationId xmlns:a16="http://schemas.microsoft.com/office/drawing/2014/main" id="{722F52F1-4D13-A4B7-57C8-4DD620C95868}"/>
                </a:ext>
              </a:extLst>
            </p:cNvPr>
            <p:cNvGrpSpPr/>
            <p:nvPr/>
          </p:nvGrpSpPr>
          <p:grpSpPr>
            <a:xfrm>
              <a:off x="4015200" y="1273617"/>
              <a:ext cx="3344476" cy="2245901"/>
              <a:chOff x="3167809" y="1058351"/>
              <a:chExt cx="3344476" cy="2245901"/>
            </a:xfrm>
          </p:grpSpPr>
          <p:pic>
            <p:nvPicPr>
              <p:cNvPr id="214" name="圖片 3">
                <a:extLst>
                  <a:ext uri="{FF2B5EF4-FFF2-40B4-BE49-F238E27FC236}">
                    <a16:creationId xmlns:a16="http://schemas.microsoft.com/office/drawing/2014/main" id="{DC0612C3-C08D-123C-85DC-6D9EBC0CC9E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56285" t="52518" r="22067" b="28932"/>
              <a:stretch/>
            </p:blipFill>
            <p:spPr>
              <a:xfrm>
                <a:off x="4505026" y="1842610"/>
                <a:ext cx="1555108" cy="653179"/>
              </a:xfrm>
              <a:prstGeom prst="rect">
                <a:avLst/>
              </a:prstGeom>
            </p:spPr>
          </p:pic>
          <p:pic>
            <p:nvPicPr>
              <p:cNvPr id="215" name="圖片 3">
                <a:extLst>
                  <a:ext uri="{FF2B5EF4-FFF2-40B4-BE49-F238E27FC236}">
                    <a16:creationId xmlns:a16="http://schemas.microsoft.com/office/drawing/2014/main" id="{74EF54D5-CC6C-E72C-8D95-939BE05F786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64848" t="30346" r="15652" b="45030"/>
              <a:stretch/>
            </p:blipFill>
            <p:spPr>
              <a:xfrm>
                <a:off x="5111507" y="1058351"/>
                <a:ext cx="1400778" cy="867060"/>
              </a:xfrm>
              <a:prstGeom prst="rect">
                <a:avLst/>
              </a:prstGeom>
            </p:spPr>
          </p:pic>
          <p:pic>
            <p:nvPicPr>
              <p:cNvPr id="217" name="Picture 216">
                <a:extLst>
                  <a:ext uri="{FF2B5EF4-FFF2-40B4-BE49-F238E27FC236}">
                    <a16:creationId xmlns:a16="http://schemas.microsoft.com/office/drawing/2014/main" id="{4851E39C-B452-BD3C-D967-8D351737BA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734904" y="2384734"/>
                <a:ext cx="1786283" cy="579170"/>
              </a:xfrm>
              <a:prstGeom prst="rect">
                <a:avLst/>
              </a:prstGeom>
            </p:spPr>
          </p:pic>
          <p:pic>
            <p:nvPicPr>
              <p:cNvPr id="219" name="Picture 218">
                <a:extLst>
                  <a:ext uri="{FF2B5EF4-FFF2-40B4-BE49-F238E27FC236}">
                    <a16:creationId xmlns:a16="http://schemas.microsoft.com/office/drawing/2014/main" id="{D2645393-6CBF-5C85-30C7-8FF424E6A5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3167809" y="2926267"/>
                <a:ext cx="1700931" cy="377985"/>
              </a:xfrm>
              <a:prstGeom prst="rect">
                <a:avLst/>
              </a:prstGeom>
            </p:spPr>
          </p:pic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9" name="文字方塊 51">
                  <a:extLst>
                    <a:ext uri="{FF2B5EF4-FFF2-40B4-BE49-F238E27FC236}">
                      <a16:creationId xmlns:a16="http://schemas.microsoft.com/office/drawing/2014/main" id="{12BE7545-883C-6C62-4295-D9486C73CFA9}"/>
                    </a:ext>
                  </a:extLst>
                </p:cNvPr>
                <p:cNvSpPr txBox="1"/>
                <p:nvPr/>
              </p:nvSpPr>
              <p:spPr>
                <a:xfrm>
                  <a:off x="3895593" y="3411339"/>
                  <a:ext cx="1245988" cy="31104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altLang="zh-TW" sz="1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(</m:t>
                      </m:r>
                      <m:f>
                        <m:fPr>
                          <m:ctrlPr>
                            <a:rPr kumimoji="0" lang="en-US" altLang="zh-TW" sz="1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TW" sz="1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𝐻</m:t>
                          </m:r>
                        </m:num>
                        <m:den>
                          <m:r>
                            <a:rPr kumimoji="0" lang="en-US" altLang="zh-TW" sz="1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16</m:t>
                          </m:r>
                        </m:den>
                      </m:f>
                      <m:r>
                        <a:rPr kumimoji="0" lang="en-US" altLang="zh-TW" sz="1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×</m:t>
                      </m:r>
                      <m:f>
                        <m:fPr>
                          <m:ctrlPr>
                            <a:rPr kumimoji="0" lang="en-US" altLang="zh-TW" sz="1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TW" sz="1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𝑊</m:t>
                          </m:r>
                        </m:num>
                        <m:den>
                          <m:r>
                            <a:rPr kumimoji="0" lang="en-US" altLang="zh-TW" sz="1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16</m:t>
                          </m:r>
                        </m:den>
                      </m:f>
                      <m:r>
                        <a:rPr kumimoji="0" lang="en-US" altLang="zh-TW" sz="1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×1024</m:t>
                      </m:r>
                      <m:r>
                        <a:rPr kumimoji="0" lang="en-US" altLang="zh-TW" sz="1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𝑐</m:t>
                      </m:r>
                      <m:r>
                        <a:rPr kumimoji="0" lang="en-US" altLang="zh-TW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)</m:t>
                      </m:r>
                    </m:oMath>
                  </a14:m>
                  <a:r>
                    <a:rPr kumimoji="0" lang="zh-TW" altLang="en-US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新細明體" panose="02020500000000000000" pitchFamily="18" charset="-120"/>
                      <a:cs typeface="+mn-cs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159" name="文字方塊 51">
                  <a:extLst>
                    <a:ext uri="{FF2B5EF4-FFF2-40B4-BE49-F238E27FC236}">
                      <a16:creationId xmlns:a16="http://schemas.microsoft.com/office/drawing/2014/main" id="{0E20B021-EB2E-873E-C40F-4EF8861B88F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95593" y="3411339"/>
                  <a:ext cx="1245988" cy="311047"/>
                </a:xfrm>
                <a:prstGeom prst="rect">
                  <a:avLst/>
                </a:prstGeom>
                <a:blipFill>
                  <a:blip r:embed="rId2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5" name="文字方塊 51">
                  <a:extLst>
                    <a:ext uri="{FF2B5EF4-FFF2-40B4-BE49-F238E27FC236}">
                      <a16:creationId xmlns:a16="http://schemas.microsoft.com/office/drawing/2014/main" id="{6BB692D7-31F0-5CDA-B686-EFFB7491555D}"/>
                    </a:ext>
                  </a:extLst>
                </p:cNvPr>
                <p:cNvSpPr txBox="1"/>
                <p:nvPr/>
              </p:nvSpPr>
              <p:spPr>
                <a:xfrm>
                  <a:off x="5627710" y="3074909"/>
                  <a:ext cx="1099829" cy="311175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altLang="zh-TW" sz="1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(</m:t>
                      </m:r>
                      <m:f>
                        <m:fPr>
                          <m:ctrlPr>
                            <a:rPr kumimoji="0" lang="en-US" altLang="zh-TW" sz="1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TW" sz="1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𝐻</m:t>
                          </m:r>
                        </m:num>
                        <m:den>
                          <m:r>
                            <a:rPr kumimoji="0" lang="en-US" altLang="zh-TW" sz="1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8</m:t>
                          </m:r>
                        </m:den>
                      </m:f>
                      <m:r>
                        <a:rPr kumimoji="0" lang="en-US" altLang="zh-TW" sz="1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×</m:t>
                      </m:r>
                      <m:f>
                        <m:fPr>
                          <m:ctrlPr>
                            <a:rPr kumimoji="0" lang="en-US" altLang="zh-TW" sz="1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TW" sz="1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𝑊</m:t>
                          </m:r>
                        </m:num>
                        <m:den>
                          <m:r>
                            <a:rPr kumimoji="0" lang="en-US" altLang="zh-TW" sz="1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8</m:t>
                          </m:r>
                        </m:den>
                      </m:f>
                      <m:r>
                        <a:rPr kumimoji="0" lang="en-US" altLang="zh-TW" sz="1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×256</m:t>
                      </m:r>
                      <m:r>
                        <a:rPr kumimoji="0" lang="en-US" altLang="zh-TW" sz="1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𝑐</m:t>
                      </m:r>
                      <m:r>
                        <a:rPr kumimoji="0" lang="en-US" altLang="zh-TW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)</m:t>
                      </m:r>
                    </m:oMath>
                  </a14:m>
                  <a:r>
                    <a:rPr kumimoji="0" lang="zh-TW" altLang="en-US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新細明體" panose="02020500000000000000" pitchFamily="18" charset="-120"/>
                      <a:cs typeface="+mn-cs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245" name="文字方塊 51">
                  <a:extLst>
                    <a:ext uri="{FF2B5EF4-FFF2-40B4-BE49-F238E27FC236}">
                      <a16:creationId xmlns:a16="http://schemas.microsoft.com/office/drawing/2014/main" id="{6BB692D7-31F0-5CDA-B686-EFFB7491555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27710" y="3074909"/>
                  <a:ext cx="1099829" cy="311175"/>
                </a:xfrm>
                <a:prstGeom prst="rect">
                  <a:avLst/>
                </a:prstGeom>
                <a:blipFill>
                  <a:blip r:embed="rId2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6" name="文字方塊 51">
                  <a:extLst>
                    <a:ext uri="{FF2B5EF4-FFF2-40B4-BE49-F238E27FC236}">
                      <a16:creationId xmlns:a16="http://schemas.microsoft.com/office/drawing/2014/main" id="{C67DE8CD-3955-19EF-852D-B8FDAF7C09CD}"/>
                    </a:ext>
                  </a:extLst>
                </p:cNvPr>
                <p:cNvSpPr txBox="1"/>
                <p:nvPr/>
              </p:nvSpPr>
              <p:spPr>
                <a:xfrm>
                  <a:off x="6204675" y="2585242"/>
                  <a:ext cx="1099829" cy="311175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altLang="zh-TW" sz="1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(</m:t>
                      </m:r>
                      <m:f>
                        <m:fPr>
                          <m:ctrlPr>
                            <a:rPr kumimoji="0" lang="en-US" altLang="zh-TW" sz="1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TW" sz="1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𝐻</m:t>
                          </m:r>
                        </m:num>
                        <m:den>
                          <m:r>
                            <a:rPr kumimoji="0" lang="en-US" altLang="zh-TW" sz="1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4</m:t>
                          </m:r>
                        </m:den>
                      </m:f>
                      <m:r>
                        <a:rPr kumimoji="0" lang="en-US" altLang="zh-TW" sz="1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×</m:t>
                      </m:r>
                      <m:f>
                        <m:fPr>
                          <m:ctrlPr>
                            <a:rPr kumimoji="0" lang="en-US" altLang="zh-TW" sz="1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TW" sz="1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𝑊</m:t>
                          </m:r>
                        </m:num>
                        <m:den>
                          <m:r>
                            <a:rPr kumimoji="0" lang="en-US" altLang="zh-TW" sz="1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4</m:t>
                          </m:r>
                        </m:den>
                      </m:f>
                      <m:r>
                        <a:rPr kumimoji="0" lang="en-US" altLang="zh-TW" sz="1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×128</m:t>
                      </m:r>
                      <m:r>
                        <a:rPr kumimoji="0" lang="en-US" altLang="zh-TW" sz="1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𝑐</m:t>
                      </m:r>
                      <m:r>
                        <a:rPr kumimoji="0" lang="en-US" altLang="zh-TW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)</m:t>
                      </m:r>
                    </m:oMath>
                  </a14:m>
                  <a:r>
                    <a:rPr kumimoji="0" lang="zh-TW" altLang="en-US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新細明體" panose="02020500000000000000" pitchFamily="18" charset="-120"/>
                      <a:cs typeface="+mn-cs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246" name="文字方塊 51">
                  <a:extLst>
                    <a:ext uri="{FF2B5EF4-FFF2-40B4-BE49-F238E27FC236}">
                      <a16:creationId xmlns:a16="http://schemas.microsoft.com/office/drawing/2014/main" id="{CBE6F149-9B85-DFC5-0F2E-D602B17BA4B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04675" y="2585242"/>
                  <a:ext cx="1099829" cy="311175"/>
                </a:xfrm>
                <a:prstGeom prst="rect">
                  <a:avLst/>
                </a:prstGeom>
                <a:blipFill>
                  <a:blip r:embed="rId3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7" name="文字方塊 51">
                  <a:extLst>
                    <a:ext uri="{FF2B5EF4-FFF2-40B4-BE49-F238E27FC236}">
                      <a16:creationId xmlns:a16="http://schemas.microsoft.com/office/drawing/2014/main" id="{9479AFC0-75D1-D9C2-02A3-0BBA1CFA27CD}"/>
                    </a:ext>
                  </a:extLst>
                </p:cNvPr>
                <p:cNvSpPr txBox="1"/>
                <p:nvPr/>
              </p:nvSpPr>
              <p:spPr>
                <a:xfrm>
                  <a:off x="5004839" y="3369538"/>
                  <a:ext cx="1099829" cy="311175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altLang="zh-TW" sz="1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(</m:t>
                      </m:r>
                      <m:f>
                        <m:fPr>
                          <m:ctrlPr>
                            <a:rPr kumimoji="0" lang="en-US" altLang="zh-TW" sz="1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TW" sz="1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𝐻</m:t>
                          </m:r>
                        </m:num>
                        <m:den>
                          <m:r>
                            <a:rPr kumimoji="0" lang="en-US" altLang="zh-TW" sz="1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16</m:t>
                          </m:r>
                        </m:den>
                      </m:f>
                      <m:r>
                        <a:rPr kumimoji="0" lang="en-US" altLang="zh-TW" sz="1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×</m:t>
                      </m:r>
                      <m:f>
                        <m:fPr>
                          <m:ctrlPr>
                            <a:rPr kumimoji="0" lang="en-US" altLang="zh-TW" sz="1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TW" sz="1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𝑊</m:t>
                          </m:r>
                        </m:num>
                        <m:den>
                          <m:r>
                            <a:rPr kumimoji="0" lang="en-US" altLang="zh-TW" sz="1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16</m:t>
                          </m:r>
                        </m:den>
                      </m:f>
                      <m:r>
                        <a:rPr kumimoji="0" lang="en-US" altLang="zh-TW" sz="1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×512</m:t>
                      </m:r>
                      <m:r>
                        <a:rPr kumimoji="0" lang="en-US" altLang="zh-TW" sz="1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𝑐</m:t>
                      </m:r>
                      <m:r>
                        <a:rPr kumimoji="0" lang="en-US" altLang="zh-TW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)</m:t>
                      </m:r>
                    </m:oMath>
                  </a14:m>
                  <a:r>
                    <a:rPr kumimoji="0" lang="zh-TW" altLang="en-US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新細明體" panose="02020500000000000000" pitchFamily="18" charset="-120"/>
                      <a:cs typeface="+mn-cs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247" name="文字方塊 51">
                  <a:extLst>
                    <a:ext uri="{FF2B5EF4-FFF2-40B4-BE49-F238E27FC236}">
                      <a16:creationId xmlns:a16="http://schemas.microsoft.com/office/drawing/2014/main" id="{9479AFC0-75D1-D9C2-02A3-0BBA1CFA27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04839" y="3369538"/>
                  <a:ext cx="1099829" cy="311175"/>
                </a:xfrm>
                <a:prstGeom prst="rect">
                  <a:avLst/>
                </a:prstGeom>
                <a:blipFill>
                  <a:blip r:embed="rId4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8" name="文字方塊 51">
                  <a:extLst>
                    <a:ext uri="{FF2B5EF4-FFF2-40B4-BE49-F238E27FC236}">
                      <a16:creationId xmlns:a16="http://schemas.microsoft.com/office/drawing/2014/main" id="{260CB5AD-509E-8E8C-6829-DE8077A4DC21}"/>
                    </a:ext>
                  </a:extLst>
                </p:cNvPr>
                <p:cNvSpPr txBox="1"/>
                <p:nvPr/>
              </p:nvSpPr>
              <p:spPr>
                <a:xfrm>
                  <a:off x="6748662" y="2003510"/>
                  <a:ext cx="1099829" cy="311175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altLang="zh-TW" sz="1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(</m:t>
                      </m:r>
                      <m:f>
                        <m:fPr>
                          <m:ctrlPr>
                            <a:rPr kumimoji="0" lang="en-US" altLang="zh-TW" sz="1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TW" sz="1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𝐻</m:t>
                          </m:r>
                        </m:num>
                        <m:den>
                          <m:r>
                            <a:rPr kumimoji="0" lang="en-US" altLang="zh-TW" sz="1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den>
                      </m:f>
                      <m:r>
                        <a:rPr kumimoji="0" lang="en-US" altLang="zh-TW" sz="1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×</m:t>
                      </m:r>
                      <m:f>
                        <m:fPr>
                          <m:ctrlPr>
                            <a:rPr kumimoji="0" lang="en-US" altLang="zh-TW" sz="1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TW" sz="1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𝑊</m:t>
                          </m:r>
                        </m:num>
                        <m:den>
                          <m:r>
                            <a:rPr kumimoji="0" lang="en-US" altLang="zh-TW" sz="1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den>
                      </m:f>
                      <m:r>
                        <a:rPr kumimoji="0" lang="en-US" altLang="zh-TW" sz="1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×64</m:t>
                      </m:r>
                      <m:r>
                        <a:rPr kumimoji="0" lang="en-US" altLang="zh-TW" sz="1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𝑐</m:t>
                      </m:r>
                      <m:r>
                        <a:rPr kumimoji="0" lang="en-US" altLang="zh-TW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)</m:t>
                      </m:r>
                    </m:oMath>
                  </a14:m>
                  <a:r>
                    <a:rPr kumimoji="0" lang="zh-TW" altLang="en-US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新細明體" panose="02020500000000000000" pitchFamily="18" charset="-120"/>
                      <a:cs typeface="+mn-cs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248" name="文字方塊 51">
                  <a:extLst>
                    <a:ext uri="{FF2B5EF4-FFF2-40B4-BE49-F238E27FC236}">
                      <a16:creationId xmlns:a16="http://schemas.microsoft.com/office/drawing/2014/main" id="{48CA06F7-D331-D545-7A82-5D93A9DEE4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48662" y="2003510"/>
                  <a:ext cx="1099829" cy="311175"/>
                </a:xfrm>
                <a:prstGeom prst="rect">
                  <a:avLst/>
                </a:prstGeom>
                <a:blipFill>
                  <a:blip r:embed="rId4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49" name="文字方塊 51">
              <a:extLst>
                <a:ext uri="{FF2B5EF4-FFF2-40B4-BE49-F238E27FC236}">
                  <a16:creationId xmlns:a16="http://schemas.microsoft.com/office/drawing/2014/main" id="{E68C55D4-8F06-CC9F-D20A-078258D57760}"/>
                </a:ext>
              </a:extLst>
            </p:cNvPr>
            <p:cNvSpPr txBox="1"/>
            <p:nvPr/>
          </p:nvSpPr>
          <p:spPr>
            <a:xfrm>
              <a:off x="4693227" y="2938768"/>
              <a:ext cx="7239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512+512c</a:t>
              </a:r>
              <a:endParaRPr kumimoji="0" lang="zh-TW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0" name="文字方塊 51">
                  <a:extLst>
                    <a:ext uri="{FF2B5EF4-FFF2-40B4-BE49-F238E27FC236}">
                      <a16:creationId xmlns:a16="http://schemas.microsoft.com/office/drawing/2014/main" id="{28B15CB7-60AF-873D-254D-74E9A882C40B}"/>
                    </a:ext>
                  </a:extLst>
                </p:cNvPr>
                <p:cNvSpPr txBox="1"/>
                <p:nvPr/>
              </p:nvSpPr>
              <p:spPr>
                <a:xfrm>
                  <a:off x="4614638" y="2524798"/>
                  <a:ext cx="637095" cy="3111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altLang="zh-TW" sz="1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(</m:t>
                      </m:r>
                      <m:f>
                        <m:fPr>
                          <m:ctrlPr>
                            <a:rPr kumimoji="0" lang="en-US" altLang="zh-TW" sz="1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TW" sz="1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𝐻</m:t>
                          </m:r>
                        </m:num>
                        <m:den>
                          <m:r>
                            <a:rPr kumimoji="0" lang="en-US" altLang="zh-TW" sz="1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8</m:t>
                          </m:r>
                        </m:den>
                      </m:f>
                      <m:r>
                        <a:rPr kumimoji="0" lang="en-US" altLang="zh-TW" sz="1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×</m:t>
                      </m:r>
                      <m:f>
                        <m:fPr>
                          <m:ctrlPr>
                            <a:rPr kumimoji="0" lang="en-US" altLang="zh-TW" sz="1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TW" sz="1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𝑊</m:t>
                          </m:r>
                        </m:num>
                        <m:den>
                          <m:r>
                            <a:rPr kumimoji="0" lang="en-US" altLang="zh-TW" sz="1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8</m:t>
                          </m:r>
                        </m:den>
                      </m:f>
                      <m:r>
                        <a:rPr kumimoji="0" lang="en-US" altLang="zh-TW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)</m:t>
                      </m:r>
                    </m:oMath>
                  </a14:m>
                  <a:r>
                    <a:rPr kumimoji="0" lang="zh-TW" altLang="en-US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新細明體" panose="02020500000000000000" pitchFamily="18" charset="-120"/>
                      <a:cs typeface="+mn-cs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250" name="文字方塊 51">
                  <a:extLst>
                    <a:ext uri="{FF2B5EF4-FFF2-40B4-BE49-F238E27FC236}">
                      <a16:creationId xmlns:a16="http://schemas.microsoft.com/office/drawing/2014/main" id="{23BDB982-DD78-F7D0-7D2C-E597DE23693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4638" y="2524798"/>
                  <a:ext cx="637095" cy="311175"/>
                </a:xfrm>
                <a:prstGeom prst="rect">
                  <a:avLst/>
                </a:prstGeom>
                <a:blipFill>
                  <a:blip r:embed="rId4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51" name="文字方塊 51">
              <a:extLst>
                <a:ext uri="{FF2B5EF4-FFF2-40B4-BE49-F238E27FC236}">
                  <a16:creationId xmlns:a16="http://schemas.microsoft.com/office/drawing/2014/main" id="{6FE3877B-6751-39BB-5CB7-188F4A172A82}"/>
                </a:ext>
              </a:extLst>
            </p:cNvPr>
            <p:cNvSpPr txBox="1"/>
            <p:nvPr/>
          </p:nvSpPr>
          <p:spPr>
            <a:xfrm>
              <a:off x="5398595" y="2407243"/>
              <a:ext cx="7239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256+256c</a:t>
              </a:r>
              <a:endParaRPr kumimoji="0" lang="zh-TW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2" name="文字方塊 51">
                  <a:extLst>
                    <a:ext uri="{FF2B5EF4-FFF2-40B4-BE49-F238E27FC236}">
                      <a16:creationId xmlns:a16="http://schemas.microsoft.com/office/drawing/2014/main" id="{AA3A7112-7E7C-8C51-CECE-A98FD2EB2DEC}"/>
                    </a:ext>
                  </a:extLst>
                </p:cNvPr>
                <p:cNvSpPr txBox="1"/>
                <p:nvPr/>
              </p:nvSpPr>
              <p:spPr>
                <a:xfrm>
                  <a:off x="5397583" y="1941863"/>
                  <a:ext cx="637095" cy="3111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altLang="zh-TW" sz="1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(</m:t>
                      </m:r>
                      <m:f>
                        <m:fPr>
                          <m:ctrlPr>
                            <a:rPr kumimoji="0" lang="en-US" altLang="zh-TW" sz="1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TW" sz="1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𝐻</m:t>
                          </m:r>
                        </m:num>
                        <m:den>
                          <m:r>
                            <a:rPr kumimoji="0" lang="en-US" altLang="zh-TW" sz="1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4</m:t>
                          </m:r>
                        </m:den>
                      </m:f>
                      <m:r>
                        <a:rPr kumimoji="0" lang="en-US" altLang="zh-TW" sz="1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×</m:t>
                      </m:r>
                      <m:f>
                        <m:fPr>
                          <m:ctrlPr>
                            <a:rPr kumimoji="0" lang="en-US" altLang="zh-TW" sz="1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TW" sz="1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𝑊</m:t>
                          </m:r>
                        </m:num>
                        <m:den>
                          <m:r>
                            <a:rPr kumimoji="0" lang="en-US" altLang="zh-TW" sz="1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4</m:t>
                          </m:r>
                        </m:den>
                      </m:f>
                      <m:r>
                        <a:rPr kumimoji="0" lang="en-US" altLang="zh-TW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)</m:t>
                      </m:r>
                    </m:oMath>
                  </a14:m>
                  <a:r>
                    <a:rPr kumimoji="0" lang="zh-TW" altLang="en-US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新細明體" panose="02020500000000000000" pitchFamily="18" charset="-120"/>
                      <a:cs typeface="+mn-cs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252" name="文字方塊 51">
                  <a:extLst>
                    <a:ext uri="{FF2B5EF4-FFF2-40B4-BE49-F238E27FC236}">
                      <a16:creationId xmlns:a16="http://schemas.microsoft.com/office/drawing/2014/main" id="{287B05C5-1DE7-5390-9935-4BB771CF1DF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97583" y="1941863"/>
                  <a:ext cx="637095" cy="311175"/>
                </a:xfrm>
                <a:prstGeom prst="rect">
                  <a:avLst/>
                </a:prstGeom>
                <a:blipFill>
                  <a:blip r:embed="rId4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53" name="文字方塊 51">
              <a:extLst>
                <a:ext uri="{FF2B5EF4-FFF2-40B4-BE49-F238E27FC236}">
                  <a16:creationId xmlns:a16="http://schemas.microsoft.com/office/drawing/2014/main" id="{87948208-D656-F45D-01CE-3B42583C8B5C}"/>
                </a:ext>
              </a:extLst>
            </p:cNvPr>
            <p:cNvSpPr txBox="1"/>
            <p:nvPr/>
          </p:nvSpPr>
          <p:spPr>
            <a:xfrm>
              <a:off x="5953737" y="1803223"/>
              <a:ext cx="7239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128+128c</a:t>
              </a:r>
              <a:endParaRPr kumimoji="0" lang="zh-TW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4" name="文字方塊 51">
                  <a:extLst>
                    <a:ext uri="{FF2B5EF4-FFF2-40B4-BE49-F238E27FC236}">
                      <a16:creationId xmlns:a16="http://schemas.microsoft.com/office/drawing/2014/main" id="{C0645CEA-62EF-E7A4-ABEC-EB064AFE836E}"/>
                    </a:ext>
                  </a:extLst>
                </p:cNvPr>
                <p:cNvSpPr txBox="1"/>
                <p:nvPr/>
              </p:nvSpPr>
              <p:spPr>
                <a:xfrm>
                  <a:off x="5927431" y="1150474"/>
                  <a:ext cx="637095" cy="3111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altLang="zh-TW" sz="1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(</m:t>
                      </m:r>
                      <m:f>
                        <m:fPr>
                          <m:ctrlPr>
                            <a:rPr kumimoji="0" lang="en-US" altLang="zh-TW" sz="1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TW" sz="1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𝐻</m:t>
                          </m:r>
                        </m:num>
                        <m:den>
                          <m:r>
                            <a:rPr kumimoji="0" lang="en-US" altLang="zh-TW" sz="1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den>
                      </m:f>
                      <m:r>
                        <a:rPr kumimoji="0" lang="en-US" altLang="zh-TW" sz="1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×</m:t>
                      </m:r>
                      <m:f>
                        <m:fPr>
                          <m:ctrlPr>
                            <a:rPr kumimoji="0" lang="en-US" altLang="zh-TW" sz="1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TW" sz="1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𝑊</m:t>
                          </m:r>
                        </m:num>
                        <m:den>
                          <m:r>
                            <a:rPr kumimoji="0" lang="en-US" altLang="zh-TW" sz="1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den>
                      </m:f>
                      <m:r>
                        <a:rPr kumimoji="0" lang="en-US" altLang="zh-TW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)</m:t>
                      </m:r>
                    </m:oMath>
                  </a14:m>
                  <a:r>
                    <a:rPr kumimoji="0" lang="zh-TW" altLang="en-US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新細明體" panose="02020500000000000000" pitchFamily="18" charset="-120"/>
                      <a:cs typeface="+mn-cs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254" name="文字方塊 51">
                  <a:extLst>
                    <a:ext uri="{FF2B5EF4-FFF2-40B4-BE49-F238E27FC236}">
                      <a16:creationId xmlns:a16="http://schemas.microsoft.com/office/drawing/2014/main" id="{AE770A84-EFDF-576C-BC62-1D23CE91DF4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27431" y="1150474"/>
                  <a:ext cx="637095" cy="311175"/>
                </a:xfrm>
                <a:prstGeom prst="rect">
                  <a:avLst/>
                </a:prstGeom>
                <a:blipFill>
                  <a:blip r:embed="rId4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5" name="文字方塊 51">
                  <a:extLst>
                    <a:ext uri="{FF2B5EF4-FFF2-40B4-BE49-F238E27FC236}">
                      <a16:creationId xmlns:a16="http://schemas.microsoft.com/office/drawing/2014/main" id="{562134FC-B967-B6FE-DE04-B113E9B674FF}"/>
                    </a:ext>
                  </a:extLst>
                </p:cNvPr>
                <p:cNvSpPr txBox="1"/>
                <p:nvPr/>
              </p:nvSpPr>
              <p:spPr>
                <a:xfrm>
                  <a:off x="6216871" y="926496"/>
                  <a:ext cx="1107147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altLang="zh-TW" sz="1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(</m:t>
                      </m:r>
                      <m:r>
                        <a:rPr kumimoji="0" lang="en-US" altLang="zh-TW" sz="1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𝐻</m:t>
                      </m:r>
                      <m:r>
                        <a:rPr kumimoji="0" lang="en-US" altLang="zh-TW" sz="1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×</m:t>
                      </m:r>
                      <m:r>
                        <a:rPr kumimoji="0" lang="en-US" altLang="zh-TW" sz="1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𝑊</m:t>
                      </m:r>
                      <m:r>
                        <a:rPr kumimoji="0" lang="en-US" altLang="zh-TW" sz="1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×64</m:t>
                      </m:r>
                      <m:r>
                        <a:rPr kumimoji="0" lang="en-US" altLang="zh-TW" sz="1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𝑐</m:t>
                      </m:r>
                      <m:r>
                        <a:rPr kumimoji="0" lang="en-US" altLang="zh-TW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)</m:t>
                      </m:r>
                    </m:oMath>
                  </a14:m>
                  <a:r>
                    <a:rPr kumimoji="0" lang="zh-TW" altLang="en-US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新細明體" panose="02020500000000000000" pitchFamily="18" charset="-120"/>
                      <a:cs typeface="+mn-cs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255" name="文字方塊 51">
                  <a:extLst>
                    <a:ext uri="{FF2B5EF4-FFF2-40B4-BE49-F238E27FC236}">
                      <a16:creationId xmlns:a16="http://schemas.microsoft.com/office/drawing/2014/main" id="{71EDDD25-9128-EF36-A51C-90373848FC0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16871" y="926496"/>
                  <a:ext cx="1107147" cy="246221"/>
                </a:xfrm>
                <a:prstGeom prst="rect">
                  <a:avLst/>
                </a:prstGeom>
                <a:blipFill>
                  <a:blip r:embed="rId45"/>
                  <a:stretch>
                    <a:fillRect b="-7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6" name="文字方塊 51">
                  <a:extLst>
                    <a:ext uri="{FF2B5EF4-FFF2-40B4-BE49-F238E27FC236}">
                      <a16:creationId xmlns:a16="http://schemas.microsoft.com/office/drawing/2014/main" id="{404A1A68-D9B7-CA48-F098-4A6A6B68A7CC}"/>
                    </a:ext>
                  </a:extLst>
                </p:cNvPr>
                <p:cNvSpPr txBox="1"/>
                <p:nvPr/>
              </p:nvSpPr>
              <p:spPr>
                <a:xfrm>
                  <a:off x="6715710" y="609150"/>
                  <a:ext cx="941703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altLang="zh-TW" sz="1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(</m:t>
                      </m:r>
                      <m:r>
                        <a:rPr kumimoji="0" lang="en-US" altLang="zh-TW" sz="1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𝐻</m:t>
                      </m:r>
                      <m:r>
                        <a:rPr kumimoji="0" lang="en-US" altLang="zh-TW" sz="1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×</m:t>
                      </m:r>
                      <m:r>
                        <a:rPr kumimoji="0" lang="en-US" altLang="zh-TW" sz="1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𝑊</m:t>
                      </m:r>
                      <m:r>
                        <a:rPr kumimoji="0" lang="en-US" altLang="zh-TW" sz="1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×2</m:t>
                      </m:r>
                      <m:r>
                        <a:rPr kumimoji="0" lang="en-US" altLang="zh-TW" sz="1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𝑐</m:t>
                      </m:r>
                      <m:r>
                        <a:rPr kumimoji="0" lang="en-US" altLang="zh-TW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)</m:t>
                      </m:r>
                    </m:oMath>
                  </a14:m>
                  <a:r>
                    <a:rPr kumimoji="0" lang="zh-TW" altLang="en-US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新細明體" panose="02020500000000000000" pitchFamily="18" charset="-120"/>
                      <a:cs typeface="+mn-cs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256" name="文字方塊 51">
                  <a:extLst>
                    <a:ext uri="{FF2B5EF4-FFF2-40B4-BE49-F238E27FC236}">
                      <a16:creationId xmlns:a16="http://schemas.microsoft.com/office/drawing/2014/main" id="{A79F3460-F244-274F-D063-A758B7F04AD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15710" y="609150"/>
                  <a:ext cx="941703" cy="246221"/>
                </a:xfrm>
                <a:prstGeom prst="rect">
                  <a:avLst/>
                </a:prstGeom>
                <a:blipFill>
                  <a:blip r:embed="rId46"/>
                  <a:stretch>
                    <a:fillRect b="-48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60" name="Straight Arrow Connector 259">
            <a:extLst>
              <a:ext uri="{FF2B5EF4-FFF2-40B4-BE49-F238E27FC236}">
                <a16:creationId xmlns:a16="http://schemas.microsoft.com/office/drawing/2014/main" id="{37CC7C57-FCEE-F3E9-9F1B-B14515BD5521}"/>
              </a:ext>
            </a:extLst>
          </p:cNvPr>
          <p:cNvCxnSpPr>
            <a:cxnSpLocks/>
            <a:stCxn id="126" idx="0"/>
          </p:cNvCxnSpPr>
          <p:nvPr/>
        </p:nvCxnSpPr>
        <p:spPr>
          <a:xfrm>
            <a:off x="728662" y="1219624"/>
            <a:ext cx="0" cy="5569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4" name="Connector: Curved 263">
            <a:extLst>
              <a:ext uri="{FF2B5EF4-FFF2-40B4-BE49-F238E27FC236}">
                <a16:creationId xmlns:a16="http://schemas.microsoft.com/office/drawing/2014/main" id="{FD1BBD49-B689-A99C-A05E-FC4065633F2C}"/>
              </a:ext>
            </a:extLst>
          </p:cNvPr>
          <p:cNvCxnSpPr>
            <a:cxnSpLocks/>
            <a:stCxn id="136" idx="3"/>
            <a:endCxn id="215" idx="1"/>
          </p:cNvCxnSpPr>
          <p:nvPr/>
        </p:nvCxnSpPr>
        <p:spPr>
          <a:xfrm>
            <a:off x="2764602" y="1278236"/>
            <a:ext cx="4128092" cy="414118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6" name="Straight Connector 265">
            <a:extLst>
              <a:ext uri="{FF2B5EF4-FFF2-40B4-BE49-F238E27FC236}">
                <a16:creationId xmlns:a16="http://schemas.microsoft.com/office/drawing/2014/main" id="{45B06348-1AF9-3488-165E-84936C7A49ED}"/>
              </a:ext>
            </a:extLst>
          </p:cNvPr>
          <p:cNvCxnSpPr/>
          <p:nvPr/>
        </p:nvCxnSpPr>
        <p:spPr>
          <a:xfrm flipV="1">
            <a:off x="1208305" y="807374"/>
            <a:ext cx="448372" cy="967489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Straight Connector 267">
            <a:extLst>
              <a:ext uri="{FF2B5EF4-FFF2-40B4-BE49-F238E27FC236}">
                <a16:creationId xmlns:a16="http://schemas.microsoft.com/office/drawing/2014/main" id="{3911D865-54E5-AA1F-C5BC-13643C608F3F}"/>
              </a:ext>
            </a:extLst>
          </p:cNvPr>
          <p:cNvCxnSpPr/>
          <p:nvPr/>
        </p:nvCxnSpPr>
        <p:spPr>
          <a:xfrm>
            <a:off x="851172" y="2255875"/>
            <a:ext cx="829179" cy="554376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Connector: Curved 269">
            <a:extLst>
              <a:ext uri="{FF2B5EF4-FFF2-40B4-BE49-F238E27FC236}">
                <a16:creationId xmlns:a16="http://schemas.microsoft.com/office/drawing/2014/main" id="{8A30AD97-494C-48FD-DAF9-830FA5916010}"/>
              </a:ext>
            </a:extLst>
          </p:cNvPr>
          <p:cNvCxnSpPr>
            <a:cxnSpLocks/>
            <a:stCxn id="137" idx="3"/>
          </p:cNvCxnSpPr>
          <p:nvPr/>
        </p:nvCxnSpPr>
        <p:spPr>
          <a:xfrm>
            <a:off x="2764602" y="1723713"/>
            <a:ext cx="3754934" cy="583240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2" name="Connector: Curved 271">
            <a:extLst>
              <a:ext uri="{FF2B5EF4-FFF2-40B4-BE49-F238E27FC236}">
                <a16:creationId xmlns:a16="http://schemas.microsoft.com/office/drawing/2014/main" id="{A82B6834-4244-360C-6E29-B423C806DCD0}"/>
              </a:ext>
            </a:extLst>
          </p:cNvPr>
          <p:cNvCxnSpPr>
            <a:cxnSpLocks/>
            <a:stCxn id="138" idx="3"/>
            <a:endCxn id="217" idx="1"/>
          </p:cNvCxnSpPr>
          <p:nvPr/>
        </p:nvCxnSpPr>
        <p:spPr>
          <a:xfrm>
            <a:off x="2774957" y="2191384"/>
            <a:ext cx="2741134" cy="683408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78" name="Picture 277">
            <a:extLst>
              <a:ext uri="{FF2B5EF4-FFF2-40B4-BE49-F238E27FC236}">
                <a16:creationId xmlns:a16="http://schemas.microsoft.com/office/drawing/2014/main" id="{FB7F2886-885E-3729-A3D7-F5D600D2AD19}"/>
              </a:ext>
            </a:extLst>
          </p:cNvPr>
          <p:cNvPicPr>
            <a:picLocks noChangeAspect="1"/>
          </p:cNvPicPr>
          <p:nvPr/>
        </p:nvPicPr>
        <p:blipFill>
          <a:blip r:embed="rId47"/>
          <a:srcRect t="62324"/>
          <a:stretch/>
        </p:blipFill>
        <p:spPr>
          <a:xfrm>
            <a:off x="7671544" y="3361597"/>
            <a:ext cx="1304657" cy="396864"/>
          </a:xfrm>
          <a:prstGeom prst="rect">
            <a:avLst/>
          </a:prstGeom>
        </p:spPr>
      </p:pic>
      <p:pic>
        <p:nvPicPr>
          <p:cNvPr id="279" name="Picture 278">
            <a:extLst>
              <a:ext uri="{FF2B5EF4-FFF2-40B4-BE49-F238E27FC236}">
                <a16:creationId xmlns:a16="http://schemas.microsoft.com/office/drawing/2014/main" id="{3494BC54-55B6-1A32-AAFA-4840CD52850C}"/>
              </a:ext>
            </a:extLst>
          </p:cNvPr>
          <p:cNvPicPr>
            <a:picLocks noChangeAspect="1"/>
          </p:cNvPicPr>
          <p:nvPr/>
        </p:nvPicPr>
        <p:blipFill>
          <a:blip r:embed="rId48"/>
          <a:srcRect b="57621"/>
          <a:stretch/>
        </p:blipFill>
        <p:spPr>
          <a:xfrm>
            <a:off x="7646522" y="2863086"/>
            <a:ext cx="1304657" cy="446965"/>
          </a:xfrm>
          <a:prstGeom prst="rect">
            <a:avLst/>
          </a:prstGeom>
        </p:spPr>
      </p:pic>
      <p:sp>
        <p:nvSpPr>
          <p:cNvPr id="280" name="Arrow: Right 279">
            <a:extLst>
              <a:ext uri="{FF2B5EF4-FFF2-40B4-BE49-F238E27FC236}">
                <a16:creationId xmlns:a16="http://schemas.microsoft.com/office/drawing/2014/main" id="{9A9BDFFB-AFC4-2EDF-8A23-C9FE6D52D4CE}"/>
              </a:ext>
            </a:extLst>
          </p:cNvPr>
          <p:cNvSpPr/>
          <p:nvPr/>
        </p:nvSpPr>
        <p:spPr>
          <a:xfrm>
            <a:off x="8524603" y="828011"/>
            <a:ext cx="257684" cy="45719"/>
          </a:xfrm>
          <a:prstGeom prst="rightArrow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0" name="文字方塊 68">
            <a:extLst>
              <a:ext uri="{FF2B5EF4-FFF2-40B4-BE49-F238E27FC236}">
                <a16:creationId xmlns:a16="http://schemas.microsoft.com/office/drawing/2014/main" id="{CDF7D254-6ED2-A169-7E71-76EEFC0C48B5}"/>
              </a:ext>
            </a:extLst>
          </p:cNvPr>
          <p:cNvSpPr txBox="1"/>
          <p:nvPr/>
        </p:nvSpPr>
        <p:spPr>
          <a:xfrm>
            <a:off x="-15571" y="4174144"/>
            <a:ext cx="41077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en-US" altLang="zh-TW" sz="12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3. </a:t>
            </a:r>
            <a:r>
              <a:rPr kumimoji="0" lang="en-US" altLang="zh-TW" sz="120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U-Net Expansive Path </a:t>
            </a:r>
            <a:r>
              <a:rPr kumimoji="0" lang="en-US" altLang="zh-TW" sz="12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for </a:t>
            </a:r>
            <a:r>
              <a:rPr kumimoji="0" lang="en-US" altLang="zh-TW" sz="120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upsampling</a:t>
            </a:r>
            <a:r>
              <a:rPr kumimoji="0" lang="en-US" altLang="zh-TW" sz="12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 and feature extraction</a:t>
            </a:r>
            <a:endParaRPr kumimoji="0" lang="zh-TW" altLang="en-US" sz="12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301" name="Connector: Elbow 300">
            <a:extLst>
              <a:ext uri="{FF2B5EF4-FFF2-40B4-BE49-F238E27FC236}">
                <a16:creationId xmlns:a16="http://schemas.microsoft.com/office/drawing/2014/main" id="{97AED190-6396-9182-96BF-62A044B04B96}"/>
              </a:ext>
            </a:extLst>
          </p:cNvPr>
          <p:cNvCxnSpPr>
            <a:cxnSpLocks/>
          </p:cNvCxnSpPr>
          <p:nvPr/>
        </p:nvCxnSpPr>
        <p:spPr>
          <a:xfrm flipV="1">
            <a:off x="4572000" y="3361220"/>
            <a:ext cx="476031" cy="18362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4" name="Connector: Elbow 303">
            <a:extLst>
              <a:ext uri="{FF2B5EF4-FFF2-40B4-BE49-F238E27FC236}">
                <a16:creationId xmlns:a16="http://schemas.microsoft.com/office/drawing/2014/main" id="{733C27FE-8038-9FFF-5B7D-151C0E43DD86}"/>
              </a:ext>
            </a:extLst>
          </p:cNvPr>
          <p:cNvCxnSpPr>
            <a:endCxn id="23" idx="0"/>
          </p:cNvCxnSpPr>
          <p:nvPr/>
        </p:nvCxnSpPr>
        <p:spPr>
          <a:xfrm rot="16200000" flipH="1">
            <a:off x="657229" y="3092664"/>
            <a:ext cx="564756" cy="48369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5" name="文字方塊 124">
            <a:extLst>
              <a:ext uri="{FF2B5EF4-FFF2-40B4-BE49-F238E27FC236}">
                <a16:creationId xmlns:a16="http://schemas.microsoft.com/office/drawing/2014/main" id="{4829CA15-44DB-B721-E933-AECA85882D1F}"/>
              </a:ext>
            </a:extLst>
          </p:cNvPr>
          <p:cNvSpPr txBox="1"/>
          <p:nvPr/>
        </p:nvSpPr>
        <p:spPr>
          <a:xfrm>
            <a:off x="5195616" y="2985339"/>
            <a:ext cx="12270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TW" sz="1000" dirty="0">
                <a:solidFill>
                  <a:schemeClr val="accent6"/>
                </a:solidFill>
                <a:latin typeface="Calibri" panose="020F0502020204030204"/>
                <a:ea typeface="新細明體" panose="02020500000000000000" pitchFamily="18" charset="-120"/>
              </a:rPr>
              <a:t>3</a:t>
            </a:r>
            <a:r>
              <a:rPr kumimoji="0" lang="en-US" altLang="zh-TW" sz="1000" i="0" u="none" strike="noStrike" kern="1200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.1) </a:t>
            </a:r>
            <a:r>
              <a:rPr lang="en-US" altLang="zh-TW" sz="1000" dirty="0" err="1">
                <a:solidFill>
                  <a:schemeClr val="accent6"/>
                </a:solidFill>
                <a:latin typeface="Calibri" panose="020F0502020204030204"/>
                <a:ea typeface="新細明體" panose="02020500000000000000" pitchFamily="18" charset="-120"/>
              </a:rPr>
              <a:t>Upsampling</a:t>
            </a:r>
            <a:endParaRPr kumimoji="0" lang="en-US" altLang="zh-TW" sz="1000" i="0" u="none" strike="noStrike" kern="120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06" name="文字方塊 124">
            <a:extLst>
              <a:ext uri="{FF2B5EF4-FFF2-40B4-BE49-F238E27FC236}">
                <a16:creationId xmlns:a16="http://schemas.microsoft.com/office/drawing/2014/main" id="{3C9A4673-1262-60FB-DF59-F5E060943FC7}"/>
              </a:ext>
            </a:extLst>
          </p:cNvPr>
          <p:cNvSpPr txBox="1"/>
          <p:nvPr/>
        </p:nvSpPr>
        <p:spPr>
          <a:xfrm>
            <a:off x="4619844" y="2536519"/>
            <a:ext cx="12270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TW" sz="1000" dirty="0">
                <a:solidFill>
                  <a:schemeClr val="accent6"/>
                </a:solidFill>
                <a:latin typeface="Calibri" panose="020F0502020204030204"/>
                <a:ea typeface="新細明體" panose="02020500000000000000" pitchFamily="18" charset="-120"/>
              </a:rPr>
              <a:t>3</a:t>
            </a:r>
            <a:r>
              <a:rPr kumimoji="0" lang="en-US" altLang="zh-TW" sz="1000" i="0" u="none" strike="noStrike" kern="1200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.2) </a:t>
            </a:r>
            <a:r>
              <a:rPr lang="en-US" altLang="zh-TW" sz="1000" dirty="0">
                <a:solidFill>
                  <a:schemeClr val="accent6"/>
                </a:solidFill>
                <a:latin typeface="Calibri" panose="020F0502020204030204"/>
                <a:ea typeface="新細明體" panose="02020500000000000000" pitchFamily="18" charset="-120"/>
              </a:rPr>
              <a:t>Concatenate</a:t>
            </a:r>
            <a:endParaRPr kumimoji="0" lang="en-US" altLang="zh-TW" sz="1000" i="0" u="none" strike="noStrike" kern="120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07" name="文字方塊 124">
            <a:extLst>
              <a:ext uri="{FF2B5EF4-FFF2-40B4-BE49-F238E27FC236}">
                <a16:creationId xmlns:a16="http://schemas.microsoft.com/office/drawing/2014/main" id="{877E7784-A593-FB69-B21B-77CF1422D461}"/>
              </a:ext>
            </a:extLst>
          </p:cNvPr>
          <p:cNvSpPr txBox="1"/>
          <p:nvPr/>
        </p:nvSpPr>
        <p:spPr>
          <a:xfrm>
            <a:off x="6283348" y="2814917"/>
            <a:ext cx="13881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TW" sz="1000" dirty="0">
                <a:solidFill>
                  <a:schemeClr val="accent6"/>
                </a:solidFill>
                <a:latin typeface="Calibri" panose="020F0502020204030204"/>
                <a:ea typeface="新細明體" panose="02020500000000000000" pitchFamily="18" charset="-120"/>
              </a:rPr>
              <a:t>3</a:t>
            </a:r>
            <a:r>
              <a:rPr kumimoji="0" lang="en-US" altLang="zh-TW" sz="1000" i="0" u="none" strike="noStrike" kern="1200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.3) 3</a:t>
            </a:r>
            <a:r>
              <a:rPr lang="en-US" altLang="zh-TW" sz="1000" dirty="0">
                <a:solidFill>
                  <a:schemeClr val="accent6"/>
                </a:solidFill>
                <a:latin typeface="Calibri" panose="020F0502020204030204"/>
                <a:ea typeface="新細明體" panose="02020500000000000000" pitchFamily="18" charset="-120"/>
              </a:rPr>
              <a:t>x3 Convolutions</a:t>
            </a:r>
            <a:endParaRPr kumimoji="0" lang="en-US" altLang="zh-TW" sz="1000" i="0" u="none" strike="noStrike" kern="120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08" name="文字方塊 124">
            <a:extLst>
              <a:ext uri="{FF2B5EF4-FFF2-40B4-BE49-F238E27FC236}">
                <a16:creationId xmlns:a16="http://schemas.microsoft.com/office/drawing/2014/main" id="{8DBF1F7F-98D6-62D8-BA54-F71C03DFC4CA}"/>
              </a:ext>
            </a:extLst>
          </p:cNvPr>
          <p:cNvSpPr txBox="1"/>
          <p:nvPr/>
        </p:nvSpPr>
        <p:spPr>
          <a:xfrm>
            <a:off x="7387157" y="176210"/>
            <a:ext cx="19123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TW" sz="1000" dirty="0">
                <a:latin typeface="Calibri" panose="020F0502020204030204"/>
                <a:ea typeface="新細明體" panose="02020500000000000000" pitchFamily="18" charset="-120"/>
              </a:rPr>
              <a:t>4. </a:t>
            </a:r>
            <a:r>
              <a:rPr lang="en-US" altLang="zh-TW" sz="1000" dirty="0">
                <a:solidFill>
                  <a:srgbClr val="C55A11"/>
                </a:solidFill>
                <a:latin typeface="Calibri" panose="020F0502020204030204"/>
                <a:ea typeface="新細明體" panose="02020500000000000000" pitchFamily="18" charset="-120"/>
              </a:rPr>
              <a:t>Global Average Pooling (GAP) </a:t>
            </a:r>
            <a:r>
              <a:rPr lang="en-US" altLang="zh-TW" sz="1000" dirty="0">
                <a:latin typeface="Calibri" panose="020F0502020204030204"/>
                <a:ea typeface="新細明體" panose="02020500000000000000" pitchFamily="18" charset="-120"/>
              </a:rPr>
              <a:t>and </a:t>
            </a:r>
            <a:r>
              <a:rPr lang="en-US" altLang="zh-TW" sz="1000" dirty="0" err="1">
                <a:latin typeface="Calibri" panose="020F0502020204030204"/>
                <a:ea typeface="新細明體" panose="02020500000000000000" pitchFamily="18" charset="-120"/>
              </a:rPr>
              <a:t>softmax</a:t>
            </a:r>
            <a:r>
              <a:rPr lang="en-US" altLang="zh-TW" sz="1000" dirty="0">
                <a:latin typeface="Calibri" panose="020F0502020204030204"/>
                <a:ea typeface="新細明體" panose="02020500000000000000" pitchFamily="18" charset="-120"/>
              </a:rPr>
              <a:t> on output tokens.</a:t>
            </a:r>
            <a:endParaRPr kumimoji="0" lang="en-US" altLang="zh-TW" sz="1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9" name="文字方塊 124">
                <a:extLst>
                  <a:ext uri="{FF2B5EF4-FFF2-40B4-BE49-F238E27FC236}">
                    <a16:creationId xmlns:a16="http://schemas.microsoft.com/office/drawing/2014/main" id="{6B09A69C-05C3-93AE-3732-27F466E3FA57}"/>
                  </a:ext>
                </a:extLst>
              </p:cNvPr>
              <p:cNvSpPr txBox="1"/>
              <p:nvPr/>
            </p:nvSpPr>
            <p:spPr>
              <a:xfrm>
                <a:off x="8480562" y="624155"/>
                <a:ext cx="697204" cy="4251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R="0" lvl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TW" sz="1000" b="0" i="1" u="none" strike="noStrike" kern="1200" cap="none" spc="0" normalizeH="0" baseline="0" noProof="0" smtClean="0">
                            <a:ln>
                              <a:noFill/>
                            </a:ln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TW" sz="1000" b="0" i="1" u="none" strike="noStrike" kern="1200" cap="none" spc="0" normalizeH="0" baseline="0" noProof="0" smtClean="0">
                            <a:ln>
                              <a:noFill/>
                            </a:ln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altLang="zh-TW" sz="1000" b="0" i="1" u="none" strike="noStrike" kern="1200" cap="none" spc="0" normalizeH="0" baseline="0" noProof="0" smtClean="0">
                            <a:ln>
                              <a:noFill/>
                            </a:ln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+mn-cs"/>
                          </a:rPr>
                          <m:t>𝑚𝑎𝑙𝑖𝑔𝑛𝑎𝑛𝑡</m:t>
                        </m:r>
                      </m:sub>
                    </m:sSub>
                  </m:oMath>
                </a14:m>
                <a:r>
                  <a:rPr kumimoji="0" lang="en-US" altLang="zh-TW" sz="100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 </a:t>
                </a:r>
              </a:p>
              <a:p>
                <a:pPr marR="0" lvl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TW" sz="1000" b="0" i="1" u="none" strike="noStrike" kern="1200" cap="none" spc="0" normalizeH="0" baseline="0" noProof="0" smtClean="0">
                            <a:ln>
                              <a:noFill/>
                            </a:ln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TW" sz="1000" b="0" i="1" u="none" strike="noStrike" kern="1200" cap="none" spc="0" normalizeH="0" baseline="0" noProof="0" smtClean="0">
                            <a:ln>
                              <a:noFill/>
                            </a:ln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altLang="zh-TW" sz="1000" b="0" i="1" u="none" strike="noStrike" kern="1200" cap="none" spc="0" normalizeH="0" baseline="0" noProof="0" smtClean="0">
                            <a:ln>
                              <a:noFill/>
                            </a:ln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+mn-cs"/>
                          </a:rPr>
                          <m:t>𝑏𝑒𝑛𝑖𝑔𝑛</m:t>
                        </m:r>
                      </m:sub>
                    </m:sSub>
                  </m:oMath>
                </a14:m>
                <a:r>
                  <a:rPr kumimoji="0" lang="en-US" altLang="zh-TW" sz="100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 </a:t>
                </a:r>
              </a:p>
            </p:txBody>
          </p:sp>
        </mc:Choice>
        <mc:Fallback xmlns="">
          <p:sp>
            <p:nvSpPr>
              <p:cNvPr id="309" name="文字方塊 124">
                <a:extLst>
                  <a:ext uri="{FF2B5EF4-FFF2-40B4-BE49-F238E27FC236}">
                    <a16:creationId xmlns:a16="http://schemas.microsoft.com/office/drawing/2014/main" id="{61F57A16-1F59-23CF-1F70-CD224FDCCE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0562" y="624155"/>
                <a:ext cx="697204" cy="425116"/>
              </a:xfrm>
              <a:prstGeom prst="rect">
                <a:avLst/>
              </a:prstGeom>
              <a:blipFill>
                <a:blip r:embed="rId5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0" name="文字方塊 51">
            <a:extLst>
              <a:ext uri="{FF2B5EF4-FFF2-40B4-BE49-F238E27FC236}">
                <a16:creationId xmlns:a16="http://schemas.microsoft.com/office/drawing/2014/main" id="{A9F87B5F-4639-EB08-3B0B-1AFA79D089E0}"/>
              </a:ext>
            </a:extLst>
          </p:cNvPr>
          <p:cNvSpPr txBox="1"/>
          <p:nvPr/>
        </p:nvSpPr>
        <p:spPr>
          <a:xfrm>
            <a:off x="1454630" y="3224985"/>
            <a:ext cx="14570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Repeat for N(=8) layers</a:t>
            </a:r>
            <a:endParaRPr kumimoji="0" lang="zh-TW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2" name="文字方塊 51">
                <a:extLst>
                  <a:ext uri="{FF2B5EF4-FFF2-40B4-BE49-F238E27FC236}">
                    <a16:creationId xmlns:a16="http://schemas.microsoft.com/office/drawing/2014/main" id="{31CB53BB-DF7B-2B5D-CAFF-58207ADCEEA1}"/>
                  </a:ext>
                </a:extLst>
              </p:cNvPr>
              <p:cNvSpPr txBox="1"/>
              <p:nvPr/>
            </p:nvSpPr>
            <p:spPr>
              <a:xfrm>
                <a:off x="7651593" y="2002268"/>
                <a:ext cx="1099829" cy="31117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altLang="zh-TW" sz="10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(</m:t>
                    </m:r>
                    <m:f>
                      <m:fPr>
                        <m:ctrlPr>
                          <a:rPr kumimoji="0" lang="en-US" altLang="zh-TW" sz="10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fPr>
                      <m:num>
                        <m:r>
                          <a:rPr kumimoji="0" lang="en-US" altLang="zh-TW" sz="10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𝐻</m:t>
                        </m:r>
                      </m:num>
                      <m:den>
                        <m:r>
                          <a:rPr kumimoji="0" lang="en-US" altLang="zh-TW" sz="10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2</m:t>
                        </m:r>
                      </m:den>
                    </m:f>
                    <m:r>
                      <a:rPr kumimoji="0" lang="en-US" altLang="zh-TW" sz="10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×</m:t>
                    </m:r>
                    <m:f>
                      <m:fPr>
                        <m:ctrlPr>
                          <a:rPr kumimoji="0" lang="en-US" altLang="zh-TW" sz="10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fPr>
                      <m:num>
                        <m:r>
                          <a:rPr kumimoji="0" lang="en-US" altLang="zh-TW" sz="10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𝑊</m:t>
                        </m:r>
                      </m:num>
                      <m:den>
                        <m:r>
                          <a:rPr kumimoji="0" lang="en-US" altLang="zh-TW" sz="10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2</m:t>
                        </m:r>
                      </m:den>
                    </m:f>
                    <m:r>
                      <a:rPr kumimoji="0" lang="en-US" altLang="zh-TW" sz="10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×64</m:t>
                    </m:r>
                    <m:r>
                      <a:rPr kumimoji="0" lang="en-US" altLang="zh-TW" sz="10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𝑐</m:t>
                    </m:r>
                    <m:r>
                      <a:rPr kumimoji="0" lang="en-US" altLang="zh-TW" sz="1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)</m:t>
                    </m:r>
                  </m:oMath>
                </a14:m>
                <a:r>
                  <a:rPr kumimoji="0" lang="zh-TW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 </a:t>
                </a:r>
              </a:p>
            </p:txBody>
          </p:sp>
        </mc:Choice>
        <mc:Fallback xmlns="">
          <p:sp>
            <p:nvSpPr>
              <p:cNvPr id="312" name="文字方塊 51">
                <a:extLst>
                  <a:ext uri="{FF2B5EF4-FFF2-40B4-BE49-F238E27FC236}">
                    <a16:creationId xmlns:a16="http://schemas.microsoft.com/office/drawing/2014/main" id="{31CB53BB-DF7B-2B5D-CAFF-58207ADCEE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1593" y="2002268"/>
                <a:ext cx="1099829" cy="311175"/>
              </a:xfrm>
              <a:prstGeom prst="rect">
                <a:avLst/>
              </a:prstGeom>
              <a:blipFill>
                <a:blip r:embed="rId5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14" name="Group 313">
            <a:extLst>
              <a:ext uri="{FF2B5EF4-FFF2-40B4-BE49-F238E27FC236}">
                <a16:creationId xmlns:a16="http://schemas.microsoft.com/office/drawing/2014/main" id="{2D0DE629-3E74-0F8D-F446-B4E0F29B3E3A}"/>
              </a:ext>
            </a:extLst>
          </p:cNvPr>
          <p:cNvGrpSpPr/>
          <p:nvPr/>
        </p:nvGrpSpPr>
        <p:grpSpPr>
          <a:xfrm>
            <a:off x="358438" y="3130324"/>
            <a:ext cx="1298238" cy="561341"/>
            <a:chOff x="1143311" y="1464159"/>
            <a:chExt cx="1859325" cy="895414"/>
          </a:xfrm>
        </p:grpSpPr>
        <p:sp>
          <p:nvSpPr>
            <p:cNvPr id="317" name="Cube 316">
              <a:extLst>
                <a:ext uri="{FF2B5EF4-FFF2-40B4-BE49-F238E27FC236}">
                  <a16:creationId xmlns:a16="http://schemas.microsoft.com/office/drawing/2014/main" id="{CA6974A9-6034-E3B8-E998-FDC40709FA81}"/>
                </a:ext>
              </a:extLst>
            </p:cNvPr>
            <p:cNvSpPr/>
            <p:nvPr/>
          </p:nvSpPr>
          <p:spPr>
            <a:xfrm>
              <a:off x="1143311" y="1464159"/>
              <a:ext cx="888155" cy="859827"/>
            </a:xfrm>
            <a:prstGeom prst="cub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8" name="Right Brace 317">
              <a:extLst>
                <a:ext uri="{FF2B5EF4-FFF2-40B4-BE49-F238E27FC236}">
                  <a16:creationId xmlns:a16="http://schemas.microsoft.com/office/drawing/2014/main" id="{FE215CF3-FF76-8F37-F1DD-0864347E83B2}"/>
                </a:ext>
              </a:extLst>
            </p:cNvPr>
            <p:cNvSpPr/>
            <p:nvPr/>
          </p:nvSpPr>
          <p:spPr>
            <a:xfrm rot="3134225">
              <a:off x="1867824" y="1541300"/>
              <a:ext cx="222756" cy="297684"/>
            </a:xfrm>
            <a:prstGeom prst="rightBrace">
              <a:avLst>
                <a:gd name="adj1" fmla="val 8333"/>
                <a:gd name="adj2" fmla="val 52202"/>
              </a:avLst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9" name="文字方塊 21">
                  <a:extLst>
                    <a:ext uri="{FF2B5EF4-FFF2-40B4-BE49-F238E27FC236}">
                      <a16:creationId xmlns:a16="http://schemas.microsoft.com/office/drawing/2014/main" id="{57CBBEBF-97B5-6002-0581-C4B49572EE2C}"/>
                    </a:ext>
                  </a:extLst>
                </p:cNvPr>
                <p:cNvSpPr txBox="1"/>
                <p:nvPr/>
              </p:nvSpPr>
              <p:spPr>
                <a:xfrm>
                  <a:off x="1820747" y="1674109"/>
                  <a:ext cx="1181889" cy="3927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TW" sz="1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TW" sz="1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a14:m>
                  <a:r>
                    <a:rPr lang="en-US" altLang="zh-TW" sz="1000" dirty="0"/>
                    <a:t>=256c</a:t>
                  </a:r>
                  <a:endParaRPr lang="zh-TW" altLang="en-US" sz="1000" dirty="0"/>
                </a:p>
              </p:txBody>
            </p:sp>
          </mc:Choice>
          <mc:Fallback xmlns="">
            <p:sp>
              <p:nvSpPr>
                <p:cNvPr id="319" name="文字方塊 21">
                  <a:extLst>
                    <a:ext uri="{FF2B5EF4-FFF2-40B4-BE49-F238E27FC236}">
                      <a16:creationId xmlns:a16="http://schemas.microsoft.com/office/drawing/2014/main" id="{57CBBEBF-97B5-6002-0581-C4B49572EE2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20747" y="1674109"/>
                  <a:ext cx="1181889" cy="392755"/>
                </a:xfrm>
                <a:prstGeom prst="rect">
                  <a:avLst/>
                </a:prstGeom>
                <a:blipFill>
                  <a:blip r:embed="rId54"/>
                  <a:stretch>
                    <a:fillRect b="-17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320" name="Picture 319">
              <a:extLst>
                <a:ext uri="{FF2B5EF4-FFF2-40B4-BE49-F238E27FC236}">
                  <a16:creationId xmlns:a16="http://schemas.microsoft.com/office/drawing/2014/main" id="{501F8C9C-006A-EC14-B959-1A594AA4877E}"/>
                </a:ext>
              </a:extLst>
            </p:cNvPr>
            <p:cNvPicPr>
              <a:picLocks noChangeAspect="1"/>
            </p:cNvPicPr>
            <p:nvPr/>
          </p:nvPicPr>
          <p:blipFill>
            <a:blip r:embed="rId55"/>
            <a:stretch>
              <a:fillRect/>
            </a:stretch>
          </p:blipFill>
          <p:spPr>
            <a:xfrm>
              <a:off x="1146148" y="1658524"/>
              <a:ext cx="703971" cy="701049"/>
            </a:xfrm>
            <a:prstGeom prst="rect">
              <a:avLst/>
            </a:prstGeom>
          </p:spPr>
        </p:pic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DB6B60FD-48CC-A1F5-AF51-9988C78050BE}"/>
              </a:ext>
            </a:extLst>
          </p:cNvPr>
          <p:cNvSpPr txBox="1">
            <a:spLocks/>
          </p:cNvSpPr>
          <p:nvPr/>
        </p:nvSpPr>
        <p:spPr>
          <a:xfrm>
            <a:off x="1" y="0"/>
            <a:ext cx="4705348" cy="33832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3.1.1 Training Framework: U-Net Expansive Path (2/2)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103" name="文字方塊 124">
            <a:extLst>
              <a:ext uri="{FF2B5EF4-FFF2-40B4-BE49-F238E27FC236}">
                <a16:creationId xmlns:a16="http://schemas.microsoft.com/office/drawing/2014/main" id="{1409476E-D309-282A-AFD2-B858DFD9EC87}"/>
              </a:ext>
            </a:extLst>
          </p:cNvPr>
          <p:cNvSpPr txBox="1"/>
          <p:nvPr/>
        </p:nvSpPr>
        <p:spPr>
          <a:xfrm>
            <a:off x="87266" y="1636363"/>
            <a:ext cx="14102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TW" sz="12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1.1) Tokenize Input</a:t>
            </a:r>
          </a:p>
        </p:txBody>
      </p:sp>
      <p:sp>
        <p:nvSpPr>
          <p:cNvPr id="104" name="文字方塊 124">
            <a:extLst>
              <a:ext uri="{FF2B5EF4-FFF2-40B4-BE49-F238E27FC236}">
                <a16:creationId xmlns:a16="http://schemas.microsoft.com/office/drawing/2014/main" id="{31A781EC-7E48-C170-3CB1-E8C0257EFF84}"/>
              </a:ext>
            </a:extLst>
          </p:cNvPr>
          <p:cNvSpPr txBox="1"/>
          <p:nvPr/>
        </p:nvSpPr>
        <p:spPr>
          <a:xfrm>
            <a:off x="80979" y="2641708"/>
            <a:ext cx="17024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TW" sz="12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1.2) Reshape 2D to 1D</a:t>
            </a:r>
          </a:p>
        </p:txBody>
      </p:sp>
      <p:sp>
        <p:nvSpPr>
          <p:cNvPr id="105" name="文字方塊 124">
            <a:extLst>
              <a:ext uri="{FF2B5EF4-FFF2-40B4-BE49-F238E27FC236}">
                <a16:creationId xmlns:a16="http://schemas.microsoft.com/office/drawing/2014/main" id="{6D35BA6A-EC48-F5F1-6A87-4B465B0F1E47}"/>
              </a:ext>
            </a:extLst>
          </p:cNvPr>
          <p:cNvSpPr txBox="1"/>
          <p:nvPr/>
        </p:nvSpPr>
        <p:spPr>
          <a:xfrm>
            <a:off x="80979" y="2947930"/>
            <a:ext cx="22893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TW" sz="12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1.</a:t>
            </a:r>
            <a:r>
              <a:rPr lang="en-US" altLang="zh-TW" sz="1200" dirty="0">
                <a:latin typeface="Calibri" panose="020F0502020204030204"/>
                <a:ea typeface="新細明體" panose="02020500000000000000" pitchFamily="18" charset="-120"/>
              </a:rPr>
              <a:t>3</a:t>
            </a:r>
            <a:r>
              <a:rPr kumimoji="0" lang="en-US" altLang="zh-TW" sz="12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) Add positional embedding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14B9BAD-3541-087B-FF37-E036C6FBE4C3}"/>
              </a:ext>
            </a:extLst>
          </p:cNvPr>
          <p:cNvGrpSpPr/>
          <p:nvPr/>
        </p:nvGrpSpPr>
        <p:grpSpPr>
          <a:xfrm>
            <a:off x="-53507" y="5161951"/>
            <a:ext cx="1215069" cy="1133338"/>
            <a:chOff x="3026140" y="2983735"/>
            <a:chExt cx="1215069" cy="1133338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E220E534-0341-434E-1037-88427DBEAD36}"/>
                </a:ext>
              </a:extLst>
            </p:cNvPr>
            <p:cNvGrpSpPr/>
            <p:nvPr/>
          </p:nvGrpSpPr>
          <p:grpSpPr>
            <a:xfrm>
              <a:off x="3125039" y="2983735"/>
              <a:ext cx="620137" cy="539031"/>
              <a:chOff x="3659954" y="4805758"/>
              <a:chExt cx="620137" cy="539031"/>
            </a:xfrm>
          </p:grpSpPr>
          <p:sp>
            <p:nvSpPr>
              <p:cNvPr id="17" name="Cube 16">
                <a:extLst>
                  <a:ext uri="{FF2B5EF4-FFF2-40B4-BE49-F238E27FC236}">
                    <a16:creationId xmlns:a16="http://schemas.microsoft.com/office/drawing/2014/main" id="{04597332-ABAC-E2B0-05D0-5F567C89F254}"/>
                  </a:ext>
                </a:extLst>
              </p:cNvPr>
              <p:cNvSpPr/>
              <p:nvPr/>
            </p:nvSpPr>
            <p:spPr>
              <a:xfrm>
                <a:off x="3659954" y="4805758"/>
                <a:ext cx="620137" cy="539031"/>
              </a:xfrm>
              <a:prstGeom prst="cub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B6AAEDD8-01EB-A539-F44A-1D66CD8594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659954" y="4953286"/>
                <a:ext cx="491534" cy="391503"/>
              </a:xfrm>
              <a:prstGeom prst="rect">
                <a:avLst/>
              </a:prstGeom>
            </p:spPr>
          </p:pic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文字方塊 51">
                  <a:extLst>
                    <a:ext uri="{FF2B5EF4-FFF2-40B4-BE49-F238E27FC236}">
                      <a16:creationId xmlns:a16="http://schemas.microsoft.com/office/drawing/2014/main" id="{4A8DAD95-DD11-216F-E49D-3B8D7BD80EDB}"/>
                    </a:ext>
                  </a:extLst>
                </p:cNvPr>
                <p:cNvSpPr txBox="1"/>
                <p:nvPr/>
              </p:nvSpPr>
              <p:spPr>
                <a:xfrm>
                  <a:off x="3026140" y="3498249"/>
                  <a:ext cx="1215069" cy="618824"/>
                </a:xfrm>
                <a:prstGeom prst="rect">
                  <a:avLst/>
                </a:prstGeom>
                <a:noFill/>
                <a:ln>
                  <a:noFill/>
                  <a:prstDash val="dash"/>
                </a:ln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 marR="0" lvl="0" indent="0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1000" b="0" i="1" u="none" strike="noStrike" cap="none" spc="0" normalizeH="0" baseline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mbria Math" panose="02040503050406030204" pitchFamily="18" charset="0"/>
                    </a:defRPr>
                  </a:lvl1pPr>
                </a:lstStyle>
                <a:p>
                  <a:r>
                    <a:rPr lang="en-US" altLang="zh-TW" i="0" dirty="0"/>
                    <a:t>Restored feature maps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</m:oMath>
                  </a14:m>
                  <a:endParaRPr lang="en-US" altLang="zh-TW" i="0" dirty="0">
                    <a:latin typeface="Cambria Math" panose="02040503050406030204" pitchFamily="18" charset="0"/>
                  </a:endParaRPr>
                </a:p>
                <a:p>
                  <a14:m>
                    <m:oMath xmlns:m="http://schemas.openxmlformats.org/officeDocument/2006/math">
                      <m:r>
                        <a:rPr lang="en-US" altLang="zh-TW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(</m:t>
                      </m:r>
                      <m:f>
                        <m:fPr>
                          <m:ctrlP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dirty="0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num>
                        <m:den>
                          <m:r>
                            <a:rPr lang="en-US" altLang="zh-TW" dirty="0" smtClean="0">
                              <a:latin typeface="Cambria Math" panose="02040503050406030204" pitchFamily="18" charset="0"/>
                            </a:rPr>
                            <m:t>16</m:t>
                          </m:r>
                        </m:den>
                      </m:f>
                      <m:r>
                        <a:rPr lang="en-US" altLang="zh-TW" dirty="0" smtClean="0">
                          <a:latin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dirty="0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num>
                        <m:den>
                          <m:r>
                            <a:rPr lang="en-US" altLang="zh-TW" dirty="0" smtClean="0">
                              <a:latin typeface="Cambria Math" panose="02040503050406030204" pitchFamily="18" charset="0"/>
                            </a:rPr>
                            <m:t>16</m:t>
                          </m:r>
                        </m:den>
                      </m:f>
                      <m:r>
                        <a:rPr lang="en-US" altLang="zh-TW" dirty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1024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zh-TW" altLang="en-US" dirty="0"/>
                    <a:t> </a:t>
                  </a:r>
                </a:p>
              </p:txBody>
            </p:sp>
          </mc:Choice>
          <mc:Fallback xmlns="">
            <p:sp>
              <p:nvSpPr>
                <p:cNvPr id="26" name="文字方塊 51">
                  <a:extLst>
                    <a:ext uri="{FF2B5EF4-FFF2-40B4-BE49-F238E27FC236}">
                      <a16:creationId xmlns:a16="http://schemas.microsoft.com/office/drawing/2014/main" id="{4A8DAD95-DD11-216F-E49D-3B8D7BD80ED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26140" y="3498249"/>
                  <a:ext cx="1215069" cy="618824"/>
                </a:xfrm>
                <a:prstGeom prst="rect">
                  <a:avLst/>
                </a:prstGeom>
                <a:blipFill>
                  <a:blip r:embed="rId56"/>
                  <a:stretch>
                    <a:fillRect/>
                  </a:stretch>
                </a:blipFill>
                <a:ln>
                  <a:noFill/>
                  <a:prstDash val="dash"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" name="文字方塊 68">
            <a:extLst>
              <a:ext uri="{FF2B5EF4-FFF2-40B4-BE49-F238E27FC236}">
                <a16:creationId xmlns:a16="http://schemas.microsoft.com/office/drawing/2014/main" id="{11653108-3AFA-9D0B-1586-BEFE8F120467}"/>
              </a:ext>
            </a:extLst>
          </p:cNvPr>
          <p:cNvSpPr txBox="1"/>
          <p:nvPr/>
        </p:nvSpPr>
        <p:spPr>
          <a:xfrm>
            <a:off x="2802999" y="390454"/>
            <a:ext cx="41077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en-US" altLang="zh-TW" sz="12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3. </a:t>
            </a:r>
            <a:r>
              <a:rPr kumimoji="0" lang="en-US" altLang="zh-TW" sz="120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U-Net Expansive Path </a:t>
            </a:r>
            <a:r>
              <a:rPr kumimoji="0" lang="en-US" altLang="zh-TW" sz="12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for </a:t>
            </a:r>
            <a:r>
              <a:rPr kumimoji="0" lang="en-US" altLang="zh-TW" sz="120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upsampling</a:t>
            </a:r>
            <a:r>
              <a:rPr kumimoji="0" lang="en-US" altLang="zh-TW" sz="12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 and feature extraction</a:t>
            </a:r>
            <a:endParaRPr kumimoji="0" lang="zh-TW" altLang="en-US" sz="12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124">
                <a:extLst>
                  <a:ext uri="{FF2B5EF4-FFF2-40B4-BE49-F238E27FC236}">
                    <a16:creationId xmlns:a16="http://schemas.microsoft.com/office/drawing/2014/main" id="{89CAAFD9-60E1-A597-3BB2-E816FDBAD3E0}"/>
                  </a:ext>
                </a:extLst>
              </p:cNvPr>
              <p:cNvSpPr txBox="1"/>
              <p:nvPr/>
            </p:nvSpPr>
            <p:spPr>
              <a:xfrm>
                <a:off x="2924576" y="554815"/>
                <a:ext cx="3423818" cy="19422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defRPr/>
                </a:pPr>
                <a:r>
                  <a:rPr lang="en-US" altLang="zh-TW" sz="1200" dirty="0">
                    <a:solidFill>
                      <a:srgbClr val="00B0F0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I/P</a:t>
                </a:r>
                <a:r>
                  <a:rPr lang="en-US" altLang="zh-TW" sz="1200" dirty="0">
                    <a:latin typeface="Calibri" panose="020F0502020204030204"/>
                    <a:ea typeface="新細明體" panose="02020500000000000000" pitchFamily="18" charset="-120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000" b="0" i="1" smtClean="0"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</m:ctrlPr>
                      </m:sSubPr>
                      <m:e>
                        <m:r>
                          <a:rPr lang="en-US" altLang="zh-TW" sz="1000" b="0" i="1" smtClean="0"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𝑋</m:t>
                        </m:r>
                      </m:e>
                      <m:sub>
                        <m:r>
                          <a:rPr lang="en-US" altLang="zh-TW" sz="1000" b="0" i="1" smtClean="0"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𝑜𝑢𝑡</m:t>
                        </m:r>
                      </m:sub>
                    </m:sSub>
                    <m:r>
                      <a:rPr lang="en-US" altLang="zh-TW" sz="1000" b="0" i="1" smtClean="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(</m:t>
                    </m:r>
                    <m:f>
                      <m:fPr>
                        <m:ctrlPr>
                          <a:rPr lang="en-US" altLang="zh-TW" sz="1000" b="0" i="1" smtClean="0"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</m:ctrlPr>
                      </m:fPr>
                      <m:num>
                        <m:r>
                          <a:rPr lang="en-US" altLang="zh-TW" sz="1000" b="0" i="1" smtClean="0"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𝐻</m:t>
                        </m:r>
                      </m:num>
                      <m:den>
                        <m:r>
                          <a:rPr lang="en-US" altLang="zh-TW" sz="1000" b="0" i="1" smtClean="0"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16</m:t>
                        </m:r>
                      </m:den>
                    </m:f>
                    <m:r>
                      <a:rPr lang="en-US" altLang="zh-TW" sz="1000" b="0" i="1" smtClean="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,</m:t>
                    </m:r>
                    <m:f>
                      <m:fPr>
                        <m:ctrlPr>
                          <a:rPr lang="en-US" altLang="zh-TW" sz="1000" b="0" i="1" smtClean="0"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</m:ctrlPr>
                      </m:fPr>
                      <m:num>
                        <m:r>
                          <a:rPr lang="en-US" altLang="zh-TW" sz="1000" b="0" i="1" smtClean="0"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𝑊</m:t>
                        </m:r>
                      </m:num>
                      <m:den>
                        <m:r>
                          <a:rPr lang="en-US" altLang="zh-TW" sz="1000" b="0" i="1" smtClean="0"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16</m:t>
                        </m:r>
                      </m:den>
                    </m:f>
                    <m:r>
                      <a:rPr lang="en-US" altLang="zh-TW" sz="1000" b="0" i="1" smtClean="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, 1024</m:t>
                    </m:r>
                    <m:r>
                      <a:rPr lang="en-US" altLang="zh-TW" sz="1000" b="0" i="1" smtClean="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𝑐</m:t>
                    </m:r>
                    <m:r>
                      <a:rPr lang="en-US" altLang="zh-TW" sz="1000" b="0" i="1" smtClean="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)</m:t>
                    </m:r>
                  </m:oMath>
                </a14:m>
                <a:r>
                  <a:rPr lang="en-US" altLang="zh-TW" sz="1000" dirty="0">
                    <a:latin typeface="Calibri" panose="020F0502020204030204"/>
                    <a:ea typeface="新細明體" panose="02020500000000000000" pitchFamily="18" charset="-12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0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TW" sz="1000" i="1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US" altLang="zh-TW" sz="1000" dirty="0">
                    <a:latin typeface="Calibri" panose="020F0502020204030204"/>
                    <a:ea typeface="新細明體" panose="02020500000000000000" pitchFamily="18" charset="-120"/>
                  </a:rPr>
                  <a:t>=</a:t>
                </a:r>
                <a14:m>
                  <m:oMath xmlns:m="http://schemas.openxmlformats.org/officeDocument/2006/math">
                    <m:r>
                      <a:rPr lang="en-US" altLang="zh-TW" sz="1000" b="0" i="1" dirty="0" smtClean="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{</m:t>
                    </m:r>
                    <m:r>
                      <a:rPr lang="en-US" altLang="zh-TW" sz="1000" b="0" i="1" dirty="0" smtClean="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𝑥</m:t>
                    </m:r>
                    <m:r>
                      <a:rPr lang="en-US" altLang="zh-TW" sz="1000" b="0" i="1" dirty="0" smtClean="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(</m:t>
                    </m:r>
                    <m:r>
                      <a:rPr lang="en-US" altLang="zh-TW" sz="1000" b="0" i="1" dirty="0" smtClean="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𝑟</m:t>
                    </m:r>
                    <m:r>
                      <a:rPr lang="en-US" altLang="zh-TW" sz="1000" b="0" i="1" dirty="0" smtClean="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,</m:t>
                    </m:r>
                    <m:r>
                      <a:rPr lang="en-US" altLang="zh-TW" sz="1000" b="0" i="1" dirty="0" smtClean="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𝑐</m:t>
                    </m:r>
                    <m:r>
                      <a:rPr lang="en-US" altLang="zh-TW" sz="1000" b="0" i="1" dirty="0" smtClean="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)}</m:t>
                    </m:r>
                  </m:oMath>
                </a14:m>
                <a:r>
                  <a:rPr lang="en-US" altLang="zh-TW" sz="1000" dirty="0">
                    <a:latin typeface="Calibri" panose="020F0502020204030204"/>
                    <a:ea typeface="新細明體" panose="02020500000000000000" pitchFamily="18" charset="-120"/>
                  </a:rPr>
                  <a:t>, (32x32) tokens</a:t>
                </a:r>
              </a:p>
              <a:p>
                <a:pPr lvl="0">
                  <a:defRPr/>
                </a:pPr>
                <a:r>
                  <a:rPr lang="en-US" altLang="zh-TW" sz="1000" dirty="0">
                    <a:latin typeface="Calibri" panose="020F0502020204030204"/>
                    <a:ea typeface="新細明體" panose="02020500000000000000" pitchFamily="18" charset="-120"/>
                  </a:rPr>
                  <a:t>For each token 1x1x1024c</a:t>
                </a:r>
              </a:p>
              <a:p>
                <a:pPr marR="0" lvl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lang="en-US" altLang="zh-TW" sz="1200" dirty="0">
                    <a:latin typeface="Calibri" panose="020F0502020204030204"/>
                    <a:ea typeface="新細明體" panose="02020500000000000000" pitchFamily="18" charset="-120"/>
                  </a:rPr>
                  <a:t>3</a:t>
                </a:r>
                <a:r>
                  <a:rPr kumimoji="0" lang="en-US" altLang="zh-TW" sz="120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.1) </a:t>
                </a:r>
                <a:r>
                  <a:rPr lang="en-US" altLang="zh-TW" sz="1200" dirty="0" err="1">
                    <a:solidFill>
                      <a:srgbClr val="7030A0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Upsampling</a:t>
                </a:r>
                <a:r>
                  <a:rPr lang="en-US" altLang="zh-TW" sz="1200" dirty="0">
                    <a:latin typeface="Calibri" panose="020F0502020204030204"/>
                    <a:ea typeface="新細明體" panose="02020500000000000000" pitchFamily="18" charset="-120"/>
                  </a:rPr>
                  <a:t> by using a 3x3 transposed convolution with stride=2.</a:t>
                </a:r>
              </a:p>
              <a:p>
                <a:pPr marR="0" lvl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kumimoji="0" lang="en-US" altLang="zh-TW" sz="120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3.2) </a:t>
                </a:r>
                <a:r>
                  <a:rPr kumimoji="0" lang="en-US" altLang="zh-TW" sz="12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Concatenate</a:t>
                </a:r>
                <a:r>
                  <a:rPr kumimoji="0" lang="en-US" altLang="zh-TW" sz="120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 with corresponding features from </a:t>
                </a:r>
                <a:r>
                  <a:rPr kumimoji="0" lang="en-US" altLang="zh-TW" sz="1200" i="0" u="none" strike="noStrike" kern="1200" cap="none" spc="0" normalizeH="0" baseline="0" noProof="0" dirty="0" err="1">
                    <a:ln>
                      <a:noFill/>
                    </a:ln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downsampling</a:t>
                </a:r>
                <a:r>
                  <a:rPr kumimoji="0" lang="en-US" altLang="zh-TW" sz="120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 path.</a:t>
                </a:r>
              </a:p>
              <a:p>
                <a:pPr marR="0" lvl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lang="en-US" altLang="zh-TW" sz="1200" dirty="0">
                    <a:latin typeface="Calibri" panose="020F0502020204030204"/>
                    <a:ea typeface="新細明體" panose="02020500000000000000" pitchFamily="18" charset="-120"/>
                  </a:rPr>
                  <a:t>3.3) </a:t>
                </a:r>
                <a:r>
                  <a:rPr lang="en-US" altLang="zh-TW" sz="1200" dirty="0">
                    <a:solidFill>
                      <a:srgbClr val="7030A0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Apply two 3x3 convolutions </a:t>
                </a:r>
                <a:r>
                  <a:rPr lang="en-US" altLang="zh-TW" sz="1200" dirty="0">
                    <a:latin typeface="Calibri" panose="020F0502020204030204"/>
                    <a:ea typeface="新細明體" panose="02020500000000000000" pitchFamily="18" charset="-120"/>
                  </a:rPr>
                  <a:t>(</a:t>
                </a:r>
                <a:r>
                  <a:rPr lang="en-US" altLang="zh-TW" sz="1200" dirty="0" err="1">
                    <a:latin typeface="Calibri" panose="020F0502020204030204"/>
                    <a:ea typeface="新細明體" panose="02020500000000000000" pitchFamily="18" charset="-120"/>
                  </a:rPr>
                  <a:t>ReLU</a:t>
                </a:r>
                <a:r>
                  <a:rPr lang="en-US" altLang="zh-TW" sz="1200" dirty="0">
                    <a:latin typeface="Calibri" panose="020F0502020204030204"/>
                    <a:ea typeface="新細明體" panose="02020500000000000000" pitchFamily="18" charset="-120"/>
                  </a:rPr>
                  <a:t> and </a:t>
                </a:r>
                <a:r>
                  <a:rPr lang="en-US" altLang="zh-TW" sz="1200" dirty="0" err="1">
                    <a:latin typeface="Calibri" panose="020F0502020204030204"/>
                    <a:ea typeface="新細明體" panose="02020500000000000000" pitchFamily="18" charset="-120"/>
                  </a:rPr>
                  <a:t>BatchNorm</a:t>
                </a:r>
                <a:r>
                  <a:rPr lang="en-US" altLang="zh-TW" sz="1200" dirty="0">
                    <a:latin typeface="Calibri" panose="020F0502020204030204"/>
                    <a:ea typeface="新細明體" panose="02020500000000000000" pitchFamily="18" charset="-120"/>
                  </a:rPr>
                  <a:t>) to reduce the number of channels.</a:t>
                </a:r>
              </a:p>
              <a:p>
                <a:pPr lvl="0">
                  <a:defRPr/>
                </a:pPr>
                <a:r>
                  <a:rPr kumimoji="0" lang="en-US" altLang="zh-TW" sz="12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B0F0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O/P</a:t>
                </a:r>
                <a:r>
                  <a:rPr kumimoji="0" lang="en-US" altLang="zh-TW" sz="120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200" b="0" i="1" smtClean="0"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</m:ctrlPr>
                      </m:sSubPr>
                      <m:e>
                        <m:r>
                          <a:rPr lang="en-US" altLang="zh-TW" sz="1200" b="0" i="1" smtClean="0"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𝑋</m:t>
                        </m:r>
                      </m:e>
                      <m:sub>
                        <m:r>
                          <a:rPr lang="en-US" altLang="zh-TW" sz="1200" b="0" i="1" smtClean="0"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𝑜𝑢𝑡</m:t>
                        </m:r>
                      </m:sub>
                    </m:sSub>
                    <m:r>
                      <a:rPr lang="en-US" altLang="zh-TW" sz="1200" b="0" i="1" smtClean="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(</m:t>
                    </m:r>
                    <m:r>
                      <a:rPr lang="en-US" altLang="zh-TW" sz="1200" b="0" i="1" smtClean="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𝐻</m:t>
                    </m:r>
                    <m:r>
                      <a:rPr lang="en-US" altLang="zh-TW" sz="1200" b="0" i="1" smtClean="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,</m:t>
                    </m:r>
                    <m:r>
                      <a:rPr lang="en-US" altLang="zh-TW" sz="1200" b="0" i="1" smtClean="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𝑊</m:t>
                    </m:r>
                    <m:r>
                      <a:rPr lang="en-US" altLang="zh-TW" sz="1200" b="0" i="1" smtClean="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, 2</m:t>
                    </m:r>
                    <m:r>
                      <a:rPr lang="en-US" altLang="zh-TW" sz="1200" b="0" i="1" smtClean="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𝑐</m:t>
                    </m:r>
                    <m:r>
                      <a:rPr lang="en-US" altLang="zh-TW" sz="1200" b="0" i="1" smtClean="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)</m:t>
                    </m:r>
                  </m:oMath>
                </a14:m>
                <a:r>
                  <a:rPr lang="en-US" altLang="zh-TW" sz="1200" dirty="0">
                    <a:latin typeface="Calibri" panose="020F0502020204030204"/>
                    <a:ea typeface="新細明體" panose="02020500000000000000" pitchFamily="18" charset="-12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2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TW" sz="1200" i="1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US" altLang="zh-TW" sz="1200" dirty="0">
                    <a:latin typeface="Calibri" panose="020F0502020204030204"/>
                    <a:ea typeface="新細明體" panose="02020500000000000000" pitchFamily="18" charset="-120"/>
                  </a:rPr>
                  <a:t>=</a:t>
                </a:r>
                <a14:m>
                  <m:oMath xmlns:m="http://schemas.openxmlformats.org/officeDocument/2006/math">
                    <m:r>
                      <a:rPr lang="en-US" altLang="zh-TW" sz="1200" b="0" i="1" dirty="0" smtClean="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{</m:t>
                    </m:r>
                    <m:r>
                      <a:rPr lang="en-US" altLang="zh-TW" sz="1200" b="0" i="1" dirty="0" smtClean="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𝑥</m:t>
                    </m:r>
                    <m:r>
                      <a:rPr lang="en-US" altLang="zh-TW" sz="1200" b="0" i="1" dirty="0" smtClean="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(</m:t>
                    </m:r>
                    <m:r>
                      <a:rPr lang="en-US" altLang="zh-TW" sz="1200" b="0" i="1" dirty="0" smtClean="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𝑟</m:t>
                    </m:r>
                    <m:r>
                      <a:rPr lang="en-US" altLang="zh-TW" sz="1200" b="0" i="1" dirty="0" smtClean="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,</m:t>
                    </m:r>
                    <m:r>
                      <a:rPr lang="en-US" altLang="zh-TW" sz="1200" b="0" i="1" dirty="0" smtClean="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𝑐</m:t>
                    </m:r>
                    <m:r>
                      <a:rPr lang="en-US" altLang="zh-TW" sz="1200" b="0" i="1" dirty="0" smtClean="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)}</m:t>
                    </m:r>
                  </m:oMath>
                </a14:m>
                <a:r>
                  <a:rPr lang="en-US" altLang="zh-TW" sz="1200" dirty="0">
                    <a:latin typeface="Calibri" panose="020F0502020204030204"/>
                    <a:ea typeface="新細明體" panose="02020500000000000000" pitchFamily="18" charset="-120"/>
                  </a:rPr>
                  <a:t>, (32x32) tokens </a:t>
                </a:r>
                <a:r>
                  <a:rPr lang="en-US" altLang="zh-TW" sz="1000" dirty="0"/>
                  <a:t>For each token </a:t>
                </a:r>
                <a:r>
                  <a:rPr lang="en-US" altLang="zh-TW" sz="1000" dirty="0">
                    <a:latin typeface="Calibri" panose="020F0502020204030204"/>
                    <a:ea typeface="新細明體" panose="02020500000000000000" pitchFamily="18" charset="-120"/>
                  </a:rPr>
                  <a:t>1x1x2c/token</a:t>
                </a:r>
                <a:endParaRPr kumimoji="0" lang="en-US" altLang="zh-TW" sz="100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7" name="文字方塊 124">
                <a:extLst>
                  <a:ext uri="{FF2B5EF4-FFF2-40B4-BE49-F238E27FC236}">
                    <a16:creationId xmlns:a16="http://schemas.microsoft.com/office/drawing/2014/main" id="{89CAAFD9-60E1-A597-3BB2-E816FDBAD3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4576" y="554815"/>
                <a:ext cx="3423818" cy="1942263"/>
              </a:xfrm>
              <a:prstGeom prst="rect">
                <a:avLst/>
              </a:prstGeom>
              <a:blipFill>
                <a:blip r:embed="rId57"/>
                <a:stretch>
                  <a:fillRect l="-178" r="-8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文字方塊 18">
                <a:extLst>
                  <a:ext uri="{FF2B5EF4-FFF2-40B4-BE49-F238E27FC236}">
                    <a16:creationId xmlns:a16="http://schemas.microsoft.com/office/drawing/2014/main" id="{4EBB13D5-B192-472D-521C-1EA328FD352F}"/>
                  </a:ext>
                </a:extLst>
              </p:cNvPr>
              <p:cNvSpPr txBox="1"/>
              <p:nvPr/>
            </p:nvSpPr>
            <p:spPr>
              <a:xfrm>
                <a:off x="80979" y="4495810"/>
                <a:ext cx="1524556" cy="46166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lvl="0">
                  <a:lnSpc>
                    <a:spcPts val="1200"/>
                  </a:lnSpc>
                  <a:defRPr/>
                </a:pPr>
                <a:r>
                  <a:rPr lang="en-US" altLang="zh-TW" sz="1000" dirty="0">
                    <a:solidFill>
                      <a:srgbClr val="00B0F0"/>
                    </a:solidFill>
                  </a:rPr>
                  <a:t>I</a:t>
                </a:r>
                <a:r>
                  <a:rPr kumimoji="0" lang="en-US" altLang="zh-TW" sz="1000" b="0" u="none" strike="noStrike" kern="1200" cap="none" spc="0" normalizeH="0" baseline="0" noProof="0" dirty="0">
                    <a:ln>
                      <a:noFill/>
                    </a:ln>
                    <a:solidFill>
                      <a:srgbClr val="00B0F0"/>
                    </a:solidFill>
                    <a:effectLst/>
                    <a:uLnTx/>
                    <a:uFillTx/>
                  </a:rPr>
                  <a:t>/P</a:t>
                </a:r>
                <a:r>
                  <a:rPr kumimoji="0" lang="en-US" altLang="zh-TW" sz="1000" b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: </a:t>
                </a:r>
                <a:r>
                  <a:rPr lang="en-US" altLang="zh-TW" sz="1000" dirty="0"/>
                  <a:t>Embedded patch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0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TW" sz="1000" i="1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en-US" altLang="zh-TW" sz="1000" dirty="0"/>
                  <a:t> (1x256c), totaling 1024 patches</a:t>
                </a:r>
                <a:endParaRPr kumimoji="0" lang="en-US" altLang="zh-TW" sz="1000" b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120" name="文字方塊 18">
                <a:extLst>
                  <a:ext uri="{FF2B5EF4-FFF2-40B4-BE49-F238E27FC236}">
                    <a16:creationId xmlns:a16="http://schemas.microsoft.com/office/drawing/2014/main" id="{4EBB13D5-B192-472D-521C-1EA328FD35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79" y="4495810"/>
                <a:ext cx="1524556" cy="461665"/>
              </a:xfrm>
              <a:prstGeom prst="rect">
                <a:avLst/>
              </a:prstGeom>
              <a:blipFill>
                <a:blip r:embed="rId58"/>
                <a:stretch>
                  <a:fillRect l="-5200" t="-8000" b="-18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3" name="文字方塊 51">
            <a:extLst>
              <a:ext uri="{FF2B5EF4-FFF2-40B4-BE49-F238E27FC236}">
                <a16:creationId xmlns:a16="http://schemas.microsoft.com/office/drawing/2014/main" id="{A5B55CBA-F179-BBB0-0580-2ABD08D6D53B}"/>
              </a:ext>
            </a:extLst>
          </p:cNvPr>
          <p:cNvSpPr txBox="1"/>
          <p:nvPr/>
        </p:nvSpPr>
        <p:spPr>
          <a:xfrm>
            <a:off x="2133507" y="884580"/>
            <a:ext cx="5892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Layer </a:t>
            </a:r>
            <a:r>
              <a:rPr lang="en-US" altLang="zh-TW" sz="10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2</a:t>
            </a:r>
            <a:endParaRPr kumimoji="0" lang="zh-TW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27" name="文字方塊 51">
            <a:extLst>
              <a:ext uri="{FF2B5EF4-FFF2-40B4-BE49-F238E27FC236}">
                <a16:creationId xmlns:a16="http://schemas.microsoft.com/office/drawing/2014/main" id="{7093C6BC-047A-AB22-B14B-1C945E56B470}"/>
              </a:ext>
            </a:extLst>
          </p:cNvPr>
          <p:cNvSpPr txBox="1"/>
          <p:nvPr/>
        </p:nvSpPr>
        <p:spPr>
          <a:xfrm>
            <a:off x="2260513" y="1299657"/>
            <a:ext cx="5892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Layer 4</a:t>
            </a:r>
            <a:endParaRPr kumimoji="0" lang="zh-TW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28" name="文字方塊 51">
            <a:extLst>
              <a:ext uri="{FF2B5EF4-FFF2-40B4-BE49-F238E27FC236}">
                <a16:creationId xmlns:a16="http://schemas.microsoft.com/office/drawing/2014/main" id="{1F02B11C-0142-6DA0-14E2-9528670EA31E}"/>
              </a:ext>
            </a:extLst>
          </p:cNvPr>
          <p:cNvSpPr txBox="1"/>
          <p:nvPr/>
        </p:nvSpPr>
        <p:spPr>
          <a:xfrm>
            <a:off x="2265114" y="1749368"/>
            <a:ext cx="5892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Layer </a:t>
            </a:r>
            <a:r>
              <a:rPr lang="en-US" altLang="zh-TW" sz="10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6</a:t>
            </a:r>
            <a:endParaRPr kumimoji="0" lang="zh-TW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29" name="文字方塊 51">
            <a:extLst>
              <a:ext uri="{FF2B5EF4-FFF2-40B4-BE49-F238E27FC236}">
                <a16:creationId xmlns:a16="http://schemas.microsoft.com/office/drawing/2014/main" id="{F04A5AA2-CE05-70B3-8759-09AC41EA8D47}"/>
              </a:ext>
            </a:extLst>
          </p:cNvPr>
          <p:cNvSpPr txBox="1"/>
          <p:nvPr/>
        </p:nvSpPr>
        <p:spPr>
          <a:xfrm>
            <a:off x="2265114" y="2213065"/>
            <a:ext cx="5892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Layer </a:t>
            </a:r>
            <a:r>
              <a:rPr lang="en-US" altLang="zh-TW" sz="10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8</a:t>
            </a:r>
            <a:endParaRPr kumimoji="0" lang="zh-TW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30" name="文字方塊 51">
            <a:extLst>
              <a:ext uri="{FF2B5EF4-FFF2-40B4-BE49-F238E27FC236}">
                <a16:creationId xmlns:a16="http://schemas.microsoft.com/office/drawing/2014/main" id="{45DB294D-FC54-8B1E-CC36-AD5BD769FD42}"/>
              </a:ext>
            </a:extLst>
          </p:cNvPr>
          <p:cNvSpPr txBox="1"/>
          <p:nvPr/>
        </p:nvSpPr>
        <p:spPr>
          <a:xfrm>
            <a:off x="2208267" y="2637121"/>
            <a:ext cx="6800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Layer </a:t>
            </a:r>
            <a:r>
              <a:rPr lang="en-US" altLang="zh-TW" sz="10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10</a:t>
            </a:r>
            <a:endParaRPr kumimoji="0" lang="zh-TW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A3E937B8-6FC9-7E35-E3FB-B651FF9E8A30}"/>
              </a:ext>
            </a:extLst>
          </p:cNvPr>
          <p:cNvGrpSpPr/>
          <p:nvPr/>
        </p:nvGrpSpPr>
        <p:grpSpPr>
          <a:xfrm>
            <a:off x="1094567" y="4563784"/>
            <a:ext cx="8080595" cy="2150847"/>
            <a:chOff x="1417393" y="4626558"/>
            <a:chExt cx="8080595" cy="2150847"/>
          </a:xfrm>
        </p:grpSpPr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E0415497-8BDE-D3F4-02A7-20B0B0D47237}"/>
                </a:ext>
              </a:extLst>
            </p:cNvPr>
            <p:cNvGrpSpPr/>
            <p:nvPr/>
          </p:nvGrpSpPr>
          <p:grpSpPr>
            <a:xfrm>
              <a:off x="1417393" y="4626558"/>
              <a:ext cx="6499207" cy="2150847"/>
              <a:chOff x="1708784" y="4604765"/>
              <a:chExt cx="6499207" cy="2150847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文字方塊 51">
                    <a:extLst>
                      <a:ext uri="{FF2B5EF4-FFF2-40B4-BE49-F238E27FC236}">
                        <a16:creationId xmlns:a16="http://schemas.microsoft.com/office/drawing/2014/main" id="{AE280EEF-326B-CB1E-73FB-A77E6484E246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1327056" y="5917679"/>
                    <a:ext cx="1074504" cy="311047"/>
                  </a:xfrm>
                  <a:prstGeom prst="rect">
                    <a:avLst/>
                  </a:prstGeom>
                  <a:noFill/>
                  <a:ln>
                    <a:noFill/>
                    <a:prstDash val="dash"/>
                  </a:ln>
                </p:spPr>
                <p:txBody>
                  <a:bodyPr wrap="square" rtlCol="0">
                    <a:spAutoFit/>
                  </a:bodyPr>
                  <a:lstStyle>
                    <a:defPPr>
                      <a:defRPr lang="en-US"/>
                    </a:defPPr>
                    <a:lvl1pPr marR="0" lvl="0" indent="0" fontAlgn="auto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kumimoji="0" sz="1000" b="0" i="1" u="none" strike="noStrike" cap="none" spc="0" normalizeH="0" baseline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defRPr>
                    </a:lvl1pPr>
                  </a:lstStyle>
                  <a:p>
                    <a14:m>
                      <m:oMath xmlns:m="http://schemas.openxmlformats.org/officeDocument/2006/math">
                        <m:f>
                          <m:fPr>
                            <m:ctrlPr>
                              <a:rPr lang="en-US" altLang="zh-TW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TW" dirty="0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num>
                          <m:den>
                            <m:r>
                              <a:rPr lang="en-US" altLang="zh-TW" dirty="0" smtClean="0">
                                <a:latin typeface="Cambria Math" panose="02040503050406030204" pitchFamily="18" charset="0"/>
                              </a:rPr>
                              <m:t>16</m:t>
                            </m:r>
                          </m:den>
                        </m:f>
                        <m:r>
                          <a:rPr lang="en-US" altLang="zh-TW" dirty="0" smtClean="0">
                            <a:latin typeface="Cambria Math" panose="02040503050406030204" pitchFamily="18" charset="0"/>
                          </a:rPr>
                          <m:t>×</m:t>
                        </m:r>
                        <m:f>
                          <m:fPr>
                            <m:ctrlPr>
                              <a:rPr lang="en-US" altLang="zh-TW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TW" dirty="0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num>
                          <m:den>
                            <m:r>
                              <a:rPr lang="en-US" altLang="zh-TW" dirty="0" smtClean="0">
                                <a:latin typeface="Cambria Math" panose="02040503050406030204" pitchFamily="18" charset="0"/>
                              </a:rPr>
                              <m:t>16</m:t>
                            </m:r>
                          </m:den>
                        </m:f>
                        <m:r>
                          <a:rPr lang="en-US" altLang="zh-TW" dirty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TW" b="0" i="1" dirty="0" smtClean="0">
                            <a:latin typeface="Cambria Math" panose="02040503050406030204" pitchFamily="18" charset="0"/>
                          </a:rPr>
                          <m:t>1024</m:t>
                        </m:r>
                        <m:r>
                          <a:rPr lang="en-US" altLang="zh-TW" b="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oMath>
                    </a14:m>
                    <a:r>
                      <a:rPr lang="zh-TW" altLang="en-US" dirty="0"/>
                      <a:t> </a:t>
                    </a:r>
                  </a:p>
                </p:txBody>
              </p:sp>
            </mc:Choice>
            <mc:Fallback xmlns="">
              <p:sp>
                <p:nvSpPr>
                  <p:cNvPr id="12" name="文字方塊 51">
                    <a:extLst>
                      <a:ext uri="{FF2B5EF4-FFF2-40B4-BE49-F238E27FC236}">
                        <a16:creationId xmlns:a16="http://schemas.microsoft.com/office/drawing/2014/main" id="{AE280EEF-326B-CB1E-73FB-A77E6484E24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6200000">
                    <a:off x="1327056" y="5917679"/>
                    <a:ext cx="1074504" cy="311047"/>
                  </a:xfrm>
                  <a:prstGeom prst="rect">
                    <a:avLst/>
                  </a:prstGeom>
                  <a:blipFill>
                    <a:blip r:embed="rId61"/>
                    <a:stretch>
                      <a:fillRect/>
                    </a:stretch>
                  </a:blipFill>
                  <a:ln>
                    <a:noFill/>
                    <a:prstDash val="dash"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9" name="文字方塊 124">
                <a:extLst>
                  <a:ext uri="{FF2B5EF4-FFF2-40B4-BE49-F238E27FC236}">
                    <a16:creationId xmlns:a16="http://schemas.microsoft.com/office/drawing/2014/main" id="{88B28700-AE7E-F736-BA7E-D83E99D6C940}"/>
                  </a:ext>
                </a:extLst>
              </p:cNvPr>
              <p:cNvSpPr txBox="1"/>
              <p:nvPr/>
            </p:nvSpPr>
            <p:spPr>
              <a:xfrm rot="16200000">
                <a:off x="1294471" y="5537670"/>
                <a:ext cx="1685769" cy="276999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marR="0" lvl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kumimoji="0" lang="en-US" altLang="zh-TW" sz="1200" i="0" u="none" strike="noStrike" kern="1200" cap="none" spc="0" normalizeH="0" baseline="0" noProof="0" dirty="0" err="1">
                    <a:ln>
                      <a:noFill/>
                    </a:ln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Convd</a:t>
                </a:r>
                <a:r>
                  <a:rPr kumimoji="0" lang="en-US" altLang="zh-TW" sz="120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(3x</a:t>
                </a:r>
                <a:r>
                  <a:rPr lang="en-US" altLang="zh-TW" sz="1200" dirty="0">
                    <a:latin typeface="Calibri" panose="020F0502020204030204"/>
                    <a:ea typeface="新細明體" panose="02020500000000000000" pitchFamily="18" charset="-120"/>
                  </a:rPr>
                  <a:t>3</a:t>
                </a:r>
                <a:r>
                  <a:rPr kumimoji="0" lang="en-US" altLang="zh-TW" sz="120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, s=2, </a:t>
                </a:r>
                <a:r>
                  <a:rPr lang="en-US" altLang="zh-TW" sz="1200" dirty="0">
                    <a:latin typeface="Calibri" panose="020F0502020204030204"/>
                    <a:ea typeface="新細明體" panose="02020500000000000000" pitchFamily="18" charset="-120"/>
                  </a:rPr>
                  <a:t>512</a:t>
                </a:r>
                <a:r>
                  <a:rPr kumimoji="0" lang="en-US" altLang="zh-TW" sz="120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c)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文字方塊 51">
                    <a:extLst>
                      <a:ext uri="{FF2B5EF4-FFF2-40B4-BE49-F238E27FC236}">
                        <a16:creationId xmlns:a16="http://schemas.microsoft.com/office/drawing/2014/main" id="{29E39DFC-7457-2318-F032-7F7A7B1D5FD4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1877851" y="5045462"/>
                    <a:ext cx="967602" cy="311047"/>
                  </a:xfrm>
                  <a:prstGeom prst="rect">
                    <a:avLst/>
                  </a:prstGeom>
                  <a:noFill/>
                  <a:ln>
                    <a:noFill/>
                    <a:prstDash val="dash"/>
                  </a:ln>
                </p:spPr>
                <p:txBody>
                  <a:bodyPr wrap="square" rtlCol="0">
                    <a:spAutoFit/>
                  </a:bodyPr>
                  <a:lstStyle>
                    <a:defPPr>
                      <a:defRPr lang="en-US"/>
                    </a:defPPr>
                    <a:lvl1pPr marR="0" lvl="0" indent="0" fontAlgn="auto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kumimoji="0" sz="1000" b="0" i="1" u="none" strike="noStrike" cap="none" spc="0" normalizeH="0" baseline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defRPr>
                    </a:lvl1pPr>
                  </a:lstStyle>
                  <a:p>
                    <a14:m>
                      <m:oMath xmlns:m="http://schemas.openxmlformats.org/officeDocument/2006/math">
                        <m:f>
                          <m:fPr>
                            <m:ctrlPr>
                              <a:rPr lang="en-US" altLang="zh-TW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TW" dirty="0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num>
                          <m:den>
                            <m:r>
                              <a:rPr lang="en-US" altLang="zh-TW" b="0" i="1" dirty="0" smtClean="0">
                                <a:latin typeface="Cambria Math" panose="02040503050406030204" pitchFamily="18" charset="0"/>
                              </a:rPr>
                              <m:t>8</m:t>
                            </m:r>
                          </m:den>
                        </m:f>
                        <m:r>
                          <a:rPr lang="en-US" altLang="zh-TW" dirty="0" smtClean="0">
                            <a:latin typeface="Cambria Math" panose="02040503050406030204" pitchFamily="18" charset="0"/>
                          </a:rPr>
                          <m:t>×</m:t>
                        </m:r>
                        <m:f>
                          <m:fPr>
                            <m:ctrlPr>
                              <a:rPr lang="en-US" altLang="zh-TW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TW" dirty="0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num>
                          <m:den>
                            <m:r>
                              <a:rPr lang="en-US" altLang="zh-TW" b="0" i="1" dirty="0" smtClean="0">
                                <a:latin typeface="Cambria Math" panose="02040503050406030204" pitchFamily="18" charset="0"/>
                              </a:rPr>
                              <m:t>8</m:t>
                            </m:r>
                          </m:den>
                        </m:f>
                        <m:r>
                          <a:rPr lang="en-US" altLang="zh-TW" dirty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TW" b="0" i="1" dirty="0" smtClean="0">
                            <a:latin typeface="Cambria Math" panose="02040503050406030204" pitchFamily="18" charset="0"/>
                          </a:rPr>
                          <m:t>512</m:t>
                        </m:r>
                        <m:r>
                          <a:rPr lang="en-US" altLang="zh-TW" b="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oMath>
                    </a14:m>
                    <a:r>
                      <a:rPr lang="zh-TW" altLang="en-US" dirty="0"/>
                      <a:t>  </a:t>
                    </a:r>
                  </a:p>
                </p:txBody>
              </p:sp>
            </mc:Choice>
            <mc:Fallback xmlns="">
              <p:sp>
                <p:nvSpPr>
                  <p:cNvPr id="22" name="文字方塊 51">
                    <a:extLst>
                      <a:ext uri="{FF2B5EF4-FFF2-40B4-BE49-F238E27FC236}">
                        <a16:creationId xmlns:a16="http://schemas.microsoft.com/office/drawing/2014/main" id="{29E39DFC-7457-2318-F032-7F7A7B1D5FD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6200000">
                    <a:off x="1877851" y="5045462"/>
                    <a:ext cx="967602" cy="311047"/>
                  </a:xfrm>
                  <a:prstGeom prst="rect">
                    <a:avLst/>
                  </a:prstGeom>
                  <a:blipFill>
                    <a:blip r:embed="rId62"/>
                    <a:stretch>
                      <a:fillRect/>
                    </a:stretch>
                  </a:blipFill>
                  <a:ln>
                    <a:noFill/>
                    <a:prstDash val="dash"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4" name="文字方塊 124">
                <a:extLst>
                  <a:ext uri="{FF2B5EF4-FFF2-40B4-BE49-F238E27FC236}">
                    <a16:creationId xmlns:a16="http://schemas.microsoft.com/office/drawing/2014/main" id="{2A009164-BA6D-7B88-7A43-EDE54A442F03}"/>
                  </a:ext>
                </a:extLst>
              </p:cNvPr>
              <p:cNvSpPr txBox="1"/>
              <p:nvPr/>
            </p:nvSpPr>
            <p:spPr>
              <a:xfrm rot="16200000">
                <a:off x="1834166" y="5546287"/>
                <a:ext cx="1673717" cy="276999"/>
              </a:xfrm>
              <a:prstGeom prst="rect">
                <a:avLst/>
              </a:prstGeom>
              <a:ln>
                <a:solidFill>
                  <a:srgbClr val="7030A0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kumimoji="0" lang="en-US" altLang="zh-TW" sz="1200" i="0" u="none" strike="noStrike" kern="1200" cap="none" spc="0" normalizeH="0" baseline="0" noProof="0" dirty="0" err="1">
                    <a:ln>
                      <a:noFill/>
                    </a:ln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Concate</a:t>
                </a:r>
                <a:r>
                  <a:rPr kumimoji="0" lang="en-US" altLang="zh-TW" sz="120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(Layer 8, 1024c)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0" name="文字方塊 51">
                    <a:extLst>
                      <a:ext uri="{FF2B5EF4-FFF2-40B4-BE49-F238E27FC236}">
                        <a16:creationId xmlns:a16="http://schemas.microsoft.com/office/drawing/2014/main" id="{DCD04C9F-D0BF-FEEB-D7A1-BDFF23F2D4F6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2401018" y="5063372"/>
                    <a:ext cx="1019613" cy="311047"/>
                  </a:xfrm>
                  <a:prstGeom prst="rect">
                    <a:avLst/>
                  </a:prstGeom>
                  <a:noFill/>
                  <a:ln>
                    <a:noFill/>
                    <a:prstDash val="dash"/>
                  </a:ln>
                </p:spPr>
                <p:txBody>
                  <a:bodyPr wrap="square" rtlCol="0">
                    <a:spAutoFit/>
                  </a:bodyPr>
                  <a:lstStyle>
                    <a:defPPr>
                      <a:defRPr lang="en-US"/>
                    </a:defPPr>
                    <a:lvl1pPr marR="0" lvl="0" indent="0" fontAlgn="auto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kumimoji="0" sz="1000" b="0" i="1" u="none" strike="noStrike" cap="none" spc="0" normalizeH="0" baseline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defRPr>
                    </a:lvl1pPr>
                  </a:lstStyle>
                  <a:p>
                    <a14:m>
                      <m:oMath xmlns:m="http://schemas.openxmlformats.org/officeDocument/2006/math">
                        <m:f>
                          <m:fPr>
                            <m:ctrlPr>
                              <a:rPr lang="en-US" altLang="zh-TW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TW" dirty="0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num>
                          <m:den>
                            <m:r>
                              <a:rPr lang="en-US" altLang="zh-TW" b="0" i="1" dirty="0" smtClean="0">
                                <a:latin typeface="Cambria Math" panose="02040503050406030204" pitchFamily="18" charset="0"/>
                              </a:rPr>
                              <m:t>8</m:t>
                            </m:r>
                          </m:den>
                        </m:f>
                        <m:r>
                          <a:rPr lang="en-US" altLang="zh-TW" dirty="0" smtClean="0">
                            <a:latin typeface="Cambria Math" panose="02040503050406030204" pitchFamily="18" charset="0"/>
                          </a:rPr>
                          <m:t>×</m:t>
                        </m:r>
                        <m:f>
                          <m:fPr>
                            <m:ctrlPr>
                              <a:rPr lang="en-US" altLang="zh-TW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TW" dirty="0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num>
                          <m:den>
                            <m:r>
                              <a:rPr lang="en-US" altLang="zh-TW" b="0" i="1" dirty="0" smtClean="0">
                                <a:latin typeface="Cambria Math" panose="02040503050406030204" pitchFamily="18" charset="0"/>
                              </a:rPr>
                              <m:t>8</m:t>
                            </m:r>
                          </m:den>
                        </m:f>
                        <m:r>
                          <a:rPr lang="en-US" altLang="zh-TW" dirty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TW" b="0" i="1" dirty="0" smtClean="0">
                            <a:latin typeface="Cambria Math" panose="02040503050406030204" pitchFamily="18" charset="0"/>
                          </a:rPr>
                          <m:t>1024</m:t>
                        </m:r>
                        <m:r>
                          <a:rPr lang="en-US" altLang="zh-TW" b="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oMath>
                    </a14:m>
                    <a:r>
                      <a:rPr lang="zh-TW" altLang="en-US" dirty="0"/>
                      <a:t>   </a:t>
                    </a:r>
                  </a:p>
                </p:txBody>
              </p:sp>
            </mc:Choice>
            <mc:Fallback xmlns="">
              <p:sp>
                <p:nvSpPr>
                  <p:cNvPr id="30" name="文字方塊 51">
                    <a:extLst>
                      <a:ext uri="{FF2B5EF4-FFF2-40B4-BE49-F238E27FC236}">
                        <a16:creationId xmlns:a16="http://schemas.microsoft.com/office/drawing/2014/main" id="{DCD04C9F-D0BF-FEEB-D7A1-BDFF23F2D4F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6200000">
                    <a:off x="2401018" y="5063372"/>
                    <a:ext cx="1019613" cy="311047"/>
                  </a:xfrm>
                  <a:prstGeom prst="rect">
                    <a:avLst/>
                  </a:prstGeom>
                  <a:blipFill>
                    <a:blip r:embed="rId63"/>
                    <a:stretch>
                      <a:fillRect/>
                    </a:stretch>
                  </a:blipFill>
                  <a:ln>
                    <a:noFill/>
                    <a:prstDash val="dash"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4" name="文字方塊 124">
                <a:extLst>
                  <a:ext uri="{FF2B5EF4-FFF2-40B4-BE49-F238E27FC236}">
                    <a16:creationId xmlns:a16="http://schemas.microsoft.com/office/drawing/2014/main" id="{D706277F-BD14-46CD-AC14-0B340856C71D}"/>
                  </a:ext>
                </a:extLst>
              </p:cNvPr>
              <p:cNvSpPr txBox="1"/>
              <p:nvPr/>
            </p:nvSpPr>
            <p:spPr>
              <a:xfrm>
                <a:off x="1963714" y="6451863"/>
                <a:ext cx="39520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defRPr/>
                </a:pPr>
                <a:r>
                  <a:rPr kumimoji="0" lang="en-US" altLang="zh-TW" sz="120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3.1)</a:t>
                </a:r>
                <a:endParaRPr kumimoji="0" lang="en-US" altLang="zh-TW" sz="100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  <p:sp>
            <p:nvSpPr>
              <p:cNvPr id="36" name="文字方塊 124">
                <a:extLst>
                  <a:ext uri="{FF2B5EF4-FFF2-40B4-BE49-F238E27FC236}">
                    <a16:creationId xmlns:a16="http://schemas.microsoft.com/office/drawing/2014/main" id="{A5E88C62-2050-C85A-B04C-2B32E4DFEAA7}"/>
                  </a:ext>
                </a:extLst>
              </p:cNvPr>
              <p:cNvSpPr txBox="1"/>
              <p:nvPr/>
            </p:nvSpPr>
            <p:spPr>
              <a:xfrm>
                <a:off x="2448835" y="6446936"/>
                <a:ext cx="39520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defRPr/>
                </a:pPr>
                <a:r>
                  <a:rPr kumimoji="0" lang="en-US" altLang="zh-TW" sz="120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3.</a:t>
                </a:r>
                <a:r>
                  <a:rPr lang="en-US" altLang="zh-TW" sz="1200" dirty="0">
                    <a:latin typeface="Calibri" panose="020F0502020204030204"/>
                    <a:ea typeface="新細明體" panose="02020500000000000000" pitchFamily="18" charset="-120"/>
                  </a:rPr>
                  <a:t>2</a:t>
                </a:r>
                <a:r>
                  <a:rPr kumimoji="0" lang="en-US" altLang="zh-TW" sz="120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)</a:t>
                </a:r>
                <a:endParaRPr kumimoji="0" lang="en-US" altLang="zh-TW" sz="100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  <p:sp>
            <p:nvSpPr>
              <p:cNvPr id="37" name="文字方塊 124">
                <a:extLst>
                  <a:ext uri="{FF2B5EF4-FFF2-40B4-BE49-F238E27FC236}">
                    <a16:creationId xmlns:a16="http://schemas.microsoft.com/office/drawing/2014/main" id="{62868C99-D383-E2C8-293D-6BB6C4D696F9}"/>
                  </a:ext>
                </a:extLst>
              </p:cNvPr>
              <p:cNvSpPr txBox="1"/>
              <p:nvPr/>
            </p:nvSpPr>
            <p:spPr>
              <a:xfrm rot="16200000">
                <a:off x="2318237" y="5545448"/>
                <a:ext cx="1685769" cy="276999"/>
              </a:xfrm>
              <a:prstGeom prst="rect">
                <a:avLst/>
              </a:prstGeom>
              <a:ln>
                <a:solidFill>
                  <a:srgbClr val="00B0F0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marR="0" lvl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kumimoji="0" lang="en-US" altLang="zh-TW" sz="1200" i="0" u="none" strike="noStrike" kern="1200" cap="none" spc="0" normalizeH="0" baseline="0" noProof="0" dirty="0" err="1">
                    <a:ln>
                      <a:noFill/>
                    </a:ln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Convd</a:t>
                </a:r>
                <a:r>
                  <a:rPr kumimoji="0" lang="en-US" altLang="zh-TW" sz="120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(</a:t>
                </a:r>
                <a:r>
                  <a:rPr lang="en-US" altLang="zh-TW" sz="1200" dirty="0">
                    <a:latin typeface="Calibri" panose="020F0502020204030204"/>
                    <a:ea typeface="新細明體" panose="02020500000000000000" pitchFamily="18" charset="-120"/>
                  </a:rPr>
                  <a:t>3</a:t>
                </a:r>
                <a:r>
                  <a:rPr kumimoji="0" lang="en-US" altLang="zh-TW" sz="120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x3, s=</a:t>
                </a:r>
                <a:r>
                  <a:rPr lang="en-US" altLang="zh-TW" sz="1200" dirty="0">
                    <a:latin typeface="Calibri" panose="020F0502020204030204"/>
                    <a:ea typeface="新細明體" panose="02020500000000000000" pitchFamily="18" charset="-120"/>
                  </a:rPr>
                  <a:t>1</a:t>
                </a:r>
                <a:r>
                  <a:rPr kumimoji="0" lang="en-US" altLang="zh-TW" sz="120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, 512c)</a:t>
                </a:r>
              </a:p>
            </p:txBody>
          </p:sp>
          <p:sp>
            <p:nvSpPr>
              <p:cNvPr id="38" name="文字方塊 124">
                <a:extLst>
                  <a:ext uri="{FF2B5EF4-FFF2-40B4-BE49-F238E27FC236}">
                    <a16:creationId xmlns:a16="http://schemas.microsoft.com/office/drawing/2014/main" id="{16702652-195E-17EF-3C89-2E7DFD017BB3}"/>
                  </a:ext>
                </a:extLst>
              </p:cNvPr>
              <p:cNvSpPr txBox="1"/>
              <p:nvPr/>
            </p:nvSpPr>
            <p:spPr>
              <a:xfrm>
                <a:off x="2951912" y="6469428"/>
                <a:ext cx="39520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defRPr/>
                </a:pPr>
                <a:r>
                  <a:rPr kumimoji="0" lang="en-US" altLang="zh-TW" sz="120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3.3)</a:t>
                </a:r>
                <a:endParaRPr kumimoji="0" lang="en-US" altLang="zh-TW" sz="100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9" name="文字方塊 51">
                    <a:extLst>
                      <a:ext uri="{FF2B5EF4-FFF2-40B4-BE49-F238E27FC236}">
                        <a16:creationId xmlns:a16="http://schemas.microsoft.com/office/drawing/2014/main" id="{BEB52A3B-C616-89D8-739C-C0A67F9A5A73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3236947" y="4976764"/>
                    <a:ext cx="958240" cy="311047"/>
                  </a:xfrm>
                  <a:prstGeom prst="rect">
                    <a:avLst/>
                  </a:prstGeom>
                  <a:noFill/>
                  <a:ln>
                    <a:noFill/>
                    <a:prstDash val="dash"/>
                  </a:ln>
                </p:spPr>
                <p:txBody>
                  <a:bodyPr wrap="square" rtlCol="0">
                    <a:spAutoFit/>
                  </a:bodyPr>
                  <a:lstStyle>
                    <a:defPPr>
                      <a:defRPr lang="en-US"/>
                    </a:defPPr>
                    <a:lvl1pPr marR="0" lvl="0" indent="0" fontAlgn="auto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kumimoji="0" sz="1000" b="0" i="1" u="none" strike="noStrike" cap="none" spc="0" normalizeH="0" baseline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defRPr>
                    </a:lvl1pPr>
                  </a:lstStyle>
                  <a:p>
                    <a14:m>
                      <m:oMath xmlns:m="http://schemas.openxmlformats.org/officeDocument/2006/math">
                        <m:f>
                          <m:fPr>
                            <m:ctrlPr>
                              <a:rPr lang="en-US" altLang="zh-TW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TW" dirty="0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num>
                          <m:den>
                            <m:r>
                              <a:rPr lang="en-US" altLang="zh-TW" b="0" i="1" dirty="0" smtClean="0">
                                <a:latin typeface="Cambria Math" panose="02040503050406030204" pitchFamily="18" charset="0"/>
                              </a:rPr>
                              <m:t>8</m:t>
                            </m:r>
                          </m:den>
                        </m:f>
                        <m:r>
                          <a:rPr lang="en-US" altLang="zh-TW" dirty="0" smtClean="0">
                            <a:latin typeface="Cambria Math" panose="02040503050406030204" pitchFamily="18" charset="0"/>
                          </a:rPr>
                          <m:t>×</m:t>
                        </m:r>
                        <m:f>
                          <m:fPr>
                            <m:ctrlPr>
                              <a:rPr lang="en-US" altLang="zh-TW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TW" dirty="0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num>
                          <m:den>
                            <m:r>
                              <a:rPr lang="en-US" altLang="zh-TW" b="0" i="1" dirty="0" smtClean="0">
                                <a:latin typeface="Cambria Math" panose="02040503050406030204" pitchFamily="18" charset="0"/>
                              </a:rPr>
                              <m:t>8</m:t>
                            </m:r>
                          </m:den>
                        </m:f>
                        <m:r>
                          <a:rPr lang="en-US" altLang="zh-TW" dirty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TW" b="0" i="1" dirty="0" smtClean="0">
                            <a:latin typeface="Cambria Math" panose="02040503050406030204" pitchFamily="18" charset="0"/>
                          </a:rPr>
                          <m:t>256</m:t>
                        </m:r>
                        <m:r>
                          <a:rPr lang="en-US" altLang="zh-TW" b="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oMath>
                    </a14:m>
                    <a:r>
                      <a:rPr lang="zh-TW" altLang="en-US" dirty="0"/>
                      <a:t>  </a:t>
                    </a:r>
                  </a:p>
                </p:txBody>
              </p:sp>
            </mc:Choice>
            <mc:Fallback xmlns="">
              <p:sp>
                <p:nvSpPr>
                  <p:cNvPr id="39" name="文字方塊 51">
                    <a:extLst>
                      <a:ext uri="{FF2B5EF4-FFF2-40B4-BE49-F238E27FC236}">
                        <a16:creationId xmlns:a16="http://schemas.microsoft.com/office/drawing/2014/main" id="{BEB52A3B-C616-89D8-739C-C0A67F9A5A7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6200000">
                    <a:off x="3236947" y="4976764"/>
                    <a:ext cx="958240" cy="311047"/>
                  </a:xfrm>
                  <a:prstGeom prst="rect">
                    <a:avLst/>
                  </a:prstGeom>
                  <a:blipFill>
                    <a:blip r:embed="rId64"/>
                    <a:stretch>
                      <a:fillRect/>
                    </a:stretch>
                  </a:blipFill>
                  <a:ln>
                    <a:noFill/>
                    <a:prstDash val="dash"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文字方塊 51">
                    <a:extLst>
                      <a:ext uri="{FF2B5EF4-FFF2-40B4-BE49-F238E27FC236}">
                        <a16:creationId xmlns:a16="http://schemas.microsoft.com/office/drawing/2014/main" id="{70924D94-8567-DB10-33EB-CB59C62042A4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3759569" y="4977113"/>
                    <a:ext cx="942965" cy="311047"/>
                  </a:xfrm>
                  <a:prstGeom prst="rect">
                    <a:avLst/>
                  </a:prstGeom>
                  <a:noFill/>
                  <a:ln>
                    <a:noFill/>
                    <a:prstDash val="dash"/>
                  </a:ln>
                </p:spPr>
                <p:txBody>
                  <a:bodyPr wrap="square" rtlCol="0">
                    <a:spAutoFit/>
                  </a:bodyPr>
                  <a:lstStyle>
                    <a:defPPr>
                      <a:defRPr lang="en-US"/>
                    </a:defPPr>
                    <a:lvl1pPr marR="0" lvl="0" indent="0" fontAlgn="auto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kumimoji="0" sz="1000" b="0" i="1" u="none" strike="noStrike" cap="none" spc="0" normalizeH="0" baseline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defRPr>
                    </a:lvl1pPr>
                  </a:lstStyle>
                  <a:p>
                    <a14:m>
                      <m:oMath xmlns:m="http://schemas.openxmlformats.org/officeDocument/2006/math">
                        <m:f>
                          <m:fPr>
                            <m:ctrlPr>
                              <a:rPr lang="en-US" altLang="zh-TW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TW" dirty="0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num>
                          <m:den>
                            <m:r>
                              <a:rPr lang="en-US" altLang="zh-TW" b="0" i="1" dirty="0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  <m:r>
                          <a:rPr lang="en-US" altLang="zh-TW" dirty="0" smtClean="0">
                            <a:latin typeface="Cambria Math" panose="02040503050406030204" pitchFamily="18" charset="0"/>
                          </a:rPr>
                          <m:t>×</m:t>
                        </m:r>
                        <m:f>
                          <m:fPr>
                            <m:ctrlPr>
                              <a:rPr lang="en-US" altLang="zh-TW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TW" dirty="0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num>
                          <m:den>
                            <m:r>
                              <a:rPr lang="en-US" altLang="zh-TW" b="0" i="1" dirty="0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  <m:r>
                          <a:rPr lang="en-US" altLang="zh-TW" dirty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TW" b="0" i="1" dirty="0" smtClean="0">
                            <a:latin typeface="Cambria Math" panose="02040503050406030204" pitchFamily="18" charset="0"/>
                          </a:rPr>
                          <m:t>256</m:t>
                        </m:r>
                        <m:r>
                          <a:rPr lang="en-US" altLang="zh-TW" b="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oMath>
                    </a14:m>
                    <a:r>
                      <a:rPr lang="zh-TW" altLang="en-US" dirty="0"/>
                      <a:t>  </a:t>
                    </a:r>
                  </a:p>
                </p:txBody>
              </p:sp>
            </mc:Choice>
            <mc:Fallback xmlns="">
              <p:sp>
                <p:nvSpPr>
                  <p:cNvPr id="41" name="文字方塊 51">
                    <a:extLst>
                      <a:ext uri="{FF2B5EF4-FFF2-40B4-BE49-F238E27FC236}">
                        <a16:creationId xmlns:a16="http://schemas.microsoft.com/office/drawing/2014/main" id="{70924D94-8567-DB10-33EB-CB59C62042A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6200000">
                    <a:off x="3759569" y="4977113"/>
                    <a:ext cx="942965" cy="311047"/>
                  </a:xfrm>
                  <a:prstGeom prst="rect">
                    <a:avLst/>
                  </a:prstGeom>
                  <a:blipFill>
                    <a:blip r:embed="rId65"/>
                    <a:stretch>
                      <a:fillRect/>
                    </a:stretch>
                  </a:blipFill>
                  <a:ln>
                    <a:noFill/>
                    <a:prstDash val="dash"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2" name="文字方塊 124">
                <a:extLst>
                  <a:ext uri="{FF2B5EF4-FFF2-40B4-BE49-F238E27FC236}">
                    <a16:creationId xmlns:a16="http://schemas.microsoft.com/office/drawing/2014/main" id="{B82CC89A-B171-A731-2DA5-CDC367E7AAAB}"/>
                  </a:ext>
                </a:extLst>
              </p:cNvPr>
              <p:cNvSpPr txBox="1"/>
              <p:nvPr/>
            </p:nvSpPr>
            <p:spPr>
              <a:xfrm rot="16200000">
                <a:off x="2582101" y="5544081"/>
                <a:ext cx="1685769" cy="276999"/>
              </a:xfrm>
              <a:prstGeom prst="rect">
                <a:avLst/>
              </a:prstGeom>
              <a:ln>
                <a:solidFill>
                  <a:srgbClr val="00B0F0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marR="0" lvl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kumimoji="0" lang="en-US" altLang="zh-TW" sz="1200" i="0" u="none" strike="noStrike" kern="1200" cap="none" spc="0" normalizeH="0" baseline="0" noProof="0" dirty="0" err="1">
                    <a:ln>
                      <a:noFill/>
                    </a:ln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Convd</a:t>
                </a:r>
                <a:r>
                  <a:rPr kumimoji="0" lang="en-US" altLang="zh-TW" sz="120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(</a:t>
                </a:r>
                <a:r>
                  <a:rPr lang="en-US" altLang="zh-TW" sz="1200" dirty="0">
                    <a:latin typeface="Calibri" panose="020F0502020204030204"/>
                    <a:ea typeface="新細明體" panose="02020500000000000000" pitchFamily="18" charset="-120"/>
                  </a:rPr>
                  <a:t>3</a:t>
                </a:r>
                <a:r>
                  <a:rPr kumimoji="0" lang="en-US" altLang="zh-TW" sz="120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x3, s=</a:t>
                </a:r>
                <a:r>
                  <a:rPr lang="en-US" altLang="zh-TW" sz="1200" dirty="0">
                    <a:latin typeface="Calibri" panose="020F0502020204030204"/>
                    <a:ea typeface="新細明體" panose="02020500000000000000" pitchFamily="18" charset="-120"/>
                  </a:rPr>
                  <a:t>1</a:t>
                </a:r>
                <a:r>
                  <a:rPr kumimoji="0" lang="en-US" altLang="zh-TW" sz="120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, 256c)</a:t>
                </a:r>
              </a:p>
            </p:txBody>
          </p:sp>
          <p:sp>
            <p:nvSpPr>
              <p:cNvPr id="43" name="文字方塊 124">
                <a:extLst>
                  <a:ext uri="{FF2B5EF4-FFF2-40B4-BE49-F238E27FC236}">
                    <a16:creationId xmlns:a16="http://schemas.microsoft.com/office/drawing/2014/main" id="{B6387D66-1AD8-5322-F04A-E9E872B64F1D}"/>
                  </a:ext>
                </a:extLst>
              </p:cNvPr>
              <p:cNvSpPr txBox="1"/>
              <p:nvPr/>
            </p:nvSpPr>
            <p:spPr>
              <a:xfrm rot="16200000">
                <a:off x="3149499" y="5537669"/>
                <a:ext cx="1685769" cy="276999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marR="0" lvl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kumimoji="0" lang="en-US" altLang="zh-TW" sz="1200" i="0" u="none" strike="noStrike" kern="1200" cap="none" spc="0" normalizeH="0" baseline="0" noProof="0" dirty="0" err="1">
                    <a:ln>
                      <a:noFill/>
                    </a:ln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Convd</a:t>
                </a:r>
                <a:r>
                  <a:rPr kumimoji="0" lang="en-US" altLang="zh-TW" sz="120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(3x</a:t>
                </a:r>
                <a:r>
                  <a:rPr lang="en-US" altLang="zh-TW" sz="1200" dirty="0">
                    <a:latin typeface="Calibri" panose="020F0502020204030204"/>
                    <a:ea typeface="新細明體" panose="02020500000000000000" pitchFamily="18" charset="-120"/>
                  </a:rPr>
                  <a:t>3</a:t>
                </a:r>
                <a:r>
                  <a:rPr kumimoji="0" lang="en-US" altLang="zh-TW" sz="120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, s=2, </a:t>
                </a:r>
                <a:r>
                  <a:rPr lang="en-US" altLang="zh-TW" sz="1200" dirty="0">
                    <a:latin typeface="Calibri" panose="020F0502020204030204"/>
                    <a:ea typeface="新細明體" panose="02020500000000000000" pitchFamily="18" charset="-120"/>
                  </a:rPr>
                  <a:t>256</a:t>
                </a:r>
                <a:r>
                  <a:rPr kumimoji="0" lang="en-US" altLang="zh-TW" sz="120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c)</a:t>
                </a:r>
              </a:p>
            </p:txBody>
          </p:sp>
          <p:sp>
            <p:nvSpPr>
              <p:cNvPr id="44" name="文字方塊 124">
                <a:extLst>
                  <a:ext uri="{FF2B5EF4-FFF2-40B4-BE49-F238E27FC236}">
                    <a16:creationId xmlns:a16="http://schemas.microsoft.com/office/drawing/2014/main" id="{AD52B634-15F8-42F7-D0E7-F733AD75A7E4}"/>
                  </a:ext>
                </a:extLst>
              </p:cNvPr>
              <p:cNvSpPr txBox="1"/>
              <p:nvPr/>
            </p:nvSpPr>
            <p:spPr>
              <a:xfrm>
                <a:off x="3788971" y="6468237"/>
                <a:ext cx="39520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defRPr/>
                </a:pPr>
                <a:r>
                  <a:rPr kumimoji="0" lang="en-US" altLang="zh-TW" sz="120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3.1)</a:t>
                </a:r>
                <a:endParaRPr kumimoji="0" lang="en-US" altLang="zh-TW" sz="100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  <p:sp>
            <p:nvSpPr>
              <p:cNvPr id="45" name="文字方塊 124">
                <a:extLst>
                  <a:ext uri="{FF2B5EF4-FFF2-40B4-BE49-F238E27FC236}">
                    <a16:creationId xmlns:a16="http://schemas.microsoft.com/office/drawing/2014/main" id="{197CF287-2AD5-F197-4936-EE3EB36F79F0}"/>
                  </a:ext>
                </a:extLst>
              </p:cNvPr>
              <p:cNvSpPr txBox="1"/>
              <p:nvPr/>
            </p:nvSpPr>
            <p:spPr>
              <a:xfrm rot="16200000">
                <a:off x="3630858" y="5513908"/>
                <a:ext cx="1710242" cy="276999"/>
              </a:xfrm>
              <a:prstGeom prst="rect">
                <a:avLst/>
              </a:prstGeom>
              <a:ln>
                <a:solidFill>
                  <a:srgbClr val="7030A0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kumimoji="0" lang="en-US" altLang="zh-TW" sz="1200" i="0" u="none" strike="noStrike" kern="1200" cap="none" spc="0" normalizeH="0" baseline="0" noProof="0" dirty="0" err="1">
                    <a:ln>
                      <a:noFill/>
                    </a:ln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Concate</a:t>
                </a:r>
                <a:r>
                  <a:rPr kumimoji="0" lang="en-US" altLang="zh-TW" sz="120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(Layer 6, 512c)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6" name="文字方塊 51">
                    <a:extLst>
                      <a:ext uri="{FF2B5EF4-FFF2-40B4-BE49-F238E27FC236}">
                        <a16:creationId xmlns:a16="http://schemas.microsoft.com/office/drawing/2014/main" id="{B9C084B0-3785-338E-B6B3-85B3F0462AA5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4326034" y="4997172"/>
                    <a:ext cx="927003" cy="311047"/>
                  </a:xfrm>
                  <a:prstGeom prst="rect">
                    <a:avLst/>
                  </a:prstGeom>
                  <a:noFill/>
                  <a:ln>
                    <a:noFill/>
                    <a:prstDash val="dash"/>
                  </a:ln>
                </p:spPr>
                <p:txBody>
                  <a:bodyPr wrap="square" rtlCol="0">
                    <a:spAutoFit/>
                  </a:bodyPr>
                  <a:lstStyle>
                    <a:defPPr>
                      <a:defRPr lang="en-US"/>
                    </a:defPPr>
                    <a:lvl1pPr marR="0" lvl="0" indent="0" fontAlgn="auto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kumimoji="0" sz="1000" b="0" i="1" u="none" strike="noStrike" cap="none" spc="0" normalizeH="0" baseline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defRPr>
                    </a:lvl1pPr>
                  </a:lstStyle>
                  <a:p>
                    <a14:m>
                      <m:oMath xmlns:m="http://schemas.openxmlformats.org/officeDocument/2006/math">
                        <m:f>
                          <m:fPr>
                            <m:ctrlPr>
                              <a:rPr lang="en-US" altLang="zh-TW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TW" dirty="0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num>
                          <m:den>
                            <m:r>
                              <a:rPr lang="en-US" altLang="zh-TW" b="0" i="1" dirty="0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  <m:r>
                          <a:rPr lang="en-US" altLang="zh-TW" dirty="0" smtClean="0">
                            <a:latin typeface="Cambria Math" panose="02040503050406030204" pitchFamily="18" charset="0"/>
                          </a:rPr>
                          <m:t>×</m:t>
                        </m:r>
                        <m:f>
                          <m:fPr>
                            <m:ctrlPr>
                              <a:rPr lang="en-US" altLang="zh-TW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TW" dirty="0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num>
                          <m:den>
                            <m:r>
                              <a:rPr lang="en-US" altLang="zh-TW" b="0" i="1" dirty="0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  <m:r>
                          <a:rPr lang="en-US" altLang="zh-TW" dirty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TW" b="0" i="1" dirty="0" smtClean="0">
                            <a:latin typeface="Cambria Math" panose="02040503050406030204" pitchFamily="18" charset="0"/>
                          </a:rPr>
                          <m:t>512</m:t>
                        </m:r>
                        <m:r>
                          <a:rPr lang="en-US" altLang="zh-TW" b="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oMath>
                    </a14:m>
                    <a:r>
                      <a:rPr lang="zh-TW" altLang="en-US" dirty="0"/>
                      <a:t>  </a:t>
                    </a:r>
                  </a:p>
                </p:txBody>
              </p:sp>
            </mc:Choice>
            <mc:Fallback xmlns="">
              <p:sp>
                <p:nvSpPr>
                  <p:cNvPr id="46" name="文字方塊 51">
                    <a:extLst>
                      <a:ext uri="{FF2B5EF4-FFF2-40B4-BE49-F238E27FC236}">
                        <a16:creationId xmlns:a16="http://schemas.microsoft.com/office/drawing/2014/main" id="{B9C084B0-3785-338E-B6B3-85B3F0462AA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6200000">
                    <a:off x="4326034" y="4997172"/>
                    <a:ext cx="927003" cy="311047"/>
                  </a:xfrm>
                  <a:prstGeom prst="rect">
                    <a:avLst/>
                  </a:prstGeom>
                  <a:blipFill>
                    <a:blip r:embed="rId66"/>
                    <a:stretch>
                      <a:fillRect/>
                    </a:stretch>
                  </a:blipFill>
                  <a:ln>
                    <a:noFill/>
                    <a:prstDash val="dash"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7" name="文字方塊 124">
                <a:extLst>
                  <a:ext uri="{FF2B5EF4-FFF2-40B4-BE49-F238E27FC236}">
                    <a16:creationId xmlns:a16="http://schemas.microsoft.com/office/drawing/2014/main" id="{D45E18C2-105C-3D70-D1F8-2A0175DDD48F}"/>
                  </a:ext>
                </a:extLst>
              </p:cNvPr>
              <p:cNvSpPr txBox="1"/>
              <p:nvPr/>
            </p:nvSpPr>
            <p:spPr>
              <a:xfrm>
                <a:off x="4274989" y="6478613"/>
                <a:ext cx="44585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defRPr/>
                </a:pPr>
                <a:r>
                  <a:rPr kumimoji="0" lang="en-US" altLang="zh-TW" sz="120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3.</a:t>
                </a:r>
                <a:r>
                  <a:rPr lang="en-US" altLang="zh-TW" sz="1200" dirty="0">
                    <a:latin typeface="Calibri" panose="020F0502020204030204"/>
                    <a:ea typeface="新細明體" panose="02020500000000000000" pitchFamily="18" charset="-120"/>
                  </a:rPr>
                  <a:t>2</a:t>
                </a:r>
                <a:r>
                  <a:rPr kumimoji="0" lang="en-US" altLang="zh-TW" sz="120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)</a:t>
                </a:r>
                <a:endParaRPr kumimoji="0" lang="en-US" altLang="zh-TW" sz="100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  <p:sp>
            <p:nvSpPr>
              <p:cNvPr id="49" name="文字方塊 124">
                <a:extLst>
                  <a:ext uri="{FF2B5EF4-FFF2-40B4-BE49-F238E27FC236}">
                    <a16:creationId xmlns:a16="http://schemas.microsoft.com/office/drawing/2014/main" id="{CF76C20B-D316-AE62-7066-33223D616207}"/>
                  </a:ext>
                </a:extLst>
              </p:cNvPr>
              <p:cNvSpPr txBox="1"/>
              <p:nvPr/>
            </p:nvSpPr>
            <p:spPr>
              <a:xfrm rot="16200000">
                <a:off x="4207759" y="5520334"/>
                <a:ext cx="1685769" cy="276999"/>
              </a:xfrm>
              <a:prstGeom prst="rect">
                <a:avLst/>
              </a:prstGeom>
              <a:ln>
                <a:solidFill>
                  <a:srgbClr val="00B0F0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marR="0" lvl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kumimoji="0" lang="en-US" altLang="zh-TW" sz="1200" i="0" u="none" strike="noStrike" kern="1200" cap="none" spc="0" normalizeH="0" baseline="0" noProof="0" dirty="0" err="1">
                    <a:ln>
                      <a:noFill/>
                    </a:ln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Convd</a:t>
                </a:r>
                <a:r>
                  <a:rPr kumimoji="0" lang="en-US" altLang="zh-TW" sz="120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(</a:t>
                </a:r>
                <a:r>
                  <a:rPr lang="en-US" altLang="zh-TW" sz="1200" dirty="0">
                    <a:latin typeface="Calibri" panose="020F0502020204030204"/>
                    <a:ea typeface="新細明體" panose="02020500000000000000" pitchFamily="18" charset="-120"/>
                  </a:rPr>
                  <a:t>3</a:t>
                </a:r>
                <a:r>
                  <a:rPr kumimoji="0" lang="en-US" altLang="zh-TW" sz="120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x3, s=</a:t>
                </a:r>
                <a:r>
                  <a:rPr lang="en-US" altLang="zh-TW" sz="1200" dirty="0">
                    <a:latin typeface="Calibri" panose="020F0502020204030204"/>
                    <a:ea typeface="新細明體" panose="02020500000000000000" pitchFamily="18" charset="-120"/>
                  </a:rPr>
                  <a:t>1</a:t>
                </a:r>
                <a:r>
                  <a:rPr kumimoji="0" lang="en-US" altLang="zh-TW" sz="120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, 256c)</a:t>
                </a:r>
              </a:p>
            </p:txBody>
          </p:sp>
          <p:sp>
            <p:nvSpPr>
              <p:cNvPr id="50" name="文字方塊 124">
                <a:extLst>
                  <a:ext uri="{FF2B5EF4-FFF2-40B4-BE49-F238E27FC236}">
                    <a16:creationId xmlns:a16="http://schemas.microsoft.com/office/drawing/2014/main" id="{75E9845E-A290-82B4-F470-5327CFF55EA5}"/>
                  </a:ext>
                </a:extLst>
              </p:cNvPr>
              <p:cNvSpPr txBox="1"/>
              <p:nvPr/>
            </p:nvSpPr>
            <p:spPr>
              <a:xfrm>
                <a:off x="4835606" y="6433445"/>
                <a:ext cx="39520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defRPr/>
                </a:pPr>
                <a:r>
                  <a:rPr kumimoji="0" lang="en-US" altLang="zh-TW" sz="120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3.3)</a:t>
                </a:r>
                <a:endParaRPr kumimoji="0" lang="en-US" altLang="zh-TW" sz="100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  <p:sp>
            <p:nvSpPr>
              <p:cNvPr id="66" name="文字方塊 124">
                <a:extLst>
                  <a:ext uri="{FF2B5EF4-FFF2-40B4-BE49-F238E27FC236}">
                    <a16:creationId xmlns:a16="http://schemas.microsoft.com/office/drawing/2014/main" id="{930265E0-2E0A-D212-AF61-E2B347EA78B1}"/>
                  </a:ext>
                </a:extLst>
              </p:cNvPr>
              <p:cNvSpPr txBox="1"/>
              <p:nvPr/>
            </p:nvSpPr>
            <p:spPr>
              <a:xfrm rot="16200000">
                <a:off x="4486665" y="5507173"/>
                <a:ext cx="1685769" cy="276999"/>
              </a:xfrm>
              <a:prstGeom prst="rect">
                <a:avLst/>
              </a:prstGeom>
              <a:ln>
                <a:solidFill>
                  <a:srgbClr val="00B0F0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marR="0" lvl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kumimoji="0" lang="en-US" altLang="zh-TW" sz="1200" i="0" u="none" strike="noStrike" kern="1200" cap="none" spc="0" normalizeH="0" baseline="0" noProof="0" dirty="0" err="1">
                    <a:ln>
                      <a:noFill/>
                    </a:ln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Convd</a:t>
                </a:r>
                <a:r>
                  <a:rPr kumimoji="0" lang="en-US" altLang="zh-TW" sz="120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(</a:t>
                </a:r>
                <a:r>
                  <a:rPr lang="en-US" altLang="zh-TW" sz="1200" dirty="0">
                    <a:latin typeface="Calibri" panose="020F0502020204030204"/>
                    <a:ea typeface="新細明體" panose="02020500000000000000" pitchFamily="18" charset="-120"/>
                  </a:rPr>
                  <a:t>3</a:t>
                </a:r>
                <a:r>
                  <a:rPr kumimoji="0" lang="en-US" altLang="zh-TW" sz="120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x3, s=</a:t>
                </a:r>
                <a:r>
                  <a:rPr lang="en-US" altLang="zh-TW" sz="1200" dirty="0">
                    <a:latin typeface="Calibri" panose="020F0502020204030204"/>
                    <a:ea typeface="新細明體" panose="02020500000000000000" pitchFamily="18" charset="-120"/>
                  </a:rPr>
                  <a:t>1</a:t>
                </a:r>
                <a:r>
                  <a:rPr kumimoji="0" lang="en-US" altLang="zh-TW" sz="120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, 128c)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0" name="文字方塊 51">
                    <a:extLst>
                      <a:ext uri="{FF2B5EF4-FFF2-40B4-BE49-F238E27FC236}">
                        <a16:creationId xmlns:a16="http://schemas.microsoft.com/office/drawing/2014/main" id="{BA50E5B0-E2FE-7DA2-46CD-0F9D33FC7B70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5129080" y="4940536"/>
                    <a:ext cx="982590" cy="311047"/>
                  </a:xfrm>
                  <a:prstGeom prst="rect">
                    <a:avLst/>
                  </a:prstGeom>
                  <a:noFill/>
                  <a:ln>
                    <a:noFill/>
                    <a:prstDash val="dash"/>
                  </a:ln>
                </p:spPr>
                <p:txBody>
                  <a:bodyPr wrap="square" rtlCol="0">
                    <a:spAutoFit/>
                  </a:bodyPr>
                  <a:lstStyle>
                    <a:defPPr>
                      <a:defRPr lang="en-US"/>
                    </a:defPPr>
                    <a:lvl1pPr marR="0" lvl="0" indent="0" fontAlgn="auto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kumimoji="0" sz="1000" b="0" i="1" u="none" strike="noStrike" cap="none" spc="0" normalizeH="0" baseline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defRPr>
                    </a:lvl1pPr>
                  </a:lstStyle>
                  <a:p>
                    <a14:m>
                      <m:oMath xmlns:m="http://schemas.openxmlformats.org/officeDocument/2006/math">
                        <m:f>
                          <m:fPr>
                            <m:ctrlPr>
                              <a:rPr lang="en-US" altLang="zh-TW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TW" dirty="0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num>
                          <m:den>
                            <m:r>
                              <a:rPr lang="en-US" altLang="zh-TW" b="0" i="1" dirty="0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  <m:r>
                          <a:rPr lang="en-US" altLang="zh-TW" dirty="0" smtClean="0">
                            <a:latin typeface="Cambria Math" panose="02040503050406030204" pitchFamily="18" charset="0"/>
                          </a:rPr>
                          <m:t>×</m:t>
                        </m:r>
                        <m:f>
                          <m:fPr>
                            <m:ctrlPr>
                              <a:rPr lang="en-US" altLang="zh-TW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TW" dirty="0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num>
                          <m:den>
                            <m:r>
                              <a:rPr lang="en-US" altLang="zh-TW" b="0" i="1" dirty="0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  <m:r>
                          <a:rPr lang="en-US" altLang="zh-TW" dirty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TW" b="0" i="1" dirty="0" smtClean="0">
                            <a:latin typeface="Cambria Math" panose="02040503050406030204" pitchFamily="18" charset="0"/>
                          </a:rPr>
                          <m:t>128</m:t>
                        </m:r>
                        <m:r>
                          <a:rPr lang="en-US" altLang="zh-TW" b="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oMath>
                    </a14:m>
                    <a:r>
                      <a:rPr lang="zh-TW" altLang="en-US" dirty="0"/>
                      <a:t>  </a:t>
                    </a:r>
                  </a:p>
                </p:txBody>
              </p:sp>
            </mc:Choice>
            <mc:Fallback xmlns="">
              <p:sp>
                <p:nvSpPr>
                  <p:cNvPr id="70" name="文字方塊 51">
                    <a:extLst>
                      <a:ext uri="{FF2B5EF4-FFF2-40B4-BE49-F238E27FC236}">
                        <a16:creationId xmlns:a16="http://schemas.microsoft.com/office/drawing/2014/main" id="{BA50E5B0-E2FE-7DA2-46CD-0F9D33FC7B7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6200000">
                    <a:off x="5129080" y="4940536"/>
                    <a:ext cx="982590" cy="311047"/>
                  </a:xfrm>
                  <a:prstGeom prst="rect">
                    <a:avLst/>
                  </a:prstGeom>
                  <a:blipFill>
                    <a:blip r:embed="rId67"/>
                    <a:stretch>
                      <a:fillRect/>
                    </a:stretch>
                  </a:blipFill>
                  <a:ln>
                    <a:noFill/>
                    <a:prstDash val="dash"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72" name="文字方塊 124">
                <a:extLst>
                  <a:ext uri="{FF2B5EF4-FFF2-40B4-BE49-F238E27FC236}">
                    <a16:creationId xmlns:a16="http://schemas.microsoft.com/office/drawing/2014/main" id="{84ACC588-3138-4128-D118-123EC4B31323}"/>
                  </a:ext>
                </a:extLst>
              </p:cNvPr>
              <p:cNvSpPr txBox="1"/>
              <p:nvPr/>
            </p:nvSpPr>
            <p:spPr>
              <a:xfrm rot="16200000">
                <a:off x="5078989" y="5501367"/>
                <a:ext cx="1685769" cy="276999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marR="0" lvl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kumimoji="0" lang="en-US" altLang="zh-TW" sz="1200" i="0" u="none" strike="noStrike" kern="1200" cap="none" spc="0" normalizeH="0" baseline="0" noProof="0" dirty="0" err="1">
                    <a:ln>
                      <a:noFill/>
                    </a:ln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Convd</a:t>
                </a:r>
                <a:r>
                  <a:rPr kumimoji="0" lang="en-US" altLang="zh-TW" sz="120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(3x</a:t>
                </a:r>
                <a:r>
                  <a:rPr lang="en-US" altLang="zh-TW" sz="1200" dirty="0">
                    <a:latin typeface="Calibri" panose="020F0502020204030204"/>
                    <a:ea typeface="新細明體" panose="02020500000000000000" pitchFamily="18" charset="-120"/>
                  </a:rPr>
                  <a:t>3</a:t>
                </a:r>
                <a:r>
                  <a:rPr kumimoji="0" lang="en-US" altLang="zh-TW" sz="120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, s=2, 128c)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6" name="文字方塊 51">
                    <a:extLst>
                      <a:ext uri="{FF2B5EF4-FFF2-40B4-BE49-F238E27FC236}">
                        <a16:creationId xmlns:a16="http://schemas.microsoft.com/office/drawing/2014/main" id="{2F185E38-F4ED-4303-D4DE-D4603EBDDD66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5686178" y="4959319"/>
                    <a:ext cx="963427" cy="311047"/>
                  </a:xfrm>
                  <a:prstGeom prst="rect">
                    <a:avLst/>
                  </a:prstGeom>
                  <a:noFill/>
                  <a:ln>
                    <a:noFill/>
                    <a:prstDash val="dash"/>
                  </a:ln>
                </p:spPr>
                <p:txBody>
                  <a:bodyPr wrap="square" rtlCol="0">
                    <a:spAutoFit/>
                  </a:bodyPr>
                  <a:lstStyle>
                    <a:defPPr>
                      <a:defRPr lang="en-US"/>
                    </a:defPPr>
                    <a:lvl1pPr marR="0" lvl="0" indent="0" fontAlgn="auto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kumimoji="0" sz="1000" b="0" i="1" u="none" strike="noStrike" cap="none" spc="0" normalizeH="0" baseline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defRPr>
                    </a:lvl1pPr>
                  </a:lstStyle>
                  <a:p>
                    <a14:m>
                      <m:oMath xmlns:m="http://schemas.openxmlformats.org/officeDocument/2006/math">
                        <m:f>
                          <m:fPr>
                            <m:ctrlPr>
                              <a:rPr lang="en-US" altLang="zh-TW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TW" dirty="0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num>
                          <m:den>
                            <m:r>
                              <a:rPr lang="en-US" altLang="zh-TW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altLang="zh-TW" dirty="0" smtClean="0">
                            <a:latin typeface="Cambria Math" panose="02040503050406030204" pitchFamily="18" charset="0"/>
                          </a:rPr>
                          <m:t>×</m:t>
                        </m:r>
                        <m:f>
                          <m:fPr>
                            <m:ctrlPr>
                              <a:rPr lang="en-US" altLang="zh-TW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TW" dirty="0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num>
                          <m:den>
                            <m:r>
                              <a:rPr lang="en-US" altLang="zh-TW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altLang="zh-TW" dirty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TW" b="0" i="1" dirty="0" smtClean="0">
                            <a:latin typeface="Cambria Math" panose="02040503050406030204" pitchFamily="18" charset="0"/>
                          </a:rPr>
                          <m:t>128</m:t>
                        </m:r>
                        <m:r>
                          <a:rPr lang="en-US" altLang="zh-TW" b="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oMath>
                    </a14:m>
                    <a:r>
                      <a:rPr lang="zh-TW" altLang="en-US" dirty="0"/>
                      <a:t>  </a:t>
                    </a:r>
                  </a:p>
                </p:txBody>
              </p:sp>
            </mc:Choice>
            <mc:Fallback xmlns="">
              <p:sp>
                <p:nvSpPr>
                  <p:cNvPr id="96" name="文字方塊 51">
                    <a:extLst>
                      <a:ext uri="{FF2B5EF4-FFF2-40B4-BE49-F238E27FC236}">
                        <a16:creationId xmlns:a16="http://schemas.microsoft.com/office/drawing/2014/main" id="{2F185E38-F4ED-4303-D4DE-D4603EBDDD6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6200000">
                    <a:off x="5686178" y="4959319"/>
                    <a:ext cx="963427" cy="311047"/>
                  </a:xfrm>
                  <a:prstGeom prst="rect">
                    <a:avLst/>
                  </a:prstGeom>
                  <a:blipFill>
                    <a:blip r:embed="rId68"/>
                    <a:stretch>
                      <a:fillRect/>
                    </a:stretch>
                  </a:blipFill>
                  <a:ln>
                    <a:noFill/>
                    <a:prstDash val="dash"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99" name="文字方塊 124">
                <a:extLst>
                  <a:ext uri="{FF2B5EF4-FFF2-40B4-BE49-F238E27FC236}">
                    <a16:creationId xmlns:a16="http://schemas.microsoft.com/office/drawing/2014/main" id="{C2A5E315-39EE-6BA7-783E-DF602DD2DBD7}"/>
                  </a:ext>
                </a:extLst>
              </p:cNvPr>
              <p:cNvSpPr txBox="1"/>
              <p:nvPr/>
            </p:nvSpPr>
            <p:spPr>
              <a:xfrm rot="16200000">
                <a:off x="5556333" y="5503636"/>
                <a:ext cx="1716796" cy="276999"/>
              </a:xfrm>
              <a:prstGeom prst="rect">
                <a:avLst/>
              </a:prstGeom>
              <a:ln>
                <a:solidFill>
                  <a:srgbClr val="7030A0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kumimoji="0" lang="en-US" altLang="zh-TW" sz="1200" i="0" u="none" strike="noStrike" kern="1200" cap="none" spc="0" normalizeH="0" baseline="0" noProof="0" dirty="0" err="1">
                    <a:ln>
                      <a:noFill/>
                    </a:ln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Concate</a:t>
                </a:r>
                <a:r>
                  <a:rPr kumimoji="0" lang="en-US" altLang="zh-TW" sz="120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(Layer 4, 256c)</a:t>
                </a:r>
              </a:p>
            </p:txBody>
          </p:sp>
          <p:sp>
            <p:nvSpPr>
              <p:cNvPr id="101" name="文字方塊 124">
                <a:extLst>
                  <a:ext uri="{FF2B5EF4-FFF2-40B4-BE49-F238E27FC236}">
                    <a16:creationId xmlns:a16="http://schemas.microsoft.com/office/drawing/2014/main" id="{8128735C-F49E-078F-5B52-973DA120A0C5}"/>
                  </a:ext>
                </a:extLst>
              </p:cNvPr>
              <p:cNvSpPr txBox="1"/>
              <p:nvPr/>
            </p:nvSpPr>
            <p:spPr>
              <a:xfrm>
                <a:off x="5752009" y="6408116"/>
                <a:ext cx="39520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defRPr/>
                </a:pPr>
                <a:r>
                  <a:rPr kumimoji="0" lang="en-US" altLang="zh-TW" sz="120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3.1)</a:t>
                </a:r>
                <a:endParaRPr kumimoji="0" lang="en-US" altLang="zh-TW" sz="100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  <p:sp>
            <p:nvSpPr>
              <p:cNvPr id="102" name="文字方塊 124">
                <a:extLst>
                  <a:ext uri="{FF2B5EF4-FFF2-40B4-BE49-F238E27FC236}">
                    <a16:creationId xmlns:a16="http://schemas.microsoft.com/office/drawing/2014/main" id="{605F97CF-0C86-B4CB-E6C5-1E87CEABE362}"/>
                  </a:ext>
                </a:extLst>
              </p:cNvPr>
              <p:cNvSpPr txBox="1"/>
              <p:nvPr/>
            </p:nvSpPr>
            <p:spPr>
              <a:xfrm>
                <a:off x="6209728" y="6408116"/>
                <a:ext cx="46290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defRPr/>
                </a:pPr>
                <a:r>
                  <a:rPr kumimoji="0" lang="en-US" altLang="zh-TW" sz="120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3.</a:t>
                </a:r>
                <a:r>
                  <a:rPr lang="en-US" altLang="zh-TW" sz="1200" dirty="0">
                    <a:latin typeface="Calibri" panose="020F0502020204030204"/>
                    <a:ea typeface="新細明體" panose="02020500000000000000" pitchFamily="18" charset="-120"/>
                  </a:rPr>
                  <a:t>2</a:t>
                </a:r>
                <a:r>
                  <a:rPr kumimoji="0" lang="en-US" altLang="zh-TW" sz="120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)</a:t>
                </a:r>
                <a:endParaRPr kumimoji="0" lang="en-US" altLang="zh-TW" sz="100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  <p:sp>
            <p:nvSpPr>
              <p:cNvPr id="107" name="文字方塊 124">
                <a:extLst>
                  <a:ext uri="{FF2B5EF4-FFF2-40B4-BE49-F238E27FC236}">
                    <a16:creationId xmlns:a16="http://schemas.microsoft.com/office/drawing/2014/main" id="{A366DA9D-84AF-2CF2-DD0F-76B5C9716237}"/>
                  </a:ext>
                </a:extLst>
              </p:cNvPr>
              <p:cNvSpPr txBox="1"/>
              <p:nvPr/>
            </p:nvSpPr>
            <p:spPr>
              <a:xfrm rot="16200000">
                <a:off x="6097515" y="5513908"/>
                <a:ext cx="1685769" cy="276999"/>
              </a:xfrm>
              <a:prstGeom prst="rect">
                <a:avLst/>
              </a:prstGeom>
              <a:ln>
                <a:solidFill>
                  <a:srgbClr val="00B0F0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marR="0" lvl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kumimoji="0" lang="en-US" altLang="zh-TW" sz="1200" i="0" u="none" strike="noStrike" kern="1200" cap="none" spc="0" normalizeH="0" baseline="0" noProof="0" dirty="0" err="1">
                    <a:ln>
                      <a:noFill/>
                    </a:ln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Convd</a:t>
                </a:r>
                <a:r>
                  <a:rPr kumimoji="0" lang="en-US" altLang="zh-TW" sz="120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(</a:t>
                </a:r>
                <a:r>
                  <a:rPr lang="en-US" altLang="zh-TW" sz="1200" dirty="0">
                    <a:latin typeface="Calibri" panose="020F0502020204030204"/>
                    <a:ea typeface="新細明體" panose="02020500000000000000" pitchFamily="18" charset="-120"/>
                  </a:rPr>
                  <a:t>3</a:t>
                </a:r>
                <a:r>
                  <a:rPr kumimoji="0" lang="en-US" altLang="zh-TW" sz="120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x3, s=</a:t>
                </a:r>
                <a:r>
                  <a:rPr lang="en-US" altLang="zh-TW" sz="1200" dirty="0">
                    <a:latin typeface="Calibri" panose="020F0502020204030204"/>
                    <a:ea typeface="新細明體" panose="02020500000000000000" pitchFamily="18" charset="-120"/>
                  </a:rPr>
                  <a:t>1</a:t>
                </a:r>
                <a:r>
                  <a:rPr kumimoji="0" lang="en-US" altLang="zh-TW" sz="120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, 128c)</a:t>
                </a:r>
              </a:p>
            </p:txBody>
          </p:sp>
          <p:sp>
            <p:nvSpPr>
              <p:cNvPr id="108" name="文字方塊 124">
                <a:extLst>
                  <a:ext uri="{FF2B5EF4-FFF2-40B4-BE49-F238E27FC236}">
                    <a16:creationId xmlns:a16="http://schemas.microsoft.com/office/drawing/2014/main" id="{48BCC91A-A546-FE58-7665-41854B17A3C0}"/>
                  </a:ext>
                </a:extLst>
              </p:cNvPr>
              <p:cNvSpPr txBox="1"/>
              <p:nvPr/>
            </p:nvSpPr>
            <p:spPr>
              <a:xfrm>
                <a:off x="6742797" y="6433445"/>
                <a:ext cx="39520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defRPr/>
                </a:pPr>
                <a:r>
                  <a:rPr kumimoji="0" lang="en-US" altLang="zh-TW" sz="120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3.3)</a:t>
                </a:r>
                <a:endParaRPr kumimoji="0" lang="en-US" altLang="zh-TW" sz="100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  <p:sp>
            <p:nvSpPr>
              <p:cNvPr id="109" name="文字方塊 124">
                <a:extLst>
                  <a:ext uri="{FF2B5EF4-FFF2-40B4-BE49-F238E27FC236}">
                    <a16:creationId xmlns:a16="http://schemas.microsoft.com/office/drawing/2014/main" id="{810D613E-B9A7-4A3B-5775-6AE614DD7F29}"/>
                  </a:ext>
                </a:extLst>
              </p:cNvPr>
              <p:cNvSpPr txBox="1"/>
              <p:nvPr/>
            </p:nvSpPr>
            <p:spPr>
              <a:xfrm rot="16200000">
                <a:off x="6361379" y="5510915"/>
                <a:ext cx="1685769" cy="276999"/>
              </a:xfrm>
              <a:prstGeom prst="rect">
                <a:avLst/>
              </a:prstGeom>
              <a:ln>
                <a:solidFill>
                  <a:srgbClr val="00B0F0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marR="0" lvl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kumimoji="0" lang="en-US" altLang="zh-TW" sz="1200" i="0" u="none" strike="noStrike" kern="1200" cap="none" spc="0" normalizeH="0" baseline="0" noProof="0" dirty="0" err="1">
                    <a:ln>
                      <a:noFill/>
                    </a:ln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Convd</a:t>
                </a:r>
                <a:r>
                  <a:rPr kumimoji="0" lang="en-US" altLang="zh-TW" sz="120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(</a:t>
                </a:r>
                <a:r>
                  <a:rPr lang="en-US" altLang="zh-TW" sz="1200" dirty="0">
                    <a:latin typeface="Calibri" panose="020F0502020204030204"/>
                    <a:ea typeface="新細明體" panose="02020500000000000000" pitchFamily="18" charset="-120"/>
                  </a:rPr>
                  <a:t>3</a:t>
                </a:r>
                <a:r>
                  <a:rPr kumimoji="0" lang="en-US" altLang="zh-TW" sz="120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x3, s=</a:t>
                </a:r>
                <a:r>
                  <a:rPr lang="en-US" altLang="zh-TW" sz="1200" dirty="0">
                    <a:latin typeface="Calibri" panose="020F0502020204030204"/>
                    <a:ea typeface="新細明體" panose="02020500000000000000" pitchFamily="18" charset="-120"/>
                  </a:rPr>
                  <a:t>1</a:t>
                </a:r>
                <a:r>
                  <a:rPr kumimoji="0" lang="en-US" altLang="zh-TW" sz="120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, </a:t>
                </a:r>
                <a:r>
                  <a:rPr lang="en-US" altLang="zh-TW" sz="1200" dirty="0">
                    <a:latin typeface="Calibri" panose="020F0502020204030204"/>
                    <a:ea typeface="新細明體" panose="02020500000000000000" pitchFamily="18" charset="-120"/>
                  </a:rPr>
                  <a:t>64</a:t>
                </a:r>
                <a:r>
                  <a:rPr kumimoji="0" lang="en-US" altLang="zh-TW" sz="120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c)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1" name="文字方塊 51">
                    <a:extLst>
                      <a:ext uri="{FF2B5EF4-FFF2-40B4-BE49-F238E27FC236}">
                        <a16:creationId xmlns:a16="http://schemas.microsoft.com/office/drawing/2014/main" id="{03A908AE-AB62-C03E-A0C9-7F1179251047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6227002" y="5013615"/>
                    <a:ext cx="990298" cy="311047"/>
                  </a:xfrm>
                  <a:prstGeom prst="rect">
                    <a:avLst/>
                  </a:prstGeom>
                  <a:noFill/>
                  <a:ln>
                    <a:noFill/>
                    <a:prstDash val="dash"/>
                  </a:ln>
                </p:spPr>
                <p:txBody>
                  <a:bodyPr wrap="square" rtlCol="0">
                    <a:spAutoFit/>
                  </a:bodyPr>
                  <a:lstStyle>
                    <a:defPPr>
                      <a:defRPr lang="en-US"/>
                    </a:defPPr>
                    <a:lvl1pPr marR="0" lvl="0" indent="0" fontAlgn="auto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kumimoji="0" sz="1000" b="0" i="1" u="none" strike="noStrike" cap="none" spc="0" normalizeH="0" baseline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defRPr>
                    </a:lvl1pPr>
                  </a:lstStyle>
                  <a:p>
                    <a14:m>
                      <m:oMath xmlns:m="http://schemas.openxmlformats.org/officeDocument/2006/math">
                        <m:f>
                          <m:fPr>
                            <m:ctrlPr>
                              <a:rPr lang="en-US" altLang="zh-TW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TW" dirty="0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num>
                          <m:den>
                            <m:r>
                              <a:rPr lang="en-US" altLang="zh-TW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altLang="zh-TW" dirty="0" smtClean="0">
                            <a:latin typeface="Cambria Math" panose="02040503050406030204" pitchFamily="18" charset="0"/>
                          </a:rPr>
                          <m:t>×</m:t>
                        </m:r>
                        <m:f>
                          <m:fPr>
                            <m:ctrlPr>
                              <a:rPr lang="en-US" altLang="zh-TW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TW" dirty="0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num>
                          <m:den>
                            <m:r>
                              <a:rPr lang="en-US" altLang="zh-TW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altLang="zh-TW" dirty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TW" b="0" i="1" dirty="0" smtClean="0">
                            <a:latin typeface="Cambria Math" panose="02040503050406030204" pitchFamily="18" charset="0"/>
                          </a:rPr>
                          <m:t>256</m:t>
                        </m:r>
                        <m:r>
                          <a:rPr lang="en-US" altLang="zh-TW" b="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oMath>
                    </a14:m>
                    <a:r>
                      <a:rPr lang="zh-TW" altLang="en-US" dirty="0"/>
                      <a:t>  </a:t>
                    </a:r>
                  </a:p>
                </p:txBody>
              </p:sp>
            </mc:Choice>
            <mc:Fallback xmlns="">
              <p:sp>
                <p:nvSpPr>
                  <p:cNvPr id="111" name="文字方塊 51">
                    <a:extLst>
                      <a:ext uri="{FF2B5EF4-FFF2-40B4-BE49-F238E27FC236}">
                        <a16:creationId xmlns:a16="http://schemas.microsoft.com/office/drawing/2014/main" id="{03A908AE-AB62-C03E-A0C9-7F117925104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6200000">
                    <a:off x="6227002" y="5013615"/>
                    <a:ext cx="990298" cy="311047"/>
                  </a:xfrm>
                  <a:prstGeom prst="rect">
                    <a:avLst/>
                  </a:prstGeom>
                  <a:blipFill>
                    <a:blip r:embed="rId69"/>
                    <a:stretch>
                      <a:fillRect/>
                    </a:stretch>
                  </a:blipFill>
                  <a:ln>
                    <a:noFill/>
                    <a:prstDash val="dash"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2" name="文字方塊 51">
                    <a:extLst>
                      <a:ext uri="{FF2B5EF4-FFF2-40B4-BE49-F238E27FC236}">
                        <a16:creationId xmlns:a16="http://schemas.microsoft.com/office/drawing/2014/main" id="{A5F5770C-2A97-411F-7426-1CE4604A5950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7053112" y="4956745"/>
                    <a:ext cx="867815" cy="311047"/>
                  </a:xfrm>
                  <a:prstGeom prst="rect">
                    <a:avLst/>
                  </a:prstGeom>
                  <a:noFill/>
                  <a:ln>
                    <a:noFill/>
                    <a:prstDash val="dash"/>
                  </a:ln>
                </p:spPr>
                <p:txBody>
                  <a:bodyPr wrap="square" rtlCol="0">
                    <a:spAutoFit/>
                  </a:bodyPr>
                  <a:lstStyle>
                    <a:defPPr>
                      <a:defRPr lang="en-US"/>
                    </a:defPPr>
                    <a:lvl1pPr marR="0" lvl="0" indent="0" fontAlgn="auto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kumimoji="0" sz="1000" b="0" i="1" u="none" strike="noStrike" cap="none" spc="0" normalizeH="0" baseline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defRPr>
                    </a:lvl1pPr>
                  </a:lstStyle>
                  <a:p>
                    <a14:m>
                      <m:oMath xmlns:m="http://schemas.openxmlformats.org/officeDocument/2006/math">
                        <m:f>
                          <m:fPr>
                            <m:ctrlPr>
                              <a:rPr lang="en-US" altLang="zh-TW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TW" dirty="0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num>
                          <m:den>
                            <m:r>
                              <a:rPr lang="en-US" altLang="zh-TW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altLang="zh-TW" dirty="0" smtClean="0">
                            <a:latin typeface="Cambria Math" panose="02040503050406030204" pitchFamily="18" charset="0"/>
                          </a:rPr>
                          <m:t>×</m:t>
                        </m:r>
                        <m:f>
                          <m:fPr>
                            <m:ctrlPr>
                              <a:rPr lang="en-US" altLang="zh-TW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TW" dirty="0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num>
                          <m:den>
                            <m:r>
                              <a:rPr lang="en-US" altLang="zh-TW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altLang="zh-TW" dirty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TW" b="0" i="1" dirty="0" smtClean="0">
                            <a:latin typeface="Cambria Math" panose="02040503050406030204" pitchFamily="18" charset="0"/>
                          </a:rPr>
                          <m:t>64</m:t>
                        </m:r>
                        <m:r>
                          <a:rPr lang="en-US" altLang="zh-TW" b="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oMath>
                    </a14:m>
                    <a:r>
                      <a:rPr lang="zh-TW" altLang="en-US" dirty="0"/>
                      <a:t>  </a:t>
                    </a:r>
                  </a:p>
                </p:txBody>
              </p:sp>
            </mc:Choice>
            <mc:Fallback xmlns="">
              <p:sp>
                <p:nvSpPr>
                  <p:cNvPr id="112" name="文字方塊 51">
                    <a:extLst>
                      <a:ext uri="{FF2B5EF4-FFF2-40B4-BE49-F238E27FC236}">
                        <a16:creationId xmlns:a16="http://schemas.microsoft.com/office/drawing/2014/main" id="{A5F5770C-2A97-411F-7426-1CE4604A595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6200000">
                    <a:off x="7053112" y="4956745"/>
                    <a:ext cx="867815" cy="311047"/>
                  </a:xfrm>
                  <a:prstGeom prst="rect">
                    <a:avLst/>
                  </a:prstGeom>
                  <a:blipFill>
                    <a:blip r:embed="rId70"/>
                    <a:stretch>
                      <a:fillRect/>
                    </a:stretch>
                  </a:blipFill>
                  <a:ln>
                    <a:noFill/>
                    <a:prstDash val="dash"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13" name="文字方塊 124">
                <a:extLst>
                  <a:ext uri="{FF2B5EF4-FFF2-40B4-BE49-F238E27FC236}">
                    <a16:creationId xmlns:a16="http://schemas.microsoft.com/office/drawing/2014/main" id="{9703AB77-3F8F-A700-47B8-9937169BC1F0}"/>
                  </a:ext>
                </a:extLst>
              </p:cNvPr>
              <p:cNvSpPr txBox="1"/>
              <p:nvPr/>
            </p:nvSpPr>
            <p:spPr>
              <a:xfrm rot="16200000">
                <a:off x="6911178" y="5501364"/>
                <a:ext cx="1685769" cy="276999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marR="0" lvl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kumimoji="0" lang="en-US" altLang="zh-TW" sz="1200" i="0" u="none" strike="noStrike" kern="1200" cap="none" spc="0" normalizeH="0" baseline="0" noProof="0" dirty="0" err="1">
                    <a:ln>
                      <a:noFill/>
                    </a:ln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Convd</a:t>
                </a:r>
                <a:r>
                  <a:rPr kumimoji="0" lang="en-US" altLang="zh-TW" sz="120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(3x</a:t>
                </a:r>
                <a:r>
                  <a:rPr lang="en-US" altLang="zh-TW" sz="1200" dirty="0">
                    <a:latin typeface="Calibri" panose="020F0502020204030204"/>
                    <a:ea typeface="新細明體" panose="02020500000000000000" pitchFamily="18" charset="-120"/>
                  </a:rPr>
                  <a:t>3</a:t>
                </a:r>
                <a:r>
                  <a:rPr kumimoji="0" lang="en-US" altLang="zh-TW" sz="120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, s=2, 64c)</a:t>
                </a:r>
              </a:p>
            </p:txBody>
          </p:sp>
          <p:sp>
            <p:nvSpPr>
              <p:cNvPr id="114" name="文字方塊 124">
                <a:extLst>
                  <a:ext uri="{FF2B5EF4-FFF2-40B4-BE49-F238E27FC236}">
                    <a16:creationId xmlns:a16="http://schemas.microsoft.com/office/drawing/2014/main" id="{D8FE2C66-4CDB-EA01-83EB-C0C9858C2F6B}"/>
                  </a:ext>
                </a:extLst>
              </p:cNvPr>
              <p:cNvSpPr txBox="1"/>
              <p:nvPr/>
            </p:nvSpPr>
            <p:spPr>
              <a:xfrm>
                <a:off x="7512884" y="6420646"/>
                <a:ext cx="39520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defRPr/>
                </a:pPr>
                <a:r>
                  <a:rPr kumimoji="0" lang="en-US" altLang="zh-TW" sz="120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3.1)</a:t>
                </a:r>
                <a:endParaRPr kumimoji="0" lang="en-US" altLang="zh-TW" sz="100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5" name="文字方塊 51">
                    <a:extLst>
                      <a:ext uri="{FF2B5EF4-FFF2-40B4-BE49-F238E27FC236}">
                        <a16:creationId xmlns:a16="http://schemas.microsoft.com/office/drawing/2014/main" id="{A43CD391-91F1-A307-3EA8-E55902C368A1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7589243" y="4980388"/>
                    <a:ext cx="991275" cy="246221"/>
                  </a:xfrm>
                  <a:prstGeom prst="rect">
                    <a:avLst/>
                  </a:prstGeom>
                  <a:noFill/>
                  <a:ln>
                    <a:noFill/>
                    <a:prstDash val="dash"/>
                  </a:ln>
                </p:spPr>
                <p:txBody>
                  <a:bodyPr wrap="square" rtlCol="0">
                    <a:spAutoFit/>
                  </a:bodyPr>
                  <a:lstStyle>
                    <a:defPPr>
                      <a:defRPr lang="en-US"/>
                    </a:defPPr>
                    <a:lvl1pPr marR="0" lvl="0" indent="0" fontAlgn="auto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kumimoji="0" sz="1000" b="0" i="1" u="none" strike="noStrike" cap="none" spc="0" normalizeH="0" baseline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defRPr>
                    </a:lvl1pPr>
                  </a:lstStyle>
                  <a:p>
                    <a14:m>
                      <m:oMath xmlns:m="http://schemas.openxmlformats.org/officeDocument/2006/math">
                        <m:r>
                          <a:rPr lang="en-US" altLang="zh-TW" b="0" i="1" dirty="0" smtClean="0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US" altLang="zh-TW" dirty="0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TW" b="0" i="1" dirty="0" smtClean="0"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en-US" altLang="zh-TW" dirty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TW" b="0" i="1" dirty="0" smtClean="0">
                            <a:latin typeface="Cambria Math" panose="02040503050406030204" pitchFamily="18" charset="0"/>
                          </a:rPr>
                          <m:t>64</m:t>
                        </m:r>
                        <m:r>
                          <a:rPr lang="en-US" altLang="zh-TW" b="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oMath>
                    </a14:m>
                    <a:r>
                      <a:rPr lang="zh-TW" altLang="en-US" dirty="0"/>
                      <a:t>  </a:t>
                    </a:r>
                  </a:p>
                </p:txBody>
              </p:sp>
            </mc:Choice>
            <mc:Fallback xmlns="">
              <p:sp>
                <p:nvSpPr>
                  <p:cNvPr id="115" name="文字方塊 51">
                    <a:extLst>
                      <a:ext uri="{FF2B5EF4-FFF2-40B4-BE49-F238E27FC236}">
                        <a16:creationId xmlns:a16="http://schemas.microsoft.com/office/drawing/2014/main" id="{A43CD391-91F1-A307-3EA8-E55902C368A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6200000">
                    <a:off x="7589243" y="4980388"/>
                    <a:ext cx="991275" cy="246221"/>
                  </a:xfrm>
                  <a:prstGeom prst="rect">
                    <a:avLst/>
                  </a:prstGeom>
                  <a:blipFill>
                    <a:blip r:embed="rId71"/>
                    <a:stretch>
                      <a:fillRect/>
                    </a:stretch>
                  </a:blipFill>
                  <a:ln>
                    <a:noFill/>
                    <a:prstDash val="dash"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050972AC-77DF-F240-F710-DF5844AE122B}"/>
                </a:ext>
              </a:extLst>
            </p:cNvPr>
            <p:cNvGrpSpPr/>
            <p:nvPr/>
          </p:nvGrpSpPr>
          <p:grpSpPr>
            <a:xfrm>
              <a:off x="7855630" y="4818770"/>
              <a:ext cx="548208" cy="1685770"/>
              <a:chOff x="7082326" y="4965931"/>
              <a:chExt cx="548208" cy="1685770"/>
            </a:xfrm>
          </p:grpSpPr>
          <p:sp>
            <p:nvSpPr>
              <p:cNvPr id="116" name="文字方塊 124">
                <a:extLst>
                  <a:ext uri="{FF2B5EF4-FFF2-40B4-BE49-F238E27FC236}">
                    <a16:creationId xmlns:a16="http://schemas.microsoft.com/office/drawing/2014/main" id="{CC410B62-6274-4ACF-E2AF-F59D09D11214}"/>
                  </a:ext>
                </a:extLst>
              </p:cNvPr>
              <p:cNvSpPr txBox="1"/>
              <p:nvPr/>
            </p:nvSpPr>
            <p:spPr>
              <a:xfrm rot="16200000">
                <a:off x="6377941" y="5670317"/>
                <a:ext cx="1685769" cy="276999"/>
              </a:xfrm>
              <a:prstGeom prst="rect">
                <a:avLst/>
              </a:prstGeom>
              <a:ln>
                <a:solidFill>
                  <a:srgbClr val="00B0F0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marR="0" lvl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kumimoji="0" lang="en-US" altLang="zh-TW" sz="1200" i="0" u="none" strike="noStrike" kern="1200" cap="none" spc="0" normalizeH="0" baseline="0" noProof="0" dirty="0" err="1">
                    <a:ln>
                      <a:noFill/>
                    </a:ln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Convd</a:t>
                </a:r>
                <a:r>
                  <a:rPr kumimoji="0" lang="en-US" altLang="zh-TW" sz="120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(</a:t>
                </a:r>
                <a:r>
                  <a:rPr lang="en-US" altLang="zh-TW" sz="1200" dirty="0">
                    <a:latin typeface="Calibri" panose="020F0502020204030204"/>
                    <a:ea typeface="新細明體" panose="02020500000000000000" pitchFamily="18" charset="-120"/>
                  </a:rPr>
                  <a:t>3</a:t>
                </a:r>
                <a:r>
                  <a:rPr kumimoji="0" lang="en-US" altLang="zh-TW" sz="120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x3, s=</a:t>
                </a:r>
                <a:r>
                  <a:rPr lang="en-US" altLang="zh-TW" sz="1200" dirty="0">
                    <a:latin typeface="Calibri" panose="020F0502020204030204"/>
                    <a:ea typeface="新細明體" panose="02020500000000000000" pitchFamily="18" charset="-120"/>
                  </a:rPr>
                  <a:t>1</a:t>
                </a:r>
                <a:r>
                  <a:rPr kumimoji="0" lang="en-US" altLang="zh-TW" sz="120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, 32c)</a:t>
                </a:r>
              </a:p>
            </p:txBody>
          </p:sp>
          <p:sp>
            <p:nvSpPr>
              <p:cNvPr id="118" name="文字方塊 124">
                <a:extLst>
                  <a:ext uri="{FF2B5EF4-FFF2-40B4-BE49-F238E27FC236}">
                    <a16:creationId xmlns:a16="http://schemas.microsoft.com/office/drawing/2014/main" id="{5B7F482F-29C6-5E7D-A230-3E9D217FB7C7}"/>
                  </a:ext>
                </a:extLst>
              </p:cNvPr>
              <p:cNvSpPr txBox="1"/>
              <p:nvPr/>
            </p:nvSpPr>
            <p:spPr>
              <a:xfrm rot="16200000">
                <a:off x="6649150" y="5670316"/>
                <a:ext cx="1685769" cy="276999"/>
              </a:xfrm>
              <a:prstGeom prst="rect">
                <a:avLst/>
              </a:prstGeom>
              <a:ln>
                <a:solidFill>
                  <a:srgbClr val="00B0F0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marR="0" lvl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kumimoji="0" lang="en-US" altLang="zh-TW" sz="1200" i="0" u="none" strike="noStrike" kern="1200" cap="none" spc="0" normalizeH="0" baseline="0" noProof="0" dirty="0" err="1">
                    <a:ln>
                      <a:noFill/>
                    </a:ln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Convd</a:t>
                </a:r>
                <a:r>
                  <a:rPr kumimoji="0" lang="en-US" altLang="zh-TW" sz="120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(</a:t>
                </a:r>
                <a:r>
                  <a:rPr lang="en-US" altLang="zh-TW" sz="1200" dirty="0">
                    <a:latin typeface="Calibri" panose="020F0502020204030204"/>
                    <a:ea typeface="新細明體" panose="02020500000000000000" pitchFamily="18" charset="-120"/>
                  </a:rPr>
                  <a:t>3</a:t>
                </a:r>
                <a:r>
                  <a:rPr kumimoji="0" lang="en-US" altLang="zh-TW" sz="120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x3, s=</a:t>
                </a:r>
                <a:r>
                  <a:rPr lang="en-US" altLang="zh-TW" sz="1200" dirty="0">
                    <a:latin typeface="Calibri" panose="020F0502020204030204"/>
                    <a:ea typeface="新細明體" panose="02020500000000000000" pitchFamily="18" charset="-120"/>
                  </a:rPr>
                  <a:t>1</a:t>
                </a:r>
                <a:r>
                  <a:rPr kumimoji="0" lang="en-US" altLang="zh-TW" sz="120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, 2c)</a:t>
                </a:r>
              </a:p>
            </p:txBody>
          </p:sp>
        </p:grpSp>
        <p:sp>
          <p:nvSpPr>
            <p:cNvPr id="132" name="文字方塊 124">
              <a:extLst>
                <a:ext uri="{FF2B5EF4-FFF2-40B4-BE49-F238E27FC236}">
                  <a16:creationId xmlns:a16="http://schemas.microsoft.com/office/drawing/2014/main" id="{1F0E70DB-F805-59A2-9508-7569A71DBCB9}"/>
                </a:ext>
              </a:extLst>
            </p:cNvPr>
            <p:cNvSpPr txBox="1"/>
            <p:nvPr/>
          </p:nvSpPr>
          <p:spPr>
            <a:xfrm>
              <a:off x="7776876" y="6443476"/>
              <a:ext cx="39520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kumimoji="0" lang="en-US" altLang="zh-TW" sz="120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3.3)</a:t>
              </a:r>
              <a:endParaRPr kumimoji="0" lang="en-US" altLang="zh-TW" sz="1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</a:endParaRPr>
            </a:p>
          </p:txBody>
        </p:sp>
        <p:sp>
          <p:nvSpPr>
            <p:cNvPr id="134" name="Arrow: Right 133">
              <a:extLst>
                <a:ext uri="{FF2B5EF4-FFF2-40B4-BE49-F238E27FC236}">
                  <a16:creationId xmlns:a16="http://schemas.microsoft.com/office/drawing/2014/main" id="{85AD4AB0-E51D-A855-C3DE-4C51F0EC8152}"/>
                </a:ext>
              </a:extLst>
            </p:cNvPr>
            <p:cNvSpPr/>
            <p:nvPr/>
          </p:nvSpPr>
          <p:spPr>
            <a:xfrm flipV="1">
              <a:off x="8401256" y="5560632"/>
              <a:ext cx="301725" cy="89536"/>
            </a:xfrm>
            <a:prstGeom prst="rightArrow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n w="22225">
                  <a:solidFill>
                    <a:schemeClr val="accent4"/>
                  </a:solidFill>
                  <a:prstDash val="solid"/>
                </a:ln>
                <a:solidFill>
                  <a:schemeClr val="accent4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5" name="文字方塊 51">
                  <a:extLst>
                    <a:ext uri="{FF2B5EF4-FFF2-40B4-BE49-F238E27FC236}">
                      <a16:creationId xmlns:a16="http://schemas.microsoft.com/office/drawing/2014/main" id="{74EB967A-82FE-24CF-9142-422D57E3220A}"/>
                    </a:ext>
                  </a:extLst>
                </p:cNvPr>
                <p:cNvSpPr txBox="1"/>
                <p:nvPr/>
              </p:nvSpPr>
              <p:spPr>
                <a:xfrm>
                  <a:off x="8377135" y="5745811"/>
                  <a:ext cx="1120853" cy="579005"/>
                </a:xfrm>
                <a:prstGeom prst="rect">
                  <a:avLst/>
                </a:prstGeom>
                <a:noFill/>
                <a:ln>
                  <a:noFill/>
                  <a:prstDash val="dash"/>
                </a:ln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 marR="0" lvl="0" indent="0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1000" b="0" i="1" u="none" strike="noStrike" cap="none" spc="0" normalizeH="0" baseline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mbria Math" panose="02040503050406030204" pitchFamily="18" charset="0"/>
                    </a:defRPr>
                  </a:lvl1pPr>
                </a:lstStyle>
                <a:p>
                  <a:r>
                    <a:rPr lang="en-US" altLang="zh-TW" b="0" i="0" dirty="0">
                      <a:solidFill>
                        <a:srgbClr val="00B0F0"/>
                      </a:solidFill>
                      <a:latin typeface="Cambria Math" panose="02040503050406030204" pitchFamily="18" charset="0"/>
                    </a:rPr>
                    <a:t>O/P</a:t>
                  </a:r>
                  <a:r>
                    <a:rPr lang="en-US" altLang="zh-TW" b="0" i="0" dirty="0">
                      <a:latin typeface="Cambria Math" panose="02040503050406030204" pitchFamily="18" charset="0"/>
                    </a:rPr>
                    <a:t>: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1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TW" sz="1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+mn-cs"/>
                            </a:rPr>
                            <m:t>[</m:t>
                          </m:r>
                          <m:r>
                            <a:rPr kumimoji="0" lang="en-US" altLang="zh-TW" sz="1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US" altLang="zh-TW" sz="1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+mn-cs"/>
                            </a:rPr>
                            <m:t>𝑚𝑎𝑙𝑖𝑔𝑛𝑎𝑛𝑡</m:t>
                          </m:r>
                        </m:sub>
                      </m:sSub>
                    </m:oMath>
                  </a14:m>
                  <a:r>
                    <a:rPr kumimoji="0" lang="en-US" altLang="zh-TW" sz="1000" i="0" u="none" strike="noStrike" kern="1200" cap="none" spc="0" normalizeH="0" baseline="0" noProof="0" dirty="0">
                      <a:ln>
                        <a:noFill/>
                      </a:ln>
                      <a:effectLst/>
                      <a:uLnTx/>
                      <a:uFillTx/>
                      <a:latin typeface="Calibri" panose="020F0502020204030204"/>
                      <a:ea typeface="新細明體" panose="02020500000000000000" pitchFamily="18" charset="-120"/>
                      <a:cs typeface="+mn-cs"/>
                    </a:rPr>
                    <a:t> ,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1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TW" sz="1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US" altLang="zh-TW" sz="1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+mn-cs"/>
                            </a:rPr>
                            <m:t>𝑏𝑒𝑛𝑖𝑔𝑛</m:t>
                          </m:r>
                        </m:sub>
                      </m:sSub>
                    </m:oMath>
                  </a14:m>
                  <a:r>
                    <a:rPr kumimoji="0" lang="en-US" altLang="zh-TW" sz="1000" i="0" u="none" strike="noStrike" kern="1200" cap="none" spc="0" normalizeH="0" baseline="0" noProof="0" dirty="0">
                      <a:ln>
                        <a:noFill/>
                      </a:ln>
                      <a:effectLst/>
                      <a:uLnTx/>
                      <a:uFillTx/>
                      <a:latin typeface="Calibri" panose="020F0502020204030204"/>
                      <a:ea typeface="新細明體" panose="02020500000000000000" pitchFamily="18" charset="-120"/>
                      <a:cs typeface="+mn-cs"/>
                    </a:rPr>
                    <a:t>] </a:t>
                  </a:r>
                </a:p>
                <a:p>
                  <a14:m>
                    <m:oMath xmlns:m="http://schemas.openxmlformats.org/officeDocument/2006/math"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TW" dirty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a14:m>
                  <a:r>
                    <a:rPr lang="zh-TW" altLang="en-US" dirty="0"/>
                    <a:t>  </a:t>
                  </a:r>
                </a:p>
              </p:txBody>
            </p:sp>
          </mc:Choice>
          <mc:Fallback xmlns="">
            <p:sp>
              <p:nvSpPr>
                <p:cNvPr id="135" name="文字方塊 51">
                  <a:extLst>
                    <a:ext uri="{FF2B5EF4-FFF2-40B4-BE49-F238E27FC236}">
                      <a16:creationId xmlns:a16="http://schemas.microsoft.com/office/drawing/2014/main" id="{74EB967A-82FE-24CF-9142-422D57E3220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77135" y="5745811"/>
                  <a:ext cx="1120853" cy="579005"/>
                </a:xfrm>
                <a:prstGeom prst="rect">
                  <a:avLst/>
                </a:prstGeom>
                <a:blipFill>
                  <a:blip r:embed="rId72"/>
                  <a:stretch>
                    <a:fillRect/>
                  </a:stretch>
                </a:blipFill>
                <a:ln>
                  <a:noFill/>
                  <a:prstDash val="dash"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5022803E-BCD6-4350-9A86-A94154F12FE1}"/>
              </a:ext>
            </a:extLst>
          </p:cNvPr>
          <p:cNvCxnSpPr>
            <a:cxnSpLocks/>
          </p:cNvCxnSpPr>
          <p:nvPr/>
        </p:nvCxnSpPr>
        <p:spPr>
          <a:xfrm>
            <a:off x="643003" y="5438391"/>
            <a:ext cx="76959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FBE51895-AC30-6AD9-80AA-060909E208F8}"/>
              </a:ext>
            </a:extLst>
          </p:cNvPr>
          <p:cNvCxnSpPr>
            <a:cxnSpLocks/>
            <a:stCxn id="19" idx="2"/>
            <a:endCxn id="24" idx="0"/>
          </p:cNvCxnSpPr>
          <p:nvPr/>
        </p:nvCxnSpPr>
        <p:spPr>
          <a:xfrm>
            <a:off x="1661638" y="5635188"/>
            <a:ext cx="256670" cy="86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7AF246EC-956E-4E18-9E8A-B62C46E3AFBD}"/>
              </a:ext>
            </a:extLst>
          </p:cNvPr>
          <p:cNvCxnSpPr>
            <a:cxnSpLocks/>
            <a:stCxn id="24" idx="2"/>
            <a:endCxn id="37" idx="0"/>
          </p:cNvCxnSpPr>
          <p:nvPr/>
        </p:nvCxnSpPr>
        <p:spPr>
          <a:xfrm flipV="1">
            <a:off x="2195307" y="5642966"/>
            <a:ext cx="213098" cy="8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8C504946-EA30-B7C0-4C85-DD20CDB57B53}"/>
              </a:ext>
            </a:extLst>
          </p:cNvPr>
          <p:cNvCxnSpPr>
            <a:cxnSpLocks/>
            <a:stCxn id="42" idx="2"/>
            <a:endCxn id="43" idx="0"/>
          </p:cNvCxnSpPr>
          <p:nvPr/>
        </p:nvCxnSpPr>
        <p:spPr>
          <a:xfrm flipV="1">
            <a:off x="2949268" y="5635187"/>
            <a:ext cx="290399" cy="64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A869EE1E-4009-E1A4-B33E-A96FA7F67899}"/>
              </a:ext>
            </a:extLst>
          </p:cNvPr>
          <p:cNvCxnSpPr>
            <a:cxnSpLocks/>
            <a:stCxn id="43" idx="2"/>
            <a:endCxn id="45" idx="0"/>
          </p:cNvCxnSpPr>
          <p:nvPr/>
        </p:nvCxnSpPr>
        <p:spPr>
          <a:xfrm flipV="1">
            <a:off x="3516666" y="5611427"/>
            <a:ext cx="216597" cy="237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6A6584D8-0EFB-A99C-4200-39432992BD1D}"/>
              </a:ext>
            </a:extLst>
          </p:cNvPr>
          <p:cNvCxnSpPr>
            <a:cxnSpLocks/>
            <a:stCxn id="45" idx="2"/>
            <a:endCxn id="49" idx="0"/>
          </p:cNvCxnSpPr>
          <p:nvPr/>
        </p:nvCxnSpPr>
        <p:spPr>
          <a:xfrm>
            <a:off x="4010262" y="5611427"/>
            <a:ext cx="287665" cy="64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1BEC0CEB-BF6D-1A84-B6D7-18FD2264ABD6}"/>
              </a:ext>
            </a:extLst>
          </p:cNvPr>
          <p:cNvCxnSpPr>
            <a:cxnSpLocks/>
            <a:stCxn id="66" idx="2"/>
          </p:cNvCxnSpPr>
          <p:nvPr/>
        </p:nvCxnSpPr>
        <p:spPr>
          <a:xfrm>
            <a:off x="4853832" y="5604691"/>
            <a:ext cx="3218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02B18A59-311E-5C75-9F4E-1E0C8165BC7A}"/>
              </a:ext>
            </a:extLst>
          </p:cNvPr>
          <p:cNvCxnSpPr>
            <a:cxnSpLocks/>
            <a:stCxn id="72" idx="2"/>
            <a:endCxn id="99" idx="0"/>
          </p:cNvCxnSpPr>
          <p:nvPr/>
        </p:nvCxnSpPr>
        <p:spPr>
          <a:xfrm>
            <a:off x="5446156" y="5598885"/>
            <a:ext cx="215859" cy="22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2D7923AB-171A-C956-46F2-8F15B51D91B9}"/>
              </a:ext>
            </a:extLst>
          </p:cNvPr>
          <p:cNvCxnSpPr>
            <a:cxnSpLocks/>
            <a:stCxn id="99" idx="2"/>
            <a:endCxn id="107" idx="0"/>
          </p:cNvCxnSpPr>
          <p:nvPr/>
        </p:nvCxnSpPr>
        <p:spPr>
          <a:xfrm>
            <a:off x="5939014" y="5601155"/>
            <a:ext cx="248669" cy="102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9" name="Straight Arrow Connector 168">
            <a:extLst>
              <a:ext uri="{FF2B5EF4-FFF2-40B4-BE49-F238E27FC236}">
                <a16:creationId xmlns:a16="http://schemas.microsoft.com/office/drawing/2014/main" id="{B0CE058F-55B0-A890-8F07-AB7396DFB143}"/>
              </a:ext>
            </a:extLst>
          </p:cNvPr>
          <p:cNvCxnSpPr>
            <a:cxnSpLocks/>
            <a:stCxn id="109" idx="2"/>
            <a:endCxn id="113" idx="0"/>
          </p:cNvCxnSpPr>
          <p:nvPr/>
        </p:nvCxnSpPr>
        <p:spPr>
          <a:xfrm flipV="1">
            <a:off x="6728546" y="5598882"/>
            <a:ext cx="272800" cy="95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8EA3AE2D-0F42-7BC5-6A78-611B60D82FDE}"/>
              </a:ext>
            </a:extLst>
          </p:cNvPr>
          <p:cNvCxnSpPr>
            <a:cxnSpLocks/>
            <a:stCxn id="113" idx="2"/>
            <a:endCxn id="116" idx="0"/>
          </p:cNvCxnSpPr>
          <p:nvPr/>
        </p:nvCxnSpPr>
        <p:spPr>
          <a:xfrm flipV="1">
            <a:off x="7278345" y="5598881"/>
            <a:ext cx="25445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6" name="文字方塊 51">
            <a:extLst>
              <a:ext uri="{FF2B5EF4-FFF2-40B4-BE49-F238E27FC236}">
                <a16:creationId xmlns:a16="http://schemas.microsoft.com/office/drawing/2014/main" id="{B597922F-0274-9C83-BEA8-7D5B51DFA2E6}"/>
              </a:ext>
            </a:extLst>
          </p:cNvPr>
          <p:cNvSpPr txBox="1"/>
          <p:nvPr/>
        </p:nvSpPr>
        <p:spPr>
          <a:xfrm>
            <a:off x="7994733" y="5332930"/>
            <a:ext cx="697203" cy="400110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000" b="0" i="1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</a:defRPr>
            </a:lvl1pPr>
          </a:lstStyle>
          <a:p>
            <a:r>
              <a:rPr lang="en-US" altLang="zh-TW" i="0" dirty="0"/>
              <a:t>GAP and </a:t>
            </a:r>
            <a:r>
              <a:rPr lang="en-US" altLang="zh-TW" i="0" dirty="0" err="1"/>
              <a:t>softmax</a:t>
            </a:r>
            <a:endParaRPr lang="zh-TW" altLang="en-US" i="0" dirty="0"/>
          </a:p>
        </p:txBody>
      </p:sp>
      <p:sp>
        <p:nvSpPr>
          <p:cNvPr id="178" name="文字方塊 124">
            <a:extLst>
              <a:ext uri="{FF2B5EF4-FFF2-40B4-BE49-F238E27FC236}">
                <a16:creationId xmlns:a16="http://schemas.microsoft.com/office/drawing/2014/main" id="{A0F3A5F8-CDC6-2BF2-2A3B-35C777E8EE6D}"/>
              </a:ext>
            </a:extLst>
          </p:cNvPr>
          <p:cNvSpPr txBox="1"/>
          <p:nvPr/>
        </p:nvSpPr>
        <p:spPr>
          <a:xfrm>
            <a:off x="8031886" y="4662844"/>
            <a:ext cx="11208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TW" sz="1000" dirty="0">
                <a:latin typeface="Calibri" panose="020F0502020204030204"/>
                <a:ea typeface="新細明體" panose="02020500000000000000" pitchFamily="18" charset="-120"/>
              </a:rPr>
              <a:t>4. </a:t>
            </a:r>
            <a:r>
              <a:rPr lang="en-US" altLang="zh-TW" sz="1000" dirty="0">
                <a:solidFill>
                  <a:srgbClr val="C55A11"/>
                </a:solidFill>
                <a:latin typeface="Calibri" panose="020F0502020204030204"/>
                <a:ea typeface="新細明體" panose="02020500000000000000" pitchFamily="18" charset="-120"/>
              </a:rPr>
              <a:t>Global Average Pooling (GAP) </a:t>
            </a:r>
            <a:r>
              <a:rPr lang="en-US" altLang="zh-TW" sz="1000" dirty="0">
                <a:latin typeface="Calibri" panose="020F0502020204030204"/>
                <a:ea typeface="新細明體" panose="02020500000000000000" pitchFamily="18" charset="-120"/>
              </a:rPr>
              <a:t>and </a:t>
            </a:r>
            <a:r>
              <a:rPr lang="en-US" altLang="zh-TW" sz="1000" dirty="0" err="1">
                <a:latin typeface="Calibri" panose="020F0502020204030204"/>
                <a:ea typeface="新細明體" panose="02020500000000000000" pitchFamily="18" charset="-120"/>
              </a:rPr>
              <a:t>softmax</a:t>
            </a:r>
            <a:r>
              <a:rPr lang="en-US" altLang="zh-TW" sz="1000" dirty="0">
                <a:latin typeface="Calibri" panose="020F0502020204030204"/>
                <a:ea typeface="新細明體" panose="02020500000000000000" pitchFamily="18" charset="-120"/>
              </a:rPr>
              <a:t> on output tokens.</a:t>
            </a:r>
            <a:endParaRPr kumimoji="0" lang="en-US" altLang="zh-TW" sz="1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47F62C4F-594C-739A-5921-6AFCC5E613FE}"/>
              </a:ext>
            </a:extLst>
          </p:cNvPr>
          <p:cNvCxnSpPr/>
          <p:nvPr/>
        </p:nvCxnSpPr>
        <p:spPr>
          <a:xfrm>
            <a:off x="4648719" y="2985339"/>
            <a:ext cx="0" cy="949802"/>
          </a:xfrm>
          <a:prstGeom prst="line">
            <a:avLst/>
          </a:prstGeom>
          <a:ln w="1905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字方塊 51">
            <a:extLst>
              <a:ext uri="{FF2B5EF4-FFF2-40B4-BE49-F238E27FC236}">
                <a16:creationId xmlns:a16="http://schemas.microsoft.com/office/drawing/2014/main" id="{62C2F456-1BC1-B977-10C0-F271F56E8A8D}"/>
              </a:ext>
            </a:extLst>
          </p:cNvPr>
          <p:cNvSpPr txBox="1"/>
          <p:nvPr/>
        </p:nvSpPr>
        <p:spPr>
          <a:xfrm>
            <a:off x="3751681" y="3212204"/>
            <a:ext cx="849267" cy="55399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2.4) Linear Projection to 1024c</a:t>
            </a:r>
            <a:endParaRPr kumimoji="0" lang="zh-TW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51">
                <a:extLst>
                  <a:ext uri="{FF2B5EF4-FFF2-40B4-BE49-F238E27FC236}">
                    <a16:creationId xmlns:a16="http://schemas.microsoft.com/office/drawing/2014/main" id="{AAD87A14-4640-8C20-9A5C-C96ECC68D752}"/>
                  </a:ext>
                </a:extLst>
              </p:cNvPr>
              <p:cNvSpPr txBox="1"/>
              <p:nvPr/>
            </p:nvSpPr>
            <p:spPr>
              <a:xfrm>
                <a:off x="3239667" y="3717988"/>
                <a:ext cx="2472853" cy="4124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kumimoji="0" lang="en-US" altLang="zh-TW" sz="1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altLang="zh-TW" sz="1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+mn-cs"/>
                          </a:rPr>
                          <m:t>𝑋</m:t>
                        </m:r>
                      </m:e>
                      <m:sub>
                        <m:r>
                          <a:rPr kumimoji="0" lang="en-US" altLang="zh-TW" sz="1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+mn-cs"/>
                          </a:rPr>
                          <m:t>𝑖𝑛</m:t>
                        </m:r>
                      </m:sub>
                      <m:sup>
                        <m:r>
                          <a:rPr kumimoji="0" lang="en-US" altLang="zh-TW" sz="1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+mn-cs"/>
                          </a:rPr>
                          <m:t>𝑙</m:t>
                        </m:r>
                        <m:r>
                          <a:rPr kumimoji="0" lang="en-US" altLang="zh-TW" sz="1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+mn-cs"/>
                          </a:rPr>
                          <m:t>=</m:t>
                        </m:r>
                        <m:r>
                          <a:rPr kumimoji="0" lang="en-US" altLang="zh-TW" sz="1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+mn-cs"/>
                          </a:rPr>
                          <m:t>𝑁</m:t>
                        </m:r>
                      </m:sup>
                    </m:sSubSup>
                  </m:oMath>
                </a14:m>
                <a:r>
                  <a:rPr kumimoji="0" lang="zh-TW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 </a:t>
                </a:r>
                <a:r>
                  <a:rPr kumimoji="0" lang="en-US" altLang="zh-TW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= </a:t>
                </a:r>
                <a14:m>
                  <m:oMath xmlns:m="http://schemas.openxmlformats.org/officeDocument/2006/math">
                    <m:r>
                      <a:rPr kumimoji="0" lang="en-US" altLang="zh-TW" sz="1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新細明體" panose="02020500000000000000" pitchFamily="18" charset="-120"/>
                        <a:cs typeface="+mn-cs"/>
                      </a:rPr>
                      <m:t>{</m:t>
                    </m:r>
                    <m:sSubSup>
                      <m:sSubSupPr>
                        <m:ctrlPr>
                          <a:rPr kumimoji="0" lang="en-US" altLang="zh-TW" sz="1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altLang="zh-TW" sz="1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+mn-cs"/>
                          </a:rPr>
                          <m:t>𝑥</m:t>
                        </m:r>
                      </m:e>
                      <m:sub>
                        <m:r>
                          <a:rPr kumimoji="0" lang="en-US" altLang="zh-TW" sz="1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+mn-cs"/>
                          </a:rPr>
                          <m:t>𝑖𝑛</m:t>
                        </m:r>
                      </m:sub>
                      <m:sup>
                        <m:r>
                          <a:rPr kumimoji="0" lang="en-US" altLang="zh-TW" sz="1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+mn-cs"/>
                          </a:rPr>
                          <m:t>𝑙</m:t>
                        </m:r>
                      </m:sup>
                    </m:sSubSup>
                    <m:r>
                      <a:rPr kumimoji="0" lang="en-US" altLang="zh-TW" sz="1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新細明體" panose="02020500000000000000" pitchFamily="18" charset="-120"/>
                        <a:cs typeface="+mn-cs"/>
                      </a:rPr>
                      <m:t>(</m:t>
                    </m:r>
                    <m:r>
                      <a:rPr kumimoji="0" lang="en-US" altLang="zh-TW" sz="1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新細明體" panose="02020500000000000000" pitchFamily="18" charset="-120"/>
                        <a:cs typeface="+mn-cs"/>
                      </a:rPr>
                      <m:t>𝑟</m:t>
                    </m:r>
                    <m:r>
                      <a:rPr kumimoji="0" lang="en-US" altLang="zh-TW" sz="1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新細明體" panose="02020500000000000000" pitchFamily="18" charset="-120"/>
                        <a:cs typeface="+mn-cs"/>
                      </a:rPr>
                      <m:t>,</m:t>
                    </m:r>
                    <m:r>
                      <a:rPr kumimoji="0" lang="en-US" altLang="zh-TW" sz="1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新細明體" panose="02020500000000000000" pitchFamily="18" charset="-120"/>
                        <a:cs typeface="+mn-cs"/>
                      </a:rPr>
                      <m:t>𝑐</m:t>
                    </m:r>
                    <m:r>
                      <a:rPr kumimoji="0" lang="en-US" altLang="zh-TW" sz="1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新細明體" panose="02020500000000000000" pitchFamily="18" charset="-120"/>
                        <a:cs typeface="+mn-cs"/>
                      </a:rPr>
                      <m:t>)}</m:t>
                    </m:r>
                  </m:oMath>
                </a14:m>
                <a:r>
                  <a:rPr kumimoji="0" lang="zh-TW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 </a:t>
                </a:r>
                <a:r>
                  <a:rPr kumimoji="0" lang="en-US" altLang="zh-TW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1024</a:t>
                </a:r>
                <a:r>
                  <a:rPr kumimoji="0" lang="en-US" altLang="zh-TW" sz="1000" b="0" i="0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 embedded patches, each 1x256c</a:t>
                </a:r>
                <a:endParaRPr kumimoji="0" lang="zh-TW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9" name="文字方塊 51">
                <a:extLst>
                  <a:ext uri="{FF2B5EF4-FFF2-40B4-BE49-F238E27FC236}">
                    <a16:creationId xmlns:a16="http://schemas.microsoft.com/office/drawing/2014/main" id="{AAD87A14-4640-8C20-9A5C-C96ECC68D7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9667" y="3717988"/>
                <a:ext cx="2472853" cy="412485"/>
              </a:xfrm>
              <a:prstGeom prst="rect">
                <a:avLst/>
              </a:prstGeom>
              <a:blipFill>
                <a:blip r:embed="rId73"/>
                <a:stretch>
                  <a:fillRect b="-73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文字方塊 106">
            <a:extLst>
              <a:ext uri="{FF2B5EF4-FFF2-40B4-BE49-F238E27FC236}">
                <a16:creationId xmlns:a16="http://schemas.microsoft.com/office/drawing/2014/main" id="{7C08F1B7-8BF9-1BE6-B625-F4E708E3374E}"/>
              </a:ext>
            </a:extLst>
          </p:cNvPr>
          <p:cNvSpPr txBox="1"/>
          <p:nvPr/>
        </p:nvSpPr>
        <p:spPr>
          <a:xfrm>
            <a:off x="194006" y="3660998"/>
            <a:ext cx="1483654" cy="1949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800"/>
              </a:lnSpc>
            </a:pPr>
            <a:r>
              <a:rPr lang="en-US" altLang="zh-TW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(column, c=0,..,31)</a:t>
            </a:r>
          </a:p>
        </p:txBody>
      </p:sp>
      <p:sp>
        <p:nvSpPr>
          <p:cNvPr id="11" name="文字方塊 106">
            <a:extLst>
              <a:ext uri="{FF2B5EF4-FFF2-40B4-BE49-F238E27FC236}">
                <a16:creationId xmlns:a16="http://schemas.microsoft.com/office/drawing/2014/main" id="{4224F272-227B-1F93-A41F-F531C53DC583}"/>
              </a:ext>
            </a:extLst>
          </p:cNvPr>
          <p:cNvSpPr txBox="1"/>
          <p:nvPr/>
        </p:nvSpPr>
        <p:spPr>
          <a:xfrm rot="16200000">
            <a:off x="-190011" y="3236497"/>
            <a:ext cx="925589" cy="2125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000"/>
              </a:lnSpc>
            </a:pPr>
            <a:r>
              <a:rPr lang="en-US" altLang="zh-TW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(row, r=0,..,31)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51">
                <a:extLst>
                  <a:ext uri="{FF2B5EF4-FFF2-40B4-BE49-F238E27FC236}">
                    <a16:creationId xmlns:a16="http://schemas.microsoft.com/office/drawing/2014/main" id="{BBD5F9A1-277A-449D-0C83-09A14DAC366F}"/>
                  </a:ext>
                </a:extLst>
              </p:cNvPr>
              <p:cNvSpPr txBox="1"/>
              <p:nvPr/>
            </p:nvSpPr>
            <p:spPr>
              <a:xfrm>
                <a:off x="4921089" y="3010563"/>
                <a:ext cx="447083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TW" sz="10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TW" sz="10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𝑋</m:t>
                        </m:r>
                      </m:e>
                      <m:sub>
                        <m:r>
                          <a:rPr kumimoji="0" lang="en-US" altLang="zh-TW" sz="10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kumimoji="0" lang="zh-TW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 </a:t>
                </a:r>
              </a:p>
            </p:txBody>
          </p:sp>
        </mc:Choice>
        <mc:Fallback xmlns="">
          <p:sp>
            <p:nvSpPr>
              <p:cNvPr id="13" name="文字方塊 51">
                <a:extLst>
                  <a:ext uri="{FF2B5EF4-FFF2-40B4-BE49-F238E27FC236}">
                    <a16:creationId xmlns:a16="http://schemas.microsoft.com/office/drawing/2014/main" id="{BBD5F9A1-277A-449D-0C83-09A14DAC36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1089" y="3010563"/>
                <a:ext cx="447083" cy="246221"/>
              </a:xfrm>
              <a:prstGeom prst="rect">
                <a:avLst/>
              </a:prstGeom>
              <a:blipFill>
                <a:blip r:embed="rId7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689745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7A9581-90F6-3E12-6E10-92DEF1FFC2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41451577-D276-D3FF-EFBA-82BD8DBA12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6522" y="177896"/>
            <a:ext cx="932769" cy="1121761"/>
          </a:xfrm>
          <a:prstGeom prst="rect">
            <a:avLst/>
          </a:prstGeom>
        </p:spPr>
      </p:pic>
      <p:grpSp>
        <p:nvGrpSpPr>
          <p:cNvPr id="294" name="Group 293">
            <a:extLst>
              <a:ext uri="{FF2B5EF4-FFF2-40B4-BE49-F238E27FC236}">
                <a16:creationId xmlns:a16="http://schemas.microsoft.com/office/drawing/2014/main" id="{7436E25F-303C-74AE-A7A6-653DDB7EFD4B}"/>
              </a:ext>
            </a:extLst>
          </p:cNvPr>
          <p:cNvGrpSpPr/>
          <p:nvPr/>
        </p:nvGrpSpPr>
        <p:grpSpPr>
          <a:xfrm>
            <a:off x="1181452" y="3077303"/>
            <a:ext cx="2631221" cy="1055335"/>
            <a:chOff x="1646322" y="2871188"/>
            <a:chExt cx="2631221" cy="1055335"/>
          </a:xfrm>
        </p:grpSpPr>
        <p:pic>
          <p:nvPicPr>
            <p:cNvPr id="23" name="圖片 22">
              <a:extLst>
                <a:ext uri="{FF2B5EF4-FFF2-40B4-BE49-F238E27FC236}">
                  <a16:creationId xmlns:a16="http://schemas.microsoft.com/office/drawing/2014/main" id="{B797E61A-4400-A0F4-1E86-20814F1FB5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594" t="15228" r="84046" b="10048"/>
            <a:stretch/>
          </p:blipFill>
          <p:spPr>
            <a:xfrm rot="16200000">
              <a:off x="2446183" y="2095162"/>
              <a:ext cx="1031500" cy="2631221"/>
            </a:xfrm>
            <a:prstGeom prst="rect">
              <a:avLst/>
            </a:prstGeom>
          </p:spPr>
        </p:pic>
        <p:sp>
          <p:nvSpPr>
            <p:cNvPr id="285" name="文字方塊 124">
              <a:extLst>
                <a:ext uri="{FF2B5EF4-FFF2-40B4-BE49-F238E27FC236}">
                  <a16:creationId xmlns:a16="http://schemas.microsoft.com/office/drawing/2014/main" id="{E481D85B-09C7-7672-1BB3-302203A6E4D5}"/>
                </a:ext>
              </a:extLst>
            </p:cNvPr>
            <p:cNvSpPr txBox="1"/>
            <p:nvPr/>
          </p:nvSpPr>
          <p:spPr>
            <a:xfrm>
              <a:off x="1764435" y="2871188"/>
              <a:ext cx="198140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R="0" lvl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-US" altLang="zh-TW" sz="120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2. </a:t>
              </a:r>
              <a:r>
                <a:rPr kumimoji="0" lang="en-US" altLang="zh-TW" sz="1200" i="0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Multi-Head Self-Attention</a:t>
              </a:r>
            </a:p>
          </p:txBody>
        </p:sp>
        <p:sp>
          <p:nvSpPr>
            <p:cNvPr id="286" name="文字方塊 124">
              <a:extLst>
                <a:ext uri="{FF2B5EF4-FFF2-40B4-BE49-F238E27FC236}">
                  <a16:creationId xmlns:a16="http://schemas.microsoft.com/office/drawing/2014/main" id="{268C8B51-3D7A-75DC-C637-4D9F2C2BA413}"/>
                </a:ext>
              </a:extLst>
            </p:cNvPr>
            <p:cNvSpPr txBox="1"/>
            <p:nvPr/>
          </p:nvSpPr>
          <p:spPr>
            <a:xfrm rot="16200000">
              <a:off x="1730122" y="3533999"/>
              <a:ext cx="4226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R="0" lvl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en-US" altLang="zh-TW" sz="1200" dirty="0">
                  <a:latin typeface="Calibri" panose="020F0502020204030204"/>
                  <a:ea typeface="新細明體" panose="02020500000000000000" pitchFamily="18" charset="-120"/>
                </a:rPr>
                <a:t>2</a:t>
              </a:r>
              <a:r>
                <a:rPr kumimoji="0" lang="en-US" altLang="zh-TW" sz="120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.1)</a:t>
              </a:r>
            </a:p>
          </p:txBody>
        </p:sp>
        <p:sp>
          <p:nvSpPr>
            <p:cNvPr id="287" name="文字方塊 124">
              <a:extLst>
                <a:ext uri="{FF2B5EF4-FFF2-40B4-BE49-F238E27FC236}">
                  <a16:creationId xmlns:a16="http://schemas.microsoft.com/office/drawing/2014/main" id="{9F20A147-3DE1-2800-6985-6C3FC0DFC9A3}"/>
                </a:ext>
              </a:extLst>
            </p:cNvPr>
            <p:cNvSpPr txBox="1"/>
            <p:nvPr/>
          </p:nvSpPr>
          <p:spPr>
            <a:xfrm rot="16200000">
              <a:off x="2291839" y="3481710"/>
              <a:ext cx="4226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R="0" lvl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en-US" altLang="zh-TW" sz="1200" dirty="0">
                  <a:latin typeface="Calibri" panose="020F0502020204030204"/>
                  <a:ea typeface="新細明體" panose="02020500000000000000" pitchFamily="18" charset="-120"/>
                </a:rPr>
                <a:t>2</a:t>
              </a:r>
              <a:r>
                <a:rPr kumimoji="0" lang="en-US" altLang="zh-TW" sz="120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.2)</a:t>
              </a:r>
            </a:p>
          </p:txBody>
        </p:sp>
        <p:sp>
          <p:nvSpPr>
            <p:cNvPr id="288" name="文字方塊 124">
              <a:extLst>
                <a:ext uri="{FF2B5EF4-FFF2-40B4-BE49-F238E27FC236}">
                  <a16:creationId xmlns:a16="http://schemas.microsoft.com/office/drawing/2014/main" id="{E865F6D0-D1CC-EA26-9CA4-E23DC67B57DF}"/>
                </a:ext>
              </a:extLst>
            </p:cNvPr>
            <p:cNvSpPr txBox="1"/>
            <p:nvPr/>
          </p:nvSpPr>
          <p:spPr>
            <a:xfrm rot="16200000">
              <a:off x="3349371" y="3517866"/>
              <a:ext cx="4226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R="0" lvl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en-US" altLang="zh-TW" sz="1200" dirty="0">
                  <a:latin typeface="Calibri" panose="020F0502020204030204"/>
                  <a:ea typeface="新細明體" panose="02020500000000000000" pitchFamily="18" charset="-120"/>
                </a:rPr>
                <a:t>2</a:t>
              </a:r>
              <a:r>
                <a:rPr kumimoji="0" lang="en-US" altLang="zh-TW" sz="120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.3)</a:t>
              </a:r>
            </a:p>
          </p:txBody>
        </p:sp>
        <p:sp>
          <p:nvSpPr>
            <p:cNvPr id="289" name="文字方塊 124">
              <a:extLst>
                <a:ext uri="{FF2B5EF4-FFF2-40B4-BE49-F238E27FC236}">
                  <a16:creationId xmlns:a16="http://schemas.microsoft.com/office/drawing/2014/main" id="{0F994B79-62AF-CB69-5399-E9708F7A4227}"/>
                </a:ext>
              </a:extLst>
            </p:cNvPr>
            <p:cNvSpPr txBox="1"/>
            <p:nvPr/>
          </p:nvSpPr>
          <p:spPr>
            <a:xfrm rot="16200000">
              <a:off x="2954871" y="3529650"/>
              <a:ext cx="4226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R="0" lvl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en-US" altLang="zh-TW" sz="1200" dirty="0">
                  <a:latin typeface="Calibri" panose="020F0502020204030204"/>
                  <a:ea typeface="新細明體" panose="02020500000000000000" pitchFamily="18" charset="-120"/>
                </a:rPr>
                <a:t>2</a:t>
              </a:r>
              <a:r>
                <a:rPr kumimoji="0" lang="en-US" altLang="zh-TW" sz="120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.1)</a:t>
              </a:r>
            </a:p>
          </p:txBody>
        </p:sp>
      </p:grp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6769AC61-8941-0BAC-1A4E-56E8503521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03186" y="6492875"/>
            <a:ext cx="2057400" cy="365125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B7C883-B5AB-4F1C-8127-8D19C684E47C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grpSp>
        <p:nvGrpSpPr>
          <p:cNvPr id="258" name="Group 257">
            <a:extLst>
              <a:ext uri="{FF2B5EF4-FFF2-40B4-BE49-F238E27FC236}">
                <a16:creationId xmlns:a16="http://schemas.microsoft.com/office/drawing/2014/main" id="{10E818D7-74BA-1A06-30B6-1BB9C44C117D}"/>
              </a:ext>
            </a:extLst>
          </p:cNvPr>
          <p:cNvGrpSpPr/>
          <p:nvPr/>
        </p:nvGrpSpPr>
        <p:grpSpPr>
          <a:xfrm>
            <a:off x="0" y="307703"/>
            <a:ext cx="2774957" cy="4125060"/>
            <a:chOff x="1311564" y="346133"/>
            <a:chExt cx="2774957" cy="412506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文字方塊 51">
                  <a:extLst>
                    <a:ext uri="{FF2B5EF4-FFF2-40B4-BE49-F238E27FC236}">
                      <a16:creationId xmlns:a16="http://schemas.microsoft.com/office/drawing/2014/main" id="{46AD4350-5653-6A83-2986-F0B97651F07C}"/>
                    </a:ext>
                  </a:extLst>
                </p:cNvPr>
                <p:cNvSpPr txBox="1"/>
                <p:nvPr/>
              </p:nvSpPr>
              <p:spPr>
                <a:xfrm>
                  <a:off x="2968241" y="841480"/>
                  <a:ext cx="950435" cy="246221"/>
                </a:xfrm>
                <a:prstGeom prst="rect">
                  <a:avLst/>
                </a:prstGeom>
                <a:noFill/>
                <a:ln>
                  <a:solidFill>
                    <a:schemeClr val="accent1"/>
                  </a:solidFill>
                  <a:prstDash val="dash"/>
                </a:ln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zh-TW" sz="10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𝐻</m:t>
                        </m:r>
                        <m:r>
                          <a:rPr kumimoji="0" lang="en-US" altLang="zh-TW" sz="10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×</m:t>
                        </m:r>
                        <m:r>
                          <a:rPr kumimoji="0" lang="en-US" altLang="zh-TW" sz="10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𝑊</m:t>
                        </m:r>
                        <m:r>
                          <a:rPr kumimoji="0" lang="en-US" altLang="zh-TW" sz="10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×64</m:t>
                        </m:r>
                        <m:r>
                          <a:rPr kumimoji="0" lang="en-US" altLang="zh-TW" sz="10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𝑐</m:t>
                        </m:r>
                      </m:oMath>
                    </m:oMathPara>
                  </a14:m>
                  <a:endParaRPr kumimoji="0" lang="zh-TW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52" name="文字方塊 51">
                  <a:extLst>
                    <a:ext uri="{FF2B5EF4-FFF2-40B4-BE49-F238E27FC236}">
                      <a16:creationId xmlns:a16="http://schemas.microsoft.com/office/drawing/2014/main" id="{D250D776-584C-D725-3E34-2048F7C2AF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68241" y="841480"/>
                  <a:ext cx="950435" cy="246221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>
                  <a:solidFill>
                    <a:schemeClr val="accent1"/>
                  </a:solidFill>
                  <a:prstDash val="dash"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4" name="文字方塊 68">
                  <a:extLst>
                    <a:ext uri="{FF2B5EF4-FFF2-40B4-BE49-F238E27FC236}">
                      <a16:creationId xmlns:a16="http://schemas.microsoft.com/office/drawing/2014/main" id="{540133E8-4A9C-EC1B-245D-2694D7C7A0BD}"/>
                    </a:ext>
                  </a:extLst>
                </p:cNvPr>
                <p:cNvSpPr txBox="1"/>
                <p:nvPr/>
              </p:nvSpPr>
              <p:spPr>
                <a:xfrm>
                  <a:off x="1480581" y="346133"/>
                  <a:ext cx="1620285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TW" sz="100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新細明體" panose="02020500000000000000" pitchFamily="18" charset="-120"/>
                      <a:cs typeface="+mn-cs"/>
                    </a:rPr>
                    <a:t>Input image </a:t>
                  </a:r>
                  <a14:m>
                    <m:oMath xmlns:m="http://schemas.openxmlformats.org/officeDocument/2006/math">
                      <m:r>
                        <a:rPr kumimoji="0" lang="en-US" altLang="zh-TW" sz="1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新細明體" panose="02020500000000000000" pitchFamily="18" charset="-120"/>
                          <a:cs typeface="+mn-cs"/>
                        </a:rPr>
                        <m:t>𝐼</m:t>
                      </m:r>
                    </m:oMath>
                  </a14:m>
                  <a:r>
                    <a:rPr kumimoji="0" lang="zh-TW" altLang="en-US" sz="100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新細明體" panose="02020500000000000000" pitchFamily="18" charset="-120"/>
                      <a:cs typeface="+mn-cs"/>
                    </a:rPr>
                    <a:t> </a:t>
                  </a:r>
                  <a:r>
                    <a:rPr kumimoji="0" lang="en-US" altLang="zh-TW" sz="100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新細明體" panose="02020500000000000000" pitchFamily="18" charset="-120"/>
                      <a:cs typeface="+mn-cs"/>
                    </a:rPr>
                    <a:t>(HxWx1c)</a:t>
                  </a:r>
                  <a:endParaRPr kumimoji="0" lang="zh-TW" altLang="en-US" sz="100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24" name="文字方塊 68">
                  <a:extLst>
                    <a:ext uri="{FF2B5EF4-FFF2-40B4-BE49-F238E27FC236}">
                      <a16:creationId xmlns:a16="http://schemas.microsoft.com/office/drawing/2014/main" id="{68EA5C9E-43C8-58A3-0C8B-61B3948B7F2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80581" y="346133"/>
                  <a:ext cx="1620285" cy="246221"/>
                </a:xfrm>
                <a:prstGeom prst="rect">
                  <a:avLst/>
                </a:prstGeom>
                <a:blipFill>
                  <a:blip r:embed="rId13"/>
                  <a:stretch>
                    <a:fillRect b="-1463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6" name="文字方塊 68">
                  <a:extLst>
                    <a:ext uri="{FF2B5EF4-FFF2-40B4-BE49-F238E27FC236}">
                      <a16:creationId xmlns:a16="http://schemas.microsoft.com/office/drawing/2014/main" id="{F8164BE3-959C-F5D7-D365-5577F6D01F52}"/>
                    </a:ext>
                  </a:extLst>
                </p:cNvPr>
                <p:cNvSpPr txBox="1"/>
                <p:nvPr/>
              </p:nvSpPr>
              <p:spPr>
                <a:xfrm>
                  <a:off x="1533974" y="1258054"/>
                  <a:ext cx="1012504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altLang="zh-TW" sz="1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新細明體" panose="02020500000000000000" pitchFamily="18" charset="-120"/>
                          <a:cs typeface="+mn-cs"/>
                        </a:rPr>
                        <m:t>𝐼</m:t>
                      </m:r>
                    </m:oMath>
                  </a14:m>
                  <a:r>
                    <a:rPr kumimoji="0" lang="zh-TW" altLang="en-US" sz="100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新細明體" panose="02020500000000000000" pitchFamily="18" charset="-120"/>
                      <a:cs typeface="+mn-cs"/>
                    </a:rPr>
                    <a:t> </a:t>
                  </a:r>
                  <a:r>
                    <a:rPr kumimoji="0" lang="en-US" altLang="zh-TW" sz="100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新細明體" panose="02020500000000000000" pitchFamily="18" charset="-120"/>
                      <a:cs typeface="+mn-cs"/>
                    </a:rPr>
                    <a:t>(512x512x1c)</a:t>
                  </a:r>
                  <a:endParaRPr kumimoji="0" lang="zh-TW" altLang="en-US" sz="100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26" name="文字方塊 68">
                  <a:extLst>
                    <a:ext uri="{FF2B5EF4-FFF2-40B4-BE49-F238E27FC236}">
                      <a16:creationId xmlns:a16="http://schemas.microsoft.com/office/drawing/2014/main" id="{F1643A3F-4456-EC2C-2305-C6664FE2A44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33974" y="1258054"/>
                  <a:ext cx="1012504" cy="246221"/>
                </a:xfrm>
                <a:prstGeom prst="rect">
                  <a:avLst/>
                </a:prstGeom>
                <a:blipFill>
                  <a:blip r:embed="rId14"/>
                  <a:stretch>
                    <a:fillRect b="-17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6" name="文字方塊 51">
                  <a:extLst>
                    <a:ext uri="{FF2B5EF4-FFF2-40B4-BE49-F238E27FC236}">
                      <a16:creationId xmlns:a16="http://schemas.microsoft.com/office/drawing/2014/main" id="{3084AF2E-9856-8894-0FCB-50D5047B4025}"/>
                    </a:ext>
                  </a:extLst>
                </p:cNvPr>
                <p:cNvSpPr txBox="1"/>
                <p:nvPr/>
              </p:nvSpPr>
              <p:spPr>
                <a:xfrm>
                  <a:off x="2957886" y="1126934"/>
                  <a:ext cx="1118280" cy="379463"/>
                </a:xfrm>
                <a:prstGeom prst="rect">
                  <a:avLst/>
                </a:prstGeom>
                <a:noFill/>
                <a:ln>
                  <a:solidFill>
                    <a:schemeClr val="accent1"/>
                  </a:solidFill>
                  <a:prstDash val="dash"/>
                </a:ln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 marR="0" lvl="0" indent="0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1000" b="0" i="1" u="none" strike="noStrike" cap="none" spc="0" normalizeH="0" baseline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mbria Math" panose="02040503050406030204" pitchFamily="18" charset="0"/>
                    </a:defRPr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TW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TW" dirty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num>
                          <m:den>
                            <m:r>
                              <a:rPr lang="en-US" altLang="zh-TW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altLang="zh-TW" dirty="0">
                            <a:latin typeface="Cambria Math" panose="02040503050406030204" pitchFamily="18" charset="0"/>
                          </a:rPr>
                          <m:t>×</m:t>
                        </m:r>
                        <m:f>
                          <m:fPr>
                            <m:ctrlPr>
                              <a:rPr lang="en-US" altLang="zh-TW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TW" dirty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num>
                          <m:den>
                            <m:r>
                              <a:rPr lang="en-US" altLang="zh-TW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altLang="zh-TW" dirty="0">
                            <a:latin typeface="Cambria Math" panose="02040503050406030204" pitchFamily="18" charset="0"/>
                          </a:rPr>
                          <m:t>×128</m:t>
                        </m:r>
                        <m:r>
                          <a:rPr lang="en-US" altLang="zh-TW" dirty="0">
                            <a:latin typeface="Cambria Math" panose="02040503050406030204" pitchFamily="18" charset="0"/>
                          </a:rPr>
                          <m:t>𝑐</m:t>
                        </m:r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136" name="文字方塊 51">
                  <a:extLst>
                    <a:ext uri="{FF2B5EF4-FFF2-40B4-BE49-F238E27FC236}">
                      <a16:creationId xmlns:a16="http://schemas.microsoft.com/office/drawing/2014/main" id="{24DDFDBE-EDCF-6440-D666-0AECB05683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7886" y="1126934"/>
                  <a:ext cx="1118280" cy="379463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  <a:ln>
                  <a:solidFill>
                    <a:schemeClr val="accent1"/>
                  </a:solidFill>
                  <a:prstDash val="dash"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7" name="文字方塊 51">
                  <a:extLst>
                    <a:ext uri="{FF2B5EF4-FFF2-40B4-BE49-F238E27FC236}">
                      <a16:creationId xmlns:a16="http://schemas.microsoft.com/office/drawing/2014/main" id="{4FEC1A79-EE2C-4A50-6FDD-89CF95426FFF}"/>
                    </a:ext>
                  </a:extLst>
                </p:cNvPr>
                <p:cNvSpPr txBox="1"/>
                <p:nvPr/>
              </p:nvSpPr>
              <p:spPr>
                <a:xfrm>
                  <a:off x="2957886" y="1572411"/>
                  <a:ext cx="1118280" cy="379463"/>
                </a:xfrm>
                <a:prstGeom prst="rect">
                  <a:avLst/>
                </a:prstGeom>
                <a:noFill/>
                <a:ln>
                  <a:solidFill>
                    <a:schemeClr val="accent1"/>
                  </a:solidFill>
                  <a:prstDash val="dash"/>
                </a:ln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 marR="0" lvl="0" indent="0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1000" b="0" i="1" u="none" strike="noStrike" cap="none" spc="0" normalizeH="0" baseline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mbria Math" panose="02040503050406030204" pitchFamily="18" charset="0"/>
                    </a:defRPr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TW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TW" dirty="0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num>
                          <m:den>
                            <m:r>
                              <a:rPr lang="en-US" altLang="zh-TW" dirty="0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  <m:r>
                          <a:rPr lang="en-US" altLang="zh-TW" dirty="0" smtClean="0">
                            <a:latin typeface="Cambria Math" panose="02040503050406030204" pitchFamily="18" charset="0"/>
                          </a:rPr>
                          <m:t>×</m:t>
                        </m:r>
                        <m:f>
                          <m:fPr>
                            <m:ctrlPr>
                              <a:rPr lang="en-US" altLang="zh-TW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TW" dirty="0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num>
                          <m:den>
                            <m:r>
                              <a:rPr lang="en-US" altLang="zh-TW" dirty="0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  <m:r>
                          <a:rPr lang="en-US" altLang="zh-TW" dirty="0" smtClean="0">
                            <a:latin typeface="Cambria Math" panose="02040503050406030204" pitchFamily="18" charset="0"/>
                          </a:rPr>
                          <m:t>×256</m:t>
                        </m:r>
                        <m:r>
                          <a:rPr lang="en-US" altLang="zh-TW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137" name="文字方塊 51">
                  <a:extLst>
                    <a:ext uri="{FF2B5EF4-FFF2-40B4-BE49-F238E27FC236}">
                      <a16:creationId xmlns:a16="http://schemas.microsoft.com/office/drawing/2014/main" id="{7CF5F0A7-CE6B-146D-6BF3-F5B1186F5DA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7886" y="1572411"/>
                  <a:ext cx="1118280" cy="379463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  <a:ln>
                  <a:solidFill>
                    <a:schemeClr val="accent1"/>
                  </a:solidFill>
                  <a:prstDash val="dash"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8" name="文字方塊 51">
                  <a:extLst>
                    <a:ext uri="{FF2B5EF4-FFF2-40B4-BE49-F238E27FC236}">
                      <a16:creationId xmlns:a16="http://schemas.microsoft.com/office/drawing/2014/main" id="{BC48252D-4F19-21DB-87E6-44E4DE5D27BA}"/>
                    </a:ext>
                  </a:extLst>
                </p:cNvPr>
                <p:cNvSpPr txBox="1"/>
                <p:nvPr/>
              </p:nvSpPr>
              <p:spPr>
                <a:xfrm>
                  <a:off x="2968241" y="2040082"/>
                  <a:ext cx="1118280" cy="379463"/>
                </a:xfrm>
                <a:prstGeom prst="rect">
                  <a:avLst/>
                </a:prstGeom>
                <a:noFill/>
                <a:ln>
                  <a:solidFill>
                    <a:schemeClr val="accent1"/>
                  </a:solidFill>
                  <a:prstDash val="dash"/>
                </a:ln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 marR="0" lvl="0" indent="0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1000" b="0" i="1" u="none" strike="noStrike" cap="none" spc="0" normalizeH="0" baseline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mbria Math" panose="02040503050406030204" pitchFamily="18" charset="0"/>
                    </a:defRPr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TW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TW" dirty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num>
                          <m:den>
                            <m:r>
                              <a:rPr lang="en-US" altLang="zh-TW" dirty="0">
                                <a:latin typeface="Cambria Math" panose="02040503050406030204" pitchFamily="18" charset="0"/>
                              </a:rPr>
                              <m:t>8</m:t>
                            </m:r>
                          </m:den>
                        </m:f>
                        <m:r>
                          <a:rPr lang="en-US" altLang="zh-TW" dirty="0">
                            <a:latin typeface="Cambria Math" panose="02040503050406030204" pitchFamily="18" charset="0"/>
                          </a:rPr>
                          <m:t>×</m:t>
                        </m:r>
                        <m:f>
                          <m:fPr>
                            <m:ctrlPr>
                              <a:rPr lang="en-US" altLang="zh-TW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TW" dirty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num>
                          <m:den>
                            <m:r>
                              <a:rPr lang="en-US" altLang="zh-TW" dirty="0">
                                <a:latin typeface="Cambria Math" panose="02040503050406030204" pitchFamily="18" charset="0"/>
                              </a:rPr>
                              <m:t>8</m:t>
                            </m:r>
                          </m:den>
                        </m:f>
                        <m:r>
                          <a:rPr lang="en-US" altLang="zh-TW" dirty="0">
                            <a:latin typeface="Cambria Math" panose="02040503050406030204" pitchFamily="18" charset="0"/>
                          </a:rPr>
                          <m:t>×512</m:t>
                        </m:r>
                        <m:r>
                          <a:rPr lang="en-US" altLang="zh-TW" dirty="0">
                            <a:latin typeface="Cambria Math" panose="02040503050406030204" pitchFamily="18" charset="0"/>
                          </a:rPr>
                          <m:t>𝑐</m:t>
                        </m:r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138" name="文字方塊 51">
                  <a:extLst>
                    <a:ext uri="{FF2B5EF4-FFF2-40B4-BE49-F238E27FC236}">
                      <a16:creationId xmlns:a16="http://schemas.microsoft.com/office/drawing/2014/main" id="{417E3089-A365-64F8-34A9-D815F6B079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68241" y="2040082"/>
                  <a:ext cx="1118280" cy="379463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  <a:ln>
                  <a:solidFill>
                    <a:schemeClr val="accent1"/>
                  </a:solidFill>
                  <a:prstDash val="dash"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9" name="文字方塊 51">
                  <a:extLst>
                    <a:ext uri="{FF2B5EF4-FFF2-40B4-BE49-F238E27FC236}">
                      <a16:creationId xmlns:a16="http://schemas.microsoft.com/office/drawing/2014/main" id="{102166DA-A35D-75AE-5504-63E627DB120D}"/>
                    </a:ext>
                  </a:extLst>
                </p:cNvPr>
                <p:cNvSpPr txBox="1"/>
                <p:nvPr/>
              </p:nvSpPr>
              <p:spPr>
                <a:xfrm>
                  <a:off x="2968241" y="2472397"/>
                  <a:ext cx="1118280" cy="379463"/>
                </a:xfrm>
                <a:prstGeom prst="rect">
                  <a:avLst/>
                </a:prstGeom>
                <a:noFill/>
                <a:ln>
                  <a:solidFill>
                    <a:schemeClr val="accent1"/>
                  </a:solidFill>
                  <a:prstDash val="dash"/>
                </a:ln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 marR="0" lvl="0" indent="0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1000" b="0" i="1" u="none" strike="noStrike" cap="none" spc="0" normalizeH="0" baseline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mbria Math" panose="02040503050406030204" pitchFamily="18" charset="0"/>
                    </a:defRPr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TW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TW" dirty="0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num>
                          <m:den>
                            <m:r>
                              <a:rPr lang="en-US" altLang="zh-TW" dirty="0" smtClean="0">
                                <a:latin typeface="Cambria Math" panose="02040503050406030204" pitchFamily="18" charset="0"/>
                              </a:rPr>
                              <m:t>16</m:t>
                            </m:r>
                          </m:den>
                        </m:f>
                        <m:r>
                          <a:rPr lang="en-US" altLang="zh-TW" dirty="0" smtClean="0">
                            <a:latin typeface="Cambria Math" panose="02040503050406030204" pitchFamily="18" charset="0"/>
                          </a:rPr>
                          <m:t>×</m:t>
                        </m:r>
                        <m:f>
                          <m:fPr>
                            <m:ctrlPr>
                              <a:rPr lang="en-US" altLang="zh-TW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TW" dirty="0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num>
                          <m:den>
                            <m:r>
                              <a:rPr lang="en-US" altLang="zh-TW" dirty="0" smtClean="0">
                                <a:latin typeface="Cambria Math" panose="02040503050406030204" pitchFamily="18" charset="0"/>
                              </a:rPr>
                              <m:t>16</m:t>
                            </m:r>
                          </m:den>
                        </m:f>
                        <m:r>
                          <a:rPr lang="en-US" altLang="zh-TW" dirty="0" smtClean="0">
                            <a:latin typeface="Cambria Math" panose="02040503050406030204" pitchFamily="18" charset="0"/>
                          </a:rPr>
                          <m:t>×1024</m:t>
                        </m:r>
                        <m:r>
                          <a:rPr lang="en-US" altLang="zh-TW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139" name="文字方塊 51">
                  <a:extLst>
                    <a:ext uri="{FF2B5EF4-FFF2-40B4-BE49-F238E27FC236}">
                      <a16:creationId xmlns:a16="http://schemas.microsoft.com/office/drawing/2014/main" id="{E8A37751-F331-ED21-DF5D-958C96A93B3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68241" y="2472397"/>
                  <a:ext cx="1118280" cy="379463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  <a:ln>
                  <a:solidFill>
                    <a:schemeClr val="accent1"/>
                  </a:solidFill>
                  <a:prstDash val="dash"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41" name="Picture 140">
              <a:extLst>
                <a:ext uri="{FF2B5EF4-FFF2-40B4-BE49-F238E27FC236}">
                  <a16:creationId xmlns:a16="http://schemas.microsoft.com/office/drawing/2014/main" id="{60F83C3C-1A81-10C6-3F92-84A0DBBC1066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 rot="5400000">
              <a:off x="1234458" y="1759066"/>
              <a:ext cx="1655250" cy="1324199"/>
            </a:xfrm>
            <a:prstGeom prst="rect">
              <a:avLst/>
            </a:prstGeom>
          </p:spPr>
        </p:pic>
        <p:pic>
          <p:nvPicPr>
            <p:cNvPr id="143" name="Picture 142">
              <a:extLst>
                <a:ext uri="{FF2B5EF4-FFF2-40B4-BE49-F238E27FC236}">
                  <a16:creationId xmlns:a16="http://schemas.microsoft.com/office/drawing/2014/main" id="{0209EB23-94CE-6245-7BCE-2A9B69837B55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1623290" y="538860"/>
              <a:ext cx="782841" cy="78942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0" name="文字方塊 124">
                  <a:extLst>
                    <a:ext uri="{FF2B5EF4-FFF2-40B4-BE49-F238E27FC236}">
                      <a16:creationId xmlns:a16="http://schemas.microsoft.com/office/drawing/2014/main" id="{93158187-30C5-5D98-F01B-2C106CD3BD79}"/>
                    </a:ext>
                  </a:extLst>
                </p:cNvPr>
                <p:cNvSpPr txBox="1"/>
                <p:nvPr/>
              </p:nvSpPr>
              <p:spPr>
                <a:xfrm>
                  <a:off x="1378796" y="1451757"/>
                  <a:ext cx="1716198" cy="35740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R="0" lvl="0" algn="l" defTabSz="457200" rtl="0" eaLnBrk="1" fontAlgn="auto" latinLnBrk="0" hangingPunct="1">
                    <a:lnSpc>
                      <a:spcPts val="1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tabLst/>
                    <a:defRPr/>
                  </a:pPr>
                  <a14:m>
                    <m:oMath xmlns:m="http://schemas.openxmlformats.org/officeDocument/2006/math">
                      <m:r>
                        <a:rPr lang="en-US" altLang="zh-TW" sz="1200" i="1" dirty="0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ea typeface="新細明體" panose="02020500000000000000" pitchFamily="18" charset="-120"/>
                        </a:rPr>
                        <m:t>1</m:t>
                      </m:r>
                      <m:r>
                        <a:rPr lang="en-US" altLang="zh-TW" sz="1200" b="0" i="1" dirty="0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ea typeface="新細明體" panose="02020500000000000000" pitchFamily="18" charset="-120"/>
                        </a:rPr>
                        <m:t>. </m:t>
                      </m:r>
                    </m:oMath>
                  </a14:m>
                  <a:r>
                    <a:rPr kumimoji="0" lang="en-US" altLang="zh-TW" sz="120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B0F0"/>
                      </a:solidFill>
                      <a:effectLst/>
                      <a:uLnTx/>
                      <a:uFillTx/>
                      <a:latin typeface="Calibri" panose="020F0502020204030204"/>
                      <a:ea typeface="新細明體" panose="02020500000000000000" pitchFamily="18" charset="-120"/>
                      <a:cs typeface="+mn-cs"/>
                    </a:rPr>
                    <a:t>Tokenization using convolution layers</a:t>
                  </a:r>
                </a:p>
              </p:txBody>
            </p:sp>
          </mc:Choice>
          <mc:Fallback xmlns="">
            <p:sp>
              <p:nvSpPr>
                <p:cNvPr id="190" name="文字方塊 124">
                  <a:extLst>
                    <a:ext uri="{FF2B5EF4-FFF2-40B4-BE49-F238E27FC236}">
                      <a16:creationId xmlns:a16="http://schemas.microsoft.com/office/drawing/2014/main" id="{0D1BA7AB-6EA6-5FC0-3F04-44214357FCB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78796" y="1451757"/>
                  <a:ext cx="1716198" cy="357406"/>
                </a:xfrm>
                <a:prstGeom prst="rect">
                  <a:avLst/>
                </a:prstGeom>
                <a:blipFill>
                  <a:blip r:embed="rId21"/>
                  <a:stretch>
                    <a:fillRect t="-13793" b="-1379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5" name="文字方塊 68">
                  <a:extLst>
                    <a:ext uri="{FF2B5EF4-FFF2-40B4-BE49-F238E27FC236}">
                      <a16:creationId xmlns:a16="http://schemas.microsoft.com/office/drawing/2014/main" id="{1584C012-1650-1B76-64D6-EEDDB4CB471B}"/>
                    </a:ext>
                  </a:extLst>
                </p:cNvPr>
                <p:cNvSpPr txBox="1"/>
                <p:nvPr/>
              </p:nvSpPr>
              <p:spPr>
                <a:xfrm>
                  <a:off x="1413530" y="2373454"/>
                  <a:ext cx="1620285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lvl="0">
                    <a:defRPr/>
                  </a:pPr>
                  <a14:m>
                    <m:oMath xmlns:m="http://schemas.openxmlformats.org/officeDocument/2006/math">
                      <m:r>
                        <a:rPr lang="en-US" altLang="zh-TW" sz="1000" b="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新細明體" panose="02020500000000000000" pitchFamily="18" charset="-120"/>
                        </a:rPr>
                        <m:t>𝑃</m:t>
                      </m:r>
                    </m:oMath>
                  </a14:m>
                  <a:r>
                    <a:rPr lang="en-US" altLang="zh-TW" sz="1000" dirty="0">
                      <a:solidFill>
                        <a:prstClr val="black"/>
                      </a:solidFill>
                      <a:latin typeface="Calibri" panose="020F0502020204030204"/>
                      <a:ea typeface="新細明體" panose="02020500000000000000" pitchFamily="18" charset="-120"/>
                    </a:rPr>
                    <a:t>=</a:t>
                  </a:r>
                  <a14:m>
                    <m:oMath xmlns:m="http://schemas.openxmlformats.org/officeDocument/2006/math">
                      <m:r>
                        <a:rPr lang="en-US" altLang="zh-TW" sz="1000" b="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新細明體" panose="02020500000000000000" pitchFamily="18" charset="-120"/>
                        </a:rPr>
                        <m:t>{</m:t>
                      </m:r>
                      <m:r>
                        <a:rPr lang="en-US" altLang="zh-TW" sz="1000" b="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新細明體" panose="02020500000000000000" pitchFamily="18" charset="-120"/>
                        </a:rPr>
                        <m:t>𝑝</m:t>
                      </m:r>
                      <m:r>
                        <a:rPr lang="en-US" altLang="zh-TW" sz="1000" b="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新細明體" panose="02020500000000000000" pitchFamily="18" charset="-120"/>
                        </a:rPr>
                        <m:t>(</m:t>
                      </m:r>
                      <m:r>
                        <a:rPr lang="en-US" altLang="zh-TW" sz="1000" b="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新細明體" panose="02020500000000000000" pitchFamily="18" charset="-120"/>
                        </a:rPr>
                        <m:t>𝑟</m:t>
                      </m:r>
                      <m:r>
                        <a:rPr lang="en-US" altLang="zh-TW" sz="1000" b="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新細明體" panose="02020500000000000000" pitchFamily="18" charset="-120"/>
                        </a:rPr>
                        <m:t>,</m:t>
                      </m:r>
                      <m:r>
                        <a:rPr lang="en-US" altLang="zh-TW" sz="1000" b="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新細明體" panose="02020500000000000000" pitchFamily="18" charset="-120"/>
                        </a:rPr>
                        <m:t>𝑐</m:t>
                      </m:r>
                      <m:r>
                        <a:rPr lang="en-US" altLang="zh-TW" sz="1000" b="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新細明體" panose="02020500000000000000" pitchFamily="18" charset="-120"/>
                        </a:rPr>
                        <m:t>)}</m:t>
                      </m:r>
                    </m:oMath>
                  </a14:m>
                  <a:r>
                    <a:rPr lang="en-US" altLang="zh-TW" sz="1000" dirty="0">
                      <a:solidFill>
                        <a:prstClr val="black"/>
                      </a:solidFill>
                      <a:latin typeface="Calibri" panose="020F0502020204030204"/>
                      <a:ea typeface="新細明體" panose="02020500000000000000" pitchFamily="18" charset="-120"/>
                    </a:rPr>
                    <a:t> 32x32 patches, </a:t>
                  </a:r>
                </a:p>
                <a:p>
                  <a:pPr lvl="0">
                    <a:defRPr/>
                  </a:pPr>
                  <a:r>
                    <a:rPr lang="en-US" altLang="zh-TW" sz="1000" dirty="0">
                      <a:solidFill>
                        <a:prstClr val="black"/>
                      </a:solidFill>
                      <a:latin typeface="Calibri" panose="020F0502020204030204"/>
                      <a:ea typeface="新細明體" panose="02020500000000000000" pitchFamily="18" charset="-120"/>
                    </a:rPr>
                    <a:t>each 1x1x1024c</a:t>
                  </a:r>
                  <a:endParaRPr kumimoji="0" lang="zh-TW" altLang="en-US" sz="100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95" name="文字方塊 68">
                  <a:extLst>
                    <a:ext uri="{FF2B5EF4-FFF2-40B4-BE49-F238E27FC236}">
                      <a16:creationId xmlns:a16="http://schemas.microsoft.com/office/drawing/2014/main" id="{213E002D-DD5F-559B-3DAA-555C1F2377A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13530" y="2373454"/>
                  <a:ext cx="1620285" cy="400110"/>
                </a:xfrm>
                <a:prstGeom prst="rect">
                  <a:avLst/>
                </a:prstGeom>
                <a:blipFill>
                  <a:blip r:embed="rId22"/>
                  <a:stretch>
                    <a:fillRect b="-90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0" name="文字方塊 68">
              <a:extLst>
                <a:ext uri="{FF2B5EF4-FFF2-40B4-BE49-F238E27FC236}">
                  <a16:creationId xmlns:a16="http://schemas.microsoft.com/office/drawing/2014/main" id="{F3B6FA12-DE80-2E64-6357-41FD26BF0959}"/>
                </a:ext>
              </a:extLst>
            </p:cNvPr>
            <p:cNvSpPr txBox="1"/>
            <p:nvPr/>
          </p:nvSpPr>
          <p:spPr>
            <a:xfrm>
              <a:off x="1311564" y="3917195"/>
              <a:ext cx="1915427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altLang="zh-TW" sz="1000" dirty="0"/>
                <a:t>Patch-embedding 1x256c, totaling 1024 embedded patches</a:t>
              </a:r>
              <a:endParaRPr lang="zh-TW" altLang="en-US" sz="1000" dirty="0"/>
            </a:p>
            <a:p>
              <a:pPr lvl="0">
                <a:defRPr/>
              </a:pPr>
              <a:endParaRPr kumimoji="0" lang="zh-TW" altLang="en-US" sz="1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237" name="文字方塊 68">
              <a:extLst>
                <a:ext uri="{FF2B5EF4-FFF2-40B4-BE49-F238E27FC236}">
                  <a16:creationId xmlns:a16="http://schemas.microsoft.com/office/drawing/2014/main" id="{CA5AD418-9ED7-FCBE-9B0B-C1AAE16915A2}"/>
                </a:ext>
              </a:extLst>
            </p:cNvPr>
            <p:cNvSpPr txBox="1"/>
            <p:nvPr/>
          </p:nvSpPr>
          <p:spPr>
            <a:xfrm>
              <a:off x="1533974" y="1779782"/>
              <a:ext cx="65140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kumimoji="0" lang="en-US" altLang="zh-TW" sz="10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Conv2d</a:t>
              </a:r>
              <a:endParaRPr kumimoji="0" lang="zh-TW" altLang="en-US" sz="1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238" name="文字方塊 68">
              <a:extLst>
                <a:ext uri="{FF2B5EF4-FFF2-40B4-BE49-F238E27FC236}">
                  <a16:creationId xmlns:a16="http://schemas.microsoft.com/office/drawing/2014/main" id="{A0F73F6E-213E-7EBE-F23B-88D8DBCF4FD0}"/>
                </a:ext>
              </a:extLst>
            </p:cNvPr>
            <p:cNvSpPr txBox="1"/>
            <p:nvPr/>
          </p:nvSpPr>
          <p:spPr>
            <a:xfrm>
              <a:off x="1543873" y="2017662"/>
              <a:ext cx="81974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kumimoji="0" lang="en-US" altLang="zh-TW" sz="100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BatchNorm</a:t>
              </a:r>
              <a:endParaRPr kumimoji="0" lang="zh-TW" altLang="en-US" sz="1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239" name="文字方塊 68">
              <a:extLst>
                <a:ext uri="{FF2B5EF4-FFF2-40B4-BE49-F238E27FC236}">
                  <a16:creationId xmlns:a16="http://schemas.microsoft.com/office/drawing/2014/main" id="{0694D8C9-C85D-44BC-617C-0C8F7448B57B}"/>
                </a:ext>
              </a:extLst>
            </p:cNvPr>
            <p:cNvSpPr txBox="1"/>
            <p:nvPr/>
          </p:nvSpPr>
          <p:spPr>
            <a:xfrm>
              <a:off x="1496698" y="2180452"/>
              <a:ext cx="81974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kumimoji="0" lang="en-US" altLang="zh-TW" sz="100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ReLu</a:t>
              </a:r>
              <a:endParaRPr kumimoji="0" lang="zh-TW" altLang="en-US" sz="1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</p:grpSp>
      <p:grpSp>
        <p:nvGrpSpPr>
          <p:cNvPr id="257" name="Group 256">
            <a:extLst>
              <a:ext uri="{FF2B5EF4-FFF2-40B4-BE49-F238E27FC236}">
                <a16:creationId xmlns:a16="http://schemas.microsoft.com/office/drawing/2014/main" id="{5F8A3642-09D1-A519-83ED-ECFD50F436C8}"/>
              </a:ext>
            </a:extLst>
          </p:cNvPr>
          <p:cNvGrpSpPr/>
          <p:nvPr/>
        </p:nvGrpSpPr>
        <p:grpSpPr>
          <a:xfrm>
            <a:off x="4829389" y="594357"/>
            <a:ext cx="3952898" cy="3113236"/>
            <a:chOff x="3895593" y="609150"/>
            <a:chExt cx="3952898" cy="3113236"/>
          </a:xfrm>
        </p:grpSpPr>
        <p:grpSp>
          <p:nvGrpSpPr>
            <p:cNvPr id="220" name="Group 219">
              <a:extLst>
                <a:ext uri="{FF2B5EF4-FFF2-40B4-BE49-F238E27FC236}">
                  <a16:creationId xmlns:a16="http://schemas.microsoft.com/office/drawing/2014/main" id="{B13F1AEC-1BD6-3A24-7F1E-64A4BEE97A97}"/>
                </a:ext>
              </a:extLst>
            </p:cNvPr>
            <p:cNvGrpSpPr/>
            <p:nvPr/>
          </p:nvGrpSpPr>
          <p:grpSpPr>
            <a:xfrm>
              <a:off x="4015200" y="1273617"/>
              <a:ext cx="3344476" cy="2245901"/>
              <a:chOff x="3167809" y="1058351"/>
              <a:chExt cx="3344476" cy="2245901"/>
            </a:xfrm>
          </p:grpSpPr>
          <p:pic>
            <p:nvPicPr>
              <p:cNvPr id="214" name="圖片 3">
                <a:extLst>
                  <a:ext uri="{FF2B5EF4-FFF2-40B4-BE49-F238E27FC236}">
                    <a16:creationId xmlns:a16="http://schemas.microsoft.com/office/drawing/2014/main" id="{7E96386E-F321-8001-0D64-6B935BE4A93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56285" t="52518" r="22067" b="28932"/>
              <a:stretch/>
            </p:blipFill>
            <p:spPr>
              <a:xfrm>
                <a:off x="4505026" y="1842610"/>
                <a:ext cx="1555108" cy="653179"/>
              </a:xfrm>
              <a:prstGeom prst="rect">
                <a:avLst/>
              </a:prstGeom>
            </p:spPr>
          </p:pic>
          <p:pic>
            <p:nvPicPr>
              <p:cNvPr id="215" name="圖片 3">
                <a:extLst>
                  <a:ext uri="{FF2B5EF4-FFF2-40B4-BE49-F238E27FC236}">
                    <a16:creationId xmlns:a16="http://schemas.microsoft.com/office/drawing/2014/main" id="{DF4775F8-2B98-3506-F8EB-37CD0DEA457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64848" t="30346" r="15652" b="45030"/>
              <a:stretch/>
            </p:blipFill>
            <p:spPr>
              <a:xfrm>
                <a:off x="5111507" y="1058351"/>
                <a:ext cx="1400778" cy="867060"/>
              </a:xfrm>
              <a:prstGeom prst="rect">
                <a:avLst/>
              </a:prstGeom>
            </p:spPr>
          </p:pic>
          <p:pic>
            <p:nvPicPr>
              <p:cNvPr id="217" name="Picture 216">
                <a:extLst>
                  <a:ext uri="{FF2B5EF4-FFF2-40B4-BE49-F238E27FC236}">
                    <a16:creationId xmlns:a16="http://schemas.microsoft.com/office/drawing/2014/main" id="{57C94AC7-CF3B-1281-3854-2516D07C46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734904" y="2384734"/>
                <a:ext cx="1786283" cy="579170"/>
              </a:xfrm>
              <a:prstGeom prst="rect">
                <a:avLst/>
              </a:prstGeom>
            </p:spPr>
          </p:pic>
          <p:pic>
            <p:nvPicPr>
              <p:cNvPr id="219" name="Picture 218">
                <a:extLst>
                  <a:ext uri="{FF2B5EF4-FFF2-40B4-BE49-F238E27FC236}">
                    <a16:creationId xmlns:a16="http://schemas.microsoft.com/office/drawing/2014/main" id="{A321B664-F329-7383-1082-3E31F41AA6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3167809" y="2926267"/>
                <a:ext cx="1700931" cy="377985"/>
              </a:xfrm>
              <a:prstGeom prst="rect">
                <a:avLst/>
              </a:prstGeom>
            </p:spPr>
          </p:pic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9" name="文字方塊 51">
                  <a:extLst>
                    <a:ext uri="{FF2B5EF4-FFF2-40B4-BE49-F238E27FC236}">
                      <a16:creationId xmlns:a16="http://schemas.microsoft.com/office/drawing/2014/main" id="{FE484CA1-F159-A0E7-DB9E-A8581822197A}"/>
                    </a:ext>
                  </a:extLst>
                </p:cNvPr>
                <p:cNvSpPr txBox="1"/>
                <p:nvPr/>
              </p:nvSpPr>
              <p:spPr>
                <a:xfrm>
                  <a:off x="3895593" y="3411339"/>
                  <a:ext cx="1245988" cy="31104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altLang="zh-TW" sz="1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(</m:t>
                      </m:r>
                      <m:f>
                        <m:fPr>
                          <m:ctrlPr>
                            <a:rPr kumimoji="0" lang="en-US" altLang="zh-TW" sz="1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TW" sz="1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𝐻</m:t>
                          </m:r>
                        </m:num>
                        <m:den>
                          <m:r>
                            <a:rPr kumimoji="0" lang="en-US" altLang="zh-TW" sz="1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16</m:t>
                          </m:r>
                        </m:den>
                      </m:f>
                      <m:r>
                        <a:rPr kumimoji="0" lang="en-US" altLang="zh-TW" sz="1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×</m:t>
                      </m:r>
                      <m:f>
                        <m:fPr>
                          <m:ctrlPr>
                            <a:rPr kumimoji="0" lang="en-US" altLang="zh-TW" sz="1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TW" sz="1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𝑊</m:t>
                          </m:r>
                        </m:num>
                        <m:den>
                          <m:r>
                            <a:rPr kumimoji="0" lang="en-US" altLang="zh-TW" sz="1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16</m:t>
                          </m:r>
                        </m:den>
                      </m:f>
                      <m:r>
                        <a:rPr kumimoji="0" lang="en-US" altLang="zh-TW" sz="1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×1024</m:t>
                      </m:r>
                      <m:r>
                        <a:rPr kumimoji="0" lang="en-US" altLang="zh-TW" sz="1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𝑐</m:t>
                      </m:r>
                      <m:r>
                        <a:rPr kumimoji="0" lang="en-US" altLang="zh-TW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)</m:t>
                      </m:r>
                    </m:oMath>
                  </a14:m>
                  <a:r>
                    <a:rPr kumimoji="0" lang="zh-TW" altLang="en-US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新細明體" panose="02020500000000000000" pitchFamily="18" charset="-120"/>
                      <a:cs typeface="+mn-cs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159" name="文字方塊 51">
                  <a:extLst>
                    <a:ext uri="{FF2B5EF4-FFF2-40B4-BE49-F238E27FC236}">
                      <a16:creationId xmlns:a16="http://schemas.microsoft.com/office/drawing/2014/main" id="{0E20B021-EB2E-873E-C40F-4EF8861B88F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95593" y="3411339"/>
                  <a:ext cx="1245988" cy="311047"/>
                </a:xfrm>
                <a:prstGeom prst="rect">
                  <a:avLst/>
                </a:prstGeom>
                <a:blipFill>
                  <a:blip r:embed="rId2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5" name="文字方塊 51">
                  <a:extLst>
                    <a:ext uri="{FF2B5EF4-FFF2-40B4-BE49-F238E27FC236}">
                      <a16:creationId xmlns:a16="http://schemas.microsoft.com/office/drawing/2014/main" id="{9B7BDAE9-41FD-6DFF-B61A-B64E203E2542}"/>
                    </a:ext>
                  </a:extLst>
                </p:cNvPr>
                <p:cNvSpPr txBox="1"/>
                <p:nvPr/>
              </p:nvSpPr>
              <p:spPr>
                <a:xfrm>
                  <a:off x="5627710" y="3074909"/>
                  <a:ext cx="1099829" cy="311175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altLang="zh-TW" sz="1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(</m:t>
                      </m:r>
                      <m:f>
                        <m:fPr>
                          <m:ctrlPr>
                            <a:rPr kumimoji="0" lang="en-US" altLang="zh-TW" sz="1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TW" sz="1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𝐻</m:t>
                          </m:r>
                        </m:num>
                        <m:den>
                          <m:r>
                            <a:rPr kumimoji="0" lang="en-US" altLang="zh-TW" sz="1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8</m:t>
                          </m:r>
                        </m:den>
                      </m:f>
                      <m:r>
                        <a:rPr kumimoji="0" lang="en-US" altLang="zh-TW" sz="1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×</m:t>
                      </m:r>
                      <m:f>
                        <m:fPr>
                          <m:ctrlPr>
                            <a:rPr kumimoji="0" lang="en-US" altLang="zh-TW" sz="1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TW" sz="1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𝑊</m:t>
                          </m:r>
                        </m:num>
                        <m:den>
                          <m:r>
                            <a:rPr kumimoji="0" lang="en-US" altLang="zh-TW" sz="1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8</m:t>
                          </m:r>
                        </m:den>
                      </m:f>
                      <m:r>
                        <a:rPr kumimoji="0" lang="en-US" altLang="zh-TW" sz="1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×256</m:t>
                      </m:r>
                      <m:r>
                        <a:rPr kumimoji="0" lang="en-US" altLang="zh-TW" sz="1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𝑐</m:t>
                      </m:r>
                      <m:r>
                        <a:rPr kumimoji="0" lang="en-US" altLang="zh-TW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)</m:t>
                      </m:r>
                    </m:oMath>
                  </a14:m>
                  <a:r>
                    <a:rPr kumimoji="0" lang="zh-TW" altLang="en-US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新細明體" panose="02020500000000000000" pitchFamily="18" charset="-120"/>
                      <a:cs typeface="+mn-cs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245" name="文字方塊 51">
                  <a:extLst>
                    <a:ext uri="{FF2B5EF4-FFF2-40B4-BE49-F238E27FC236}">
                      <a16:creationId xmlns:a16="http://schemas.microsoft.com/office/drawing/2014/main" id="{9B7BDAE9-41FD-6DFF-B61A-B64E203E254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27710" y="3074909"/>
                  <a:ext cx="1099829" cy="311175"/>
                </a:xfrm>
                <a:prstGeom prst="rect">
                  <a:avLst/>
                </a:prstGeom>
                <a:blipFill>
                  <a:blip r:embed="rId2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6" name="文字方塊 51">
                  <a:extLst>
                    <a:ext uri="{FF2B5EF4-FFF2-40B4-BE49-F238E27FC236}">
                      <a16:creationId xmlns:a16="http://schemas.microsoft.com/office/drawing/2014/main" id="{881ACD6D-F3B3-01A5-A51D-A363799E9D50}"/>
                    </a:ext>
                  </a:extLst>
                </p:cNvPr>
                <p:cNvSpPr txBox="1"/>
                <p:nvPr/>
              </p:nvSpPr>
              <p:spPr>
                <a:xfrm>
                  <a:off x="6204675" y="2585242"/>
                  <a:ext cx="1099829" cy="311175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altLang="zh-TW" sz="1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(</m:t>
                      </m:r>
                      <m:f>
                        <m:fPr>
                          <m:ctrlPr>
                            <a:rPr kumimoji="0" lang="en-US" altLang="zh-TW" sz="1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TW" sz="1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𝐻</m:t>
                          </m:r>
                        </m:num>
                        <m:den>
                          <m:r>
                            <a:rPr kumimoji="0" lang="en-US" altLang="zh-TW" sz="1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4</m:t>
                          </m:r>
                        </m:den>
                      </m:f>
                      <m:r>
                        <a:rPr kumimoji="0" lang="en-US" altLang="zh-TW" sz="1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×</m:t>
                      </m:r>
                      <m:f>
                        <m:fPr>
                          <m:ctrlPr>
                            <a:rPr kumimoji="0" lang="en-US" altLang="zh-TW" sz="1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TW" sz="1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𝑊</m:t>
                          </m:r>
                        </m:num>
                        <m:den>
                          <m:r>
                            <a:rPr kumimoji="0" lang="en-US" altLang="zh-TW" sz="1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4</m:t>
                          </m:r>
                        </m:den>
                      </m:f>
                      <m:r>
                        <a:rPr kumimoji="0" lang="en-US" altLang="zh-TW" sz="1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×128</m:t>
                      </m:r>
                      <m:r>
                        <a:rPr kumimoji="0" lang="en-US" altLang="zh-TW" sz="1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𝑐</m:t>
                      </m:r>
                      <m:r>
                        <a:rPr kumimoji="0" lang="en-US" altLang="zh-TW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)</m:t>
                      </m:r>
                    </m:oMath>
                  </a14:m>
                  <a:r>
                    <a:rPr kumimoji="0" lang="zh-TW" altLang="en-US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新細明體" panose="02020500000000000000" pitchFamily="18" charset="-120"/>
                      <a:cs typeface="+mn-cs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246" name="文字方塊 51">
                  <a:extLst>
                    <a:ext uri="{FF2B5EF4-FFF2-40B4-BE49-F238E27FC236}">
                      <a16:creationId xmlns:a16="http://schemas.microsoft.com/office/drawing/2014/main" id="{CBE6F149-9B85-DFC5-0F2E-D602B17BA4B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04675" y="2585242"/>
                  <a:ext cx="1099829" cy="311175"/>
                </a:xfrm>
                <a:prstGeom prst="rect">
                  <a:avLst/>
                </a:prstGeom>
                <a:blipFill>
                  <a:blip r:embed="rId3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7" name="文字方塊 51">
                  <a:extLst>
                    <a:ext uri="{FF2B5EF4-FFF2-40B4-BE49-F238E27FC236}">
                      <a16:creationId xmlns:a16="http://schemas.microsoft.com/office/drawing/2014/main" id="{00B69EFB-4998-11BE-25B9-2096E3711224}"/>
                    </a:ext>
                  </a:extLst>
                </p:cNvPr>
                <p:cNvSpPr txBox="1"/>
                <p:nvPr/>
              </p:nvSpPr>
              <p:spPr>
                <a:xfrm>
                  <a:off x="5004839" y="3369538"/>
                  <a:ext cx="1099829" cy="311175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altLang="zh-TW" sz="1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(</m:t>
                      </m:r>
                      <m:f>
                        <m:fPr>
                          <m:ctrlPr>
                            <a:rPr kumimoji="0" lang="en-US" altLang="zh-TW" sz="1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TW" sz="1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𝐻</m:t>
                          </m:r>
                        </m:num>
                        <m:den>
                          <m:r>
                            <a:rPr kumimoji="0" lang="en-US" altLang="zh-TW" sz="1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16</m:t>
                          </m:r>
                        </m:den>
                      </m:f>
                      <m:r>
                        <a:rPr kumimoji="0" lang="en-US" altLang="zh-TW" sz="1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×</m:t>
                      </m:r>
                      <m:f>
                        <m:fPr>
                          <m:ctrlPr>
                            <a:rPr kumimoji="0" lang="en-US" altLang="zh-TW" sz="1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TW" sz="1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𝑊</m:t>
                          </m:r>
                        </m:num>
                        <m:den>
                          <m:r>
                            <a:rPr kumimoji="0" lang="en-US" altLang="zh-TW" sz="1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16</m:t>
                          </m:r>
                        </m:den>
                      </m:f>
                      <m:r>
                        <a:rPr kumimoji="0" lang="en-US" altLang="zh-TW" sz="1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×512</m:t>
                      </m:r>
                      <m:r>
                        <a:rPr kumimoji="0" lang="en-US" altLang="zh-TW" sz="1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𝑐</m:t>
                      </m:r>
                      <m:r>
                        <a:rPr kumimoji="0" lang="en-US" altLang="zh-TW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)</m:t>
                      </m:r>
                    </m:oMath>
                  </a14:m>
                  <a:r>
                    <a:rPr kumimoji="0" lang="zh-TW" altLang="en-US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新細明體" panose="02020500000000000000" pitchFamily="18" charset="-120"/>
                      <a:cs typeface="+mn-cs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247" name="文字方塊 51">
                  <a:extLst>
                    <a:ext uri="{FF2B5EF4-FFF2-40B4-BE49-F238E27FC236}">
                      <a16:creationId xmlns:a16="http://schemas.microsoft.com/office/drawing/2014/main" id="{00B69EFB-4998-11BE-25B9-2096E37112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04839" y="3369538"/>
                  <a:ext cx="1099829" cy="311175"/>
                </a:xfrm>
                <a:prstGeom prst="rect">
                  <a:avLst/>
                </a:prstGeom>
                <a:blipFill>
                  <a:blip r:embed="rId4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8" name="文字方塊 51">
                  <a:extLst>
                    <a:ext uri="{FF2B5EF4-FFF2-40B4-BE49-F238E27FC236}">
                      <a16:creationId xmlns:a16="http://schemas.microsoft.com/office/drawing/2014/main" id="{53C4FA98-CE81-1020-5094-D3FE6C19668C}"/>
                    </a:ext>
                  </a:extLst>
                </p:cNvPr>
                <p:cNvSpPr txBox="1"/>
                <p:nvPr/>
              </p:nvSpPr>
              <p:spPr>
                <a:xfrm>
                  <a:off x="6748662" y="2003510"/>
                  <a:ext cx="1099829" cy="311175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altLang="zh-TW" sz="1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(</m:t>
                      </m:r>
                      <m:f>
                        <m:fPr>
                          <m:ctrlPr>
                            <a:rPr kumimoji="0" lang="en-US" altLang="zh-TW" sz="1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TW" sz="1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𝐻</m:t>
                          </m:r>
                        </m:num>
                        <m:den>
                          <m:r>
                            <a:rPr kumimoji="0" lang="en-US" altLang="zh-TW" sz="1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den>
                      </m:f>
                      <m:r>
                        <a:rPr kumimoji="0" lang="en-US" altLang="zh-TW" sz="1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×</m:t>
                      </m:r>
                      <m:f>
                        <m:fPr>
                          <m:ctrlPr>
                            <a:rPr kumimoji="0" lang="en-US" altLang="zh-TW" sz="1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TW" sz="1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𝑊</m:t>
                          </m:r>
                        </m:num>
                        <m:den>
                          <m:r>
                            <a:rPr kumimoji="0" lang="en-US" altLang="zh-TW" sz="1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den>
                      </m:f>
                      <m:r>
                        <a:rPr kumimoji="0" lang="en-US" altLang="zh-TW" sz="1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×64</m:t>
                      </m:r>
                      <m:r>
                        <a:rPr kumimoji="0" lang="en-US" altLang="zh-TW" sz="1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𝑐</m:t>
                      </m:r>
                      <m:r>
                        <a:rPr kumimoji="0" lang="en-US" altLang="zh-TW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)</m:t>
                      </m:r>
                    </m:oMath>
                  </a14:m>
                  <a:r>
                    <a:rPr kumimoji="0" lang="zh-TW" altLang="en-US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新細明體" panose="02020500000000000000" pitchFamily="18" charset="-120"/>
                      <a:cs typeface="+mn-cs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248" name="文字方塊 51">
                  <a:extLst>
                    <a:ext uri="{FF2B5EF4-FFF2-40B4-BE49-F238E27FC236}">
                      <a16:creationId xmlns:a16="http://schemas.microsoft.com/office/drawing/2014/main" id="{48CA06F7-D331-D545-7A82-5D93A9DEE4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48662" y="2003510"/>
                  <a:ext cx="1099829" cy="311175"/>
                </a:xfrm>
                <a:prstGeom prst="rect">
                  <a:avLst/>
                </a:prstGeom>
                <a:blipFill>
                  <a:blip r:embed="rId4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49" name="文字方塊 51">
              <a:extLst>
                <a:ext uri="{FF2B5EF4-FFF2-40B4-BE49-F238E27FC236}">
                  <a16:creationId xmlns:a16="http://schemas.microsoft.com/office/drawing/2014/main" id="{D245DD2B-A297-6959-FEC3-E2B4A6BEB154}"/>
                </a:ext>
              </a:extLst>
            </p:cNvPr>
            <p:cNvSpPr txBox="1"/>
            <p:nvPr/>
          </p:nvSpPr>
          <p:spPr>
            <a:xfrm>
              <a:off x="4693227" y="2938768"/>
              <a:ext cx="7239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512+512c</a:t>
              </a:r>
              <a:endParaRPr kumimoji="0" lang="zh-TW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0" name="文字方塊 51">
                  <a:extLst>
                    <a:ext uri="{FF2B5EF4-FFF2-40B4-BE49-F238E27FC236}">
                      <a16:creationId xmlns:a16="http://schemas.microsoft.com/office/drawing/2014/main" id="{E4EBFF86-6147-A4C8-32D4-8C5866524965}"/>
                    </a:ext>
                  </a:extLst>
                </p:cNvPr>
                <p:cNvSpPr txBox="1"/>
                <p:nvPr/>
              </p:nvSpPr>
              <p:spPr>
                <a:xfrm>
                  <a:off x="4614638" y="2524798"/>
                  <a:ext cx="637095" cy="3111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altLang="zh-TW" sz="1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(</m:t>
                      </m:r>
                      <m:f>
                        <m:fPr>
                          <m:ctrlPr>
                            <a:rPr kumimoji="0" lang="en-US" altLang="zh-TW" sz="1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TW" sz="1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𝐻</m:t>
                          </m:r>
                        </m:num>
                        <m:den>
                          <m:r>
                            <a:rPr kumimoji="0" lang="en-US" altLang="zh-TW" sz="1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8</m:t>
                          </m:r>
                        </m:den>
                      </m:f>
                      <m:r>
                        <a:rPr kumimoji="0" lang="en-US" altLang="zh-TW" sz="1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×</m:t>
                      </m:r>
                      <m:f>
                        <m:fPr>
                          <m:ctrlPr>
                            <a:rPr kumimoji="0" lang="en-US" altLang="zh-TW" sz="1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TW" sz="1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𝑊</m:t>
                          </m:r>
                        </m:num>
                        <m:den>
                          <m:r>
                            <a:rPr kumimoji="0" lang="en-US" altLang="zh-TW" sz="1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8</m:t>
                          </m:r>
                        </m:den>
                      </m:f>
                      <m:r>
                        <a:rPr kumimoji="0" lang="en-US" altLang="zh-TW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)</m:t>
                      </m:r>
                    </m:oMath>
                  </a14:m>
                  <a:r>
                    <a:rPr kumimoji="0" lang="zh-TW" altLang="en-US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新細明體" panose="02020500000000000000" pitchFamily="18" charset="-120"/>
                      <a:cs typeface="+mn-cs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250" name="文字方塊 51">
                  <a:extLst>
                    <a:ext uri="{FF2B5EF4-FFF2-40B4-BE49-F238E27FC236}">
                      <a16:creationId xmlns:a16="http://schemas.microsoft.com/office/drawing/2014/main" id="{23BDB982-DD78-F7D0-7D2C-E597DE23693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4638" y="2524798"/>
                  <a:ext cx="637095" cy="311175"/>
                </a:xfrm>
                <a:prstGeom prst="rect">
                  <a:avLst/>
                </a:prstGeom>
                <a:blipFill>
                  <a:blip r:embed="rId4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51" name="文字方塊 51">
              <a:extLst>
                <a:ext uri="{FF2B5EF4-FFF2-40B4-BE49-F238E27FC236}">
                  <a16:creationId xmlns:a16="http://schemas.microsoft.com/office/drawing/2014/main" id="{DB8D5ABA-9CD0-A11D-9215-2ED83F90AF03}"/>
                </a:ext>
              </a:extLst>
            </p:cNvPr>
            <p:cNvSpPr txBox="1"/>
            <p:nvPr/>
          </p:nvSpPr>
          <p:spPr>
            <a:xfrm>
              <a:off x="5398595" y="2407243"/>
              <a:ext cx="7239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256+256c</a:t>
              </a:r>
              <a:endParaRPr kumimoji="0" lang="zh-TW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2" name="文字方塊 51">
                  <a:extLst>
                    <a:ext uri="{FF2B5EF4-FFF2-40B4-BE49-F238E27FC236}">
                      <a16:creationId xmlns:a16="http://schemas.microsoft.com/office/drawing/2014/main" id="{A9926AE9-7B40-A1E8-5D9F-33FBC9A7AF0E}"/>
                    </a:ext>
                  </a:extLst>
                </p:cNvPr>
                <p:cNvSpPr txBox="1"/>
                <p:nvPr/>
              </p:nvSpPr>
              <p:spPr>
                <a:xfrm>
                  <a:off x="5397583" y="1941863"/>
                  <a:ext cx="637095" cy="3111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altLang="zh-TW" sz="1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(</m:t>
                      </m:r>
                      <m:f>
                        <m:fPr>
                          <m:ctrlPr>
                            <a:rPr kumimoji="0" lang="en-US" altLang="zh-TW" sz="1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TW" sz="1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𝐻</m:t>
                          </m:r>
                        </m:num>
                        <m:den>
                          <m:r>
                            <a:rPr kumimoji="0" lang="en-US" altLang="zh-TW" sz="1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4</m:t>
                          </m:r>
                        </m:den>
                      </m:f>
                      <m:r>
                        <a:rPr kumimoji="0" lang="en-US" altLang="zh-TW" sz="1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×</m:t>
                      </m:r>
                      <m:f>
                        <m:fPr>
                          <m:ctrlPr>
                            <a:rPr kumimoji="0" lang="en-US" altLang="zh-TW" sz="1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TW" sz="1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𝑊</m:t>
                          </m:r>
                        </m:num>
                        <m:den>
                          <m:r>
                            <a:rPr kumimoji="0" lang="en-US" altLang="zh-TW" sz="1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4</m:t>
                          </m:r>
                        </m:den>
                      </m:f>
                      <m:r>
                        <a:rPr kumimoji="0" lang="en-US" altLang="zh-TW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)</m:t>
                      </m:r>
                    </m:oMath>
                  </a14:m>
                  <a:r>
                    <a:rPr kumimoji="0" lang="zh-TW" altLang="en-US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新細明體" panose="02020500000000000000" pitchFamily="18" charset="-120"/>
                      <a:cs typeface="+mn-cs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252" name="文字方塊 51">
                  <a:extLst>
                    <a:ext uri="{FF2B5EF4-FFF2-40B4-BE49-F238E27FC236}">
                      <a16:creationId xmlns:a16="http://schemas.microsoft.com/office/drawing/2014/main" id="{287B05C5-1DE7-5390-9935-4BB771CF1DF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97583" y="1941863"/>
                  <a:ext cx="637095" cy="311175"/>
                </a:xfrm>
                <a:prstGeom prst="rect">
                  <a:avLst/>
                </a:prstGeom>
                <a:blipFill>
                  <a:blip r:embed="rId4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53" name="文字方塊 51">
              <a:extLst>
                <a:ext uri="{FF2B5EF4-FFF2-40B4-BE49-F238E27FC236}">
                  <a16:creationId xmlns:a16="http://schemas.microsoft.com/office/drawing/2014/main" id="{AC9F5C69-C724-8611-3E6C-54E38097DAEF}"/>
                </a:ext>
              </a:extLst>
            </p:cNvPr>
            <p:cNvSpPr txBox="1"/>
            <p:nvPr/>
          </p:nvSpPr>
          <p:spPr>
            <a:xfrm>
              <a:off x="5953737" y="1803223"/>
              <a:ext cx="7239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128+128c</a:t>
              </a:r>
              <a:endParaRPr kumimoji="0" lang="zh-TW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4" name="文字方塊 51">
                  <a:extLst>
                    <a:ext uri="{FF2B5EF4-FFF2-40B4-BE49-F238E27FC236}">
                      <a16:creationId xmlns:a16="http://schemas.microsoft.com/office/drawing/2014/main" id="{204F6DC0-93A2-33D0-18D9-265245449005}"/>
                    </a:ext>
                  </a:extLst>
                </p:cNvPr>
                <p:cNvSpPr txBox="1"/>
                <p:nvPr/>
              </p:nvSpPr>
              <p:spPr>
                <a:xfrm>
                  <a:off x="5927431" y="1150474"/>
                  <a:ext cx="637095" cy="3111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altLang="zh-TW" sz="1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(</m:t>
                      </m:r>
                      <m:f>
                        <m:fPr>
                          <m:ctrlPr>
                            <a:rPr kumimoji="0" lang="en-US" altLang="zh-TW" sz="1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TW" sz="1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𝐻</m:t>
                          </m:r>
                        </m:num>
                        <m:den>
                          <m:r>
                            <a:rPr kumimoji="0" lang="en-US" altLang="zh-TW" sz="1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den>
                      </m:f>
                      <m:r>
                        <a:rPr kumimoji="0" lang="en-US" altLang="zh-TW" sz="1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×</m:t>
                      </m:r>
                      <m:f>
                        <m:fPr>
                          <m:ctrlPr>
                            <a:rPr kumimoji="0" lang="en-US" altLang="zh-TW" sz="1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TW" sz="1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𝑊</m:t>
                          </m:r>
                        </m:num>
                        <m:den>
                          <m:r>
                            <a:rPr kumimoji="0" lang="en-US" altLang="zh-TW" sz="1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den>
                      </m:f>
                      <m:r>
                        <a:rPr kumimoji="0" lang="en-US" altLang="zh-TW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)</m:t>
                      </m:r>
                    </m:oMath>
                  </a14:m>
                  <a:r>
                    <a:rPr kumimoji="0" lang="zh-TW" altLang="en-US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新細明體" panose="02020500000000000000" pitchFamily="18" charset="-120"/>
                      <a:cs typeface="+mn-cs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254" name="文字方塊 51">
                  <a:extLst>
                    <a:ext uri="{FF2B5EF4-FFF2-40B4-BE49-F238E27FC236}">
                      <a16:creationId xmlns:a16="http://schemas.microsoft.com/office/drawing/2014/main" id="{AE770A84-EFDF-576C-BC62-1D23CE91DF4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27431" y="1150474"/>
                  <a:ext cx="637095" cy="311175"/>
                </a:xfrm>
                <a:prstGeom prst="rect">
                  <a:avLst/>
                </a:prstGeom>
                <a:blipFill>
                  <a:blip r:embed="rId4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5" name="文字方塊 51">
                  <a:extLst>
                    <a:ext uri="{FF2B5EF4-FFF2-40B4-BE49-F238E27FC236}">
                      <a16:creationId xmlns:a16="http://schemas.microsoft.com/office/drawing/2014/main" id="{9F06033D-357D-FDEA-4017-1BD0EAD9417B}"/>
                    </a:ext>
                  </a:extLst>
                </p:cNvPr>
                <p:cNvSpPr txBox="1"/>
                <p:nvPr/>
              </p:nvSpPr>
              <p:spPr>
                <a:xfrm>
                  <a:off x="6216871" y="926496"/>
                  <a:ext cx="1107147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altLang="zh-TW" sz="1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(</m:t>
                      </m:r>
                      <m:r>
                        <a:rPr kumimoji="0" lang="en-US" altLang="zh-TW" sz="1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𝐻</m:t>
                      </m:r>
                      <m:r>
                        <a:rPr kumimoji="0" lang="en-US" altLang="zh-TW" sz="1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×</m:t>
                      </m:r>
                      <m:r>
                        <a:rPr kumimoji="0" lang="en-US" altLang="zh-TW" sz="1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𝑊</m:t>
                      </m:r>
                      <m:r>
                        <a:rPr kumimoji="0" lang="en-US" altLang="zh-TW" sz="1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×64</m:t>
                      </m:r>
                      <m:r>
                        <a:rPr kumimoji="0" lang="en-US" altLang="zh-TW" sz="1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𝑐</m:t>
                      </m:r>
                      <m:r>
                        <a:rPr kumimoji="0" lang="en-US" altLang="zh-TW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)</m:t>
                      </m:r>
                    </m:oMath>
                  </a14:m>
                  <a:r>
                    <a:rPr kumimoji="0" lang="zh-TW" altLang="en-US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新細明體" panose="02020500000000000000" pitchFamily="18" charset="-120"/>
                      <a:cs typeface="+mn-cs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255" name="文字方塊 51">
                  <a:extLst>
                    <a:ext uri="{FF2B5EF4-FFF2-40B4-BE49-F238E27FC236}">
                      <a16:creationId xmlns:a16="http://schemas.microsoft.com/office/drawing/2014/main" id="{71EDDD25-9128-EF36-A51C-90373848FC0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16871" y="926496"/>
                  <a:ext cx="1107147" cy="246221"/>
                </a:xfrm>
                <a:prstGeom prst="rect">
                  <a:avLst/>
                </a:prstGeom>
                <a:blipFill>
                  <a:blip r:embed="rId45"/>
                  <a:stretch>
                    <a:fillRect b="-7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6" name="文字方塊 51">
                  <a:extLst>
                    <a:ext uri="{FF2B5EF4-FFF2-40B4-BE49-F238E27FC236}">
                      <a16:creationId xmlns:a16="http://schemas.microsoft.com/office/drawing/2014/main" id="{BCA4A64C-7A29-9487-C5E4-A5F4036F46BC}"/>
                    </a:ext>
                  </a:extLst>
                </p:cNvPr>
                <p:cNvSpPr txBox="1"/>
                <p:nvPr/>
              </p:nvSpPr>
              <p:spPr>
                <a:xfrm>
                  <a:off x="6715710" y="609150"/>
                  <a:ext cx="941703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altLang="zh-TW" sz="1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(</m:t>
                      </m:r>
                      <m:r>
                        <a:rPr kumimoji="0" lang="en-US" altLang="zh-TW" sz="1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𝐻</m:t>
                      </m:r>
                      <m:r>
                        <a:rPr kumimoji="0" lang="en-US" altLang="zh-TW" sz="1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×</m:t>
                      </m:r>
                      <m:r>
                        <a:rPr kumimoji="0" lang="en-US" altLang="zh-TW" sz="1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𝑊</m:t>
                      </m:r>
                      <m:r>
                        <a:rPr kumimoji="0" lang="en-US" altLang="zh-TW" sz="1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×2</m:t>
                      </m:r>
                      <m:r>
                        <a:rPr kumimoji="0" lang="en-US" altLang="zh-TW" sz="1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𝑐</m:t>
                      </m:r>
                      <m:r>
                        <a:rPr kumimoji="0" lang="en-US" altLang="zh-TW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)</m:t>
                      </m:r>
                    </m:oMath>
                  </a14:m>
                  <a:r>
                    <a:rPr kumimoji="0" lang="zh-TW" altLang="en-US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新細明體" panose="02020500000000000000" pitchFamily="18" charset="-120"/>
                      <a:cs typeface="+mn-cs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256" name="文字方塊 51">
                  <a:extLst>
                    <a:ext uri="{FF2B5EF4-FFF2-40B4-BE49-F238E27FC236}">
                      <a16:creationId xmlns:a16="http://schemas.microsoft.com/office/drawing/2014/main" id="{A79F3460-F244-274F-D063-A758B7F04AD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15710" y="609150"/>
                  <a:ext cx="941703" cy="246221"/>
                </a:xfrm>
                <a:prstGeom prst="rect">
                  <a:avLst/>
                </a:prstGeom>
                <a:blipFill>
                  <a:blip r:embed="rId46"/>
                  <a:stretch>
                    <a:fillRect b="-48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60" name="Straight Arrow Connector 259">
            <a:extLst>
              <a:ext uri="{FF2B5EF4-FFF2-40B4-BE49-F238E27FC236}">
                <a16:creationId xmlns:a16="http://schemas.microsoft.com/office/drawing/2014/main" id="{79FBA71D-986F-3952-6EF7-36F95DCA33AF}"/>
              </a:ext>
            </a:extLst>
          </p:cNvPr>
          <p:cNvCxnSpPr>
            <a:cxnSpLocks/>
            <a:stCxn id="126" idx="0"/>
          </p:cNvCxnSpPr>
          <p:nvPr/>
        </p:nvCxnSpPr>
        <p:spPr>
          <a:xfrm>
            <a:off x="728662" y="1219624"/>
            <a:ext cx="0" cy="5569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4" name="Connector: Curved 263">
            <a:extLst>
              <a:ext uri="{FF2B5EF4-FFF2-40B4-BE49-F238E27FC236}">
                <a16:creationId xmlns:a16="http://schemas.microsoft.com/office/drawing/2014/main" id="{CFF38AE2-C6B0-61E9-7D0E-55692FC5A88F}"/>
              </a:ext>
            </a:extLst>
          </p:cNvPr>
          <p:cNvCxnSpPr>
            <a:cxnSpLocks/>
            <a:stCxn id="136" idx="3"/>
            <a:endCxn id="215" idx="1"/>
          </p:cNvCxnSpPr>
          <p:nvPr/>
        </p:nvCxnSpPr>
        <p:spPr>
          <a:xfrm>
            <a:off x="2764602" y="1278236"/>
            <a:ext cx="4128092" cy="414118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6" name="Straight Connector 265">
            <a:extLst>
              <a:ext uri="{FF2B5EF4-FFF2-40B4-BE49-F238E27FC236}">
                <a16:creationId xmlns:a16="http://schemas.microsoft.com/office/drawing/2014/main" id="{EAB9DA9D-8892-0603-578D-E3D5EE358731}"/>
              </a:ext>
            </a:extLst>
          </p:cNvPr>
          <p:cNvCxnSpPr/>
          <p:nvPr/>
        </p:nvCxnSpPr>
        <p:spPr>
          <a:xfrm flipV="1">
            <a:off x="1208305" y="807374"/>
            <a:ext cx="448372" cy="967489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Straight Connector 267">
            <a:extLst>
              <a:ext uri="{FF2B5EF4-FFF2-40B4-BE49-F238E27FC236}">
                <a16:creationId xmlns:a16="http://schemas.microsoft.com/office/drawing/2014/main" id="{5AAEBF53-0759-8CE7-7E7C-7CADD3BC84C3}"/>
              </a:ext>
            </a:extLst>
          </p:cNvPr>
          <p:cNvCxnSpPr/>
          <p:nvPr/>
        </p:nvCxnSpPr>
        <p:spPr>
          <a:xfrm>
            <a:off x="851172" y="2255875"/>
            <a:ext cx="829179" cy="554376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Connector: Curved 269">
            <a:extLst>
              <a:ext uri="{FF2B5EF4-FFF2-40B4-BE49-F238E27FC236}">
                <a16:creationId xmlns:a16="http://schemas.microsoft.com/office/drawing/2014/main" id="{1BF2BC14-FA86-5AFC-6F45-438D7E61C7E5}"/>
              </a:ext>
            </a:extLst>
          </p:cNvPr>
          <p:cNvCxnSpPr>
            <a:cxnSpLocks/>
            <a:stCxn id="137" idx="3"/>
          </p:cNvCxnSpPr>
          <p:nvPr/>
        </p:nvCxnSpPr>
        <p:spPr>
          <a:xfrm>
            <a:off x="2764602" y="1723713"/>
            <a:ext cx="3754934" cy="583240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2" name="Connector: Curved 271">
            <a:extLst>
              <a:ext uri="{FF2B5EF4-FFF2-40B4-BE49-F238E27FC236}">
                <a16:creationId xmlns:a16="http://schemas.microsoft.com/office/drawing/2014/main" id="{94349084-C3C4-0441-CEE3-E55CFB7E4D30}"/>
              </a:ext>
            </a:extLst>
          </p:cNvPr>
          <p:cNvCxnSpPr>
            <a:cxnSpLocks/>
            <a:stCxn id="138" idx="3"/>
            <a:endCxn id="217" idx="1"/>
          </p:cNvCxnSpPr>
          <p:nvPr/>
        </p:nvCxnSpPr>
        <p:spPr>
          <a:xfrm>
            <a:off x="2774957" y="2191384"/>
            <a:ext cx="2741134" cy="683408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78" name="Picture 277">
            <a:extLst>
              <a:ext uri="{FF2B5EF4-FFF2-40B4-BE49-F238E27FC236}">
                <a16:creationId xmlns:a16="http://schemas.microsoft.com/office/drawing/2014/main" id="{DBAFC662-DC8A-F33C-68C7-710D1F6A5C44}"/>
              </a:ext>
            </a:extLst>
          </p:cNvPr>
          <p:cNvPicPr>
            <a:picLocks noChangeAspect="1"/>
          </p:cNvPicPr>
          <p:nvPr/>
        </p:nvPicPr>
        <p:blipFill>
          <a:blip r:embed="rId47"/>
          <a:srcRect t="62324"/>
          <a:stretch/>
        </p:blipFill>
        <p:spPr>
          <a:xfrm>
            <a:off x="7671544" y="3361597"/>
            <a:ext cx="1304657" cy="396864"/>
          </a:xfrm>
          <a:prstGeom prst="rect">
            <a:avLst/>
          </a:prstGeom>
        </p:spPr>
      </p:pic>
      <p:pic>
        <p:nvPicPr>
          <p:cNvPr id="279" name="Picture 278">
            <a:extLst>
              <a:ext uri="{FF2B5EF4-FFF2-40B4-BE49-F238E27FC236}">
                <a16:creationId xmlns:a16="http://schemas.microsoft.com/office/drawing/2014/main" id="{91A20169-85B2-C129-C984-7AA9CBEF6C61}"/>
              </a:ext>
            </a:extLst>
          </p:cNvPr>
          <p:cNvPicPr>
            <a:picLocks noChangeAspect="1"/>
          </p:cNvPicPr>
          <p:nvPr/>
        </p:nvPicPr>
        <p:blipFill>
          <a:blip r:embed="rId48"/>
          <a:srcRect b="57621"/>
          <a:stretch/>
        </p:blipFill>
        <p:spPr>
          <a:xfrm>
            <a:off x="7646522" y="2863086"/>
            <a:ext cx="1304657" cy="446965"/>
          </a:xfrm>
          <a:prstGeom prst="rect">
            <a:avLst/>
          </a:prstGeom>
        </p:spPr>
      </p:pic>
      <p:sp>
        <p:nvSpPr>
          <p:cNvPr id="280" name="Arrow: Right 279">
            <a:extLst>
              <a:ext uri="{FF2B5EF4-FFF2-40B4-BE49-F238E27FC236}">
                <a16:creationId xmlns:a16="http://schemas.microsoft.com/office/drawing/2014/main" id="{75399B59-2295-65F6-3666-65B9CEB85726}"/>
              </a:ext>
            </a:extLst>
          </p:cNvPr>
          <p:cNvSpPr/>
          <p:nvPr/>
        </p:nvSpPr>
        <p:spPr>
          <a:xfrm>
            <a:off x="8524603" y="828011"/>
            <a:ext cx="257684" cy="45719"/>
          </a:xfrm>
          <a:prstGeom prst="rightArrow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3" name="文字方塊 51">
                <a:extLst>
                  <a:ext uri="{FF2B5EF4-FFF2-40B4-BE49-F238E27FC236}">
                    <a16:creationId xmlns:a16="http://schemas.microsoft.com/office/drawing/2014/main" id="{DECD049F-D0A5-6A8D-0433-677858FD2554}"/>
                  </a:ext>
                </a:extLst>
              </p:cNvPr>
              <p:cNvSpPr txBox="1"/>
              <p:nvPr/>
            </p:nvSpPr>
            <p:spPr>
              <a:xfrm>
                <a:off x="3174445" y="3673869"/>
                <a:ext cx="2591088" cy="4124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defRPr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sz="1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sz="1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TW" sz="1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  <m:sup>
                        <m:r>
                          <a:rPr lang="en-US" altLang="zh-TW" sz="1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altLang="zh-TW" sz="1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TW" sz="1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bSup>
                  </m:oMath>
                </a14:m>
                <a:r>
                  <a:rPr lang="zh-TW" altLang="en-US" sz="1000" dirty="0">
                    <a:solidFill>
                      <a:prstClr val="black"/>
                    </a:solidFill>
                  </a:rPr>
                  <a:t> </a:t>
                </a:r>
                <a:r>
                  <a:rPr lang="en-US" altLang="zh-TW" sz="1000" dirty="0">
                    <a:solidFill>
                      <a:prstClr val="black"/>
                    </a:solidFill>
                  </a:rPr>
                  <a:t>= </a:t>
                </a:r>
                <a14:m>
                  <m:oMath xmlns:m="http://schemas.openxmlformats.org/officeDocument/2006/math">
                    <m:r>
                      <a:rPr lang="en-US" altLang="zh-TW" sz="1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{</m:t>
                    </m:r>
                    <m:sSubSup>
                      <m:sSubSupPr>
                        <m:ctrlPr>
                          <a:rPr lang="en-US" altLang="zh-TW" sz="1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sz="1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1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  <m:sup>
                        <m:r>
                          <a:rPr lang="en-US" altLang="zh-TW" sz="1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bSup>
                    <m:r>
                      <a:rPr lang="en-US" altLang="zh-TW" sz="1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sz="1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zh-TW" sz="1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TW" sz="1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zh-TW" sz="1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)}</m:t>
                    </m:r>
                  </m:oMath>
                </a14:m>
                <a:r>
                  <a:rPr lang="zh-TW" altLang="en-US" sz="1000" dirty="0">
                    <a:solidFill>
                      <a:prstClr val="black"/>
                    </a:solidFill>
                  </a:rPr>
                  <a:t> </a:t>
                </a:r>
                <a:r>
                  <a:rPr lang="en-US" altLang="zh-TW" sz="1000" dirty="0">
                    <a:solidFill>
                      <a:prstClr val="black"/>
                    </a:solidFill>
                  </a:rPr>
                  <a:t>1024 embedded patches, each 1x256c</a:t>
                </a:r>
                <a:endParaRPr kumimoji="0" lang="zh-TW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293" name="文字方塊 51">
                <a:extLst>
                  <a:ext uri="{FF2B5EF4-FFF2-40B4-BE49-F238E27FC236}">
                    <a16:creationId xmlns:a16="http://schemas.microsoft.com/office/drawing/2014/main" id="{DECD049F-D0A5-6A8D-0433-677858FD25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4445" y="3673869"/>
                <a:ext cx="2591088" cy="412485"/>
              </a:xfrm>
              <a:prstGeom prst="rect">
                <a:avLst/>
              </a:prstGeom>
              <a:blipFill>
                <a:blip r:embed="rId49"/>
                <a:stretch>
                  <a:fillRect b="-89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5" name="文字方塊 51">
                <a:extLst>
                  <a:ext uri="{FF2B5EF4-FFF2-40B4-BE49-F238E27FC236}">
                    <a16:creationId xmlns:a16="http://schemas.microsoft.com/office/drawing/2014/main" id="{5B577C35-668B-F7B2-EB11-709A206CA506}"/>
                  </a:ext>
                </a:extLst>
              </p:cNvPr>
              <p:cNvSpPr txBox="1"/>
              <p:nvPr/>
            </p:nvSpPr>
            <p:spPr>
              <a:xfrm>
                <a:off x="4767650" y="3063830"/>
                <a:ext cx="391704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TW" sz="10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TW" sz="10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𝑋</m:t>
                        </m:r>
                      </m:e>
                      <m:sub>
                        <m:r>
                          <a:rPr kumimoji="0" lang="en-US" altLang="zh-TW" sz="10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kumimoji="0" lang="zh-TW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 </a:t>
                </a:r>
              </a:p>
            </p:txBody>
          </p:sp>
        </mc:Choice>
        <mc:Fallback xmlns="">
          <p:sp>
            <p:nvSpPr>
              <p:cNvPr id="295" name="文字方塊 51">
                <a:extLst>
                  <a:ext uri="{FF2B5EF4-FFF2-40B4-BE49-F238E27FC236}">
                    <a16:creationId xmlns:a16="http://schemas.microsoft.com/office/drawing/2014/main" id="{5B577C35-668B-F7B2-EB11-709A206CA5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7650" y="3063830"/>
                <a:ext cx="391704" cy="246221"/>
              </a:xfrm>
              <a:prstGeom prst="rect">
                <a:avLst/>
              </a:prstGeom>
              <a:blipFill>
                <a:blip r:embed="rId5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1" name="Connector: Elbow 300">
            <a:extLst>
              <a:ext uri="{FF2B5EF4-FFF2-40B4-BE49-F238E27FC236}">
                <a16:creationId xmlns:a16="http://schemas.microsoft.com/office/drawing/2014/main" id="{4AC98783-149C-1FA4-17BD-82121AAEA69F}"/>
              </a:ext>
            </a:extLst>
          </p:cNvPr>
          <p:cNvCxnSpPr>
            <a:cxnSpLocks/>
          </p:cNvCxnSpPr>
          <p:nvPr/>
        </p:nvCxnSpPr>
        <p:spPr>
          <a:xfrm flipV="1">
            <a:off x="4572000" y="3361220"/>
            <a:ext cx="476031" cy="18362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4" name="Connector: Elbow 303">
            <a:extLst>
              <a:ext uri="{FF2B5EF4-FFF2-40B4-BE49-F238E27FC236}">
                <a16:creationId xmlns:a16="http://schemas.microsoft.com/office/drawing/2014/main" id="{A385B706-C856-DCDA-F842-8411F1A8AEB2}"/>
              </a:ext>
            </a:extLst>
          </p:cNvPr>
          <p:cNvCxnSpPr>
            <a:endCxn id="23" idx="0"/>
          </p:cNvCxnSpPr>
          <p:nvPr/>
        </p:nvCxnSpPr>
        <p:spPr>
          <a:xfrm rot="16200000" flipH="1">
            <a:off x="657229" y="3092664"/>
            <a:ext cx="564756" cy="48369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5" name="文字方塊 124">
            <a:extLst>
              <a:ext uri="{FF2B5EF4-FFF2-40B4-BE49-F238E27FC236}">
                <a16:creationId xmlns:a16="http://schemas.microsoft.com/office/drawing/2014/main" id="{0EE3ADDC-4FB4-C8C4-F3AD-6D6277FFA37B}"/>
              </a:ext>
            </a:extLst>
          </p:cNvPr>
          <p:cNvSpPr txBox="1"/>
          <p:nvPr/>
        </p:nvSpPr>
        <p:spPr>
          <a:xfrm>
            <a:off x="5195616" y="2985339"/>
            <a:ext cx="12270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TW" sz="1000" dirty="0">
                <a:solidFill>
                  <a:schemeClr val="accent6"/>
                </a:solidFill>
                <a:latin typeface="Calibri" panose="020F0502020204030204"/>
                <a:ea typeface="新細明體" panose="02020500000000000000" pitchFamily="18" charset="-120"/>
              </a:rPr>
              <a:t>3</a:t>
            </a:r>
            <a:r>
              <a:rPr kumimoji="0" lang="en-US" altLang="zh-TW" sz="1000" i="0" u="none" strike="noStrike" kern="1200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.1) </a:t>
            </a:r>
            <a:r>
              <a:rPr lang="en-US" altLang="zh-TW" sz="1000" dirty="0" err="1">
                <a:solidFill>
                  <a:schemeClr val="accent6"/>
                </a:solidFill>
                <a:latin typeface="Calibri" panose="020F0502020204030204"/>
                <a:ea typeface="新細明體" panose="02020500000000000000" pitchFamily="18" charset="-120"/>
              </a:rPr>
              <a:t>Upsampling</a:t>
            </a:r>
            <a:endParaRPr kumimoji="0" lang="en-US" altLang="zh-TW" sz="1000" i="0" u="none" strike="noStrike" kern="120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06" name="文字方塊 124">
            <a:extLst>
              <a:ext uri="{FF2B5EF4-FFF2-40B4-BE49-F238E27FC236}">
                <a16:creationId xmlns:a16="http://schemas.microsoft.com/office/drawing/2014/main" id="{79295BE3-EFFB-1C6A-4A9F-8C4D87AC54CC}"/>
              </a:ext>
            </a:extLst>
          </p:cNvPr>
          <p:cNvSpPr txBox="1"/>
          <p:nvPr/>
        </p:nvSpPr>
        <p:spPr>
          <a:xfrm>
            <a:off x="4619844" y="2536519"/>
            <a:ext cx="12270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TW" sz="1000" dirty="0">
                <a:solidFill>
                  <a:schemeClr val="accent6"/>
                </a:solidFill>
                <a:latin typeface="Calibri" panose="020F0502020204030204"/>
                <a:ea typeface="新細明體" panose="02020500000000000000" pitchFamily="18" charset="-120"/>
              </a:rPr>
              <a:t>3</a:t>
            </a:r>
            <a:r>
              <a:rPr kumimoji="0" lang="en-US" altLang="zh-TW" sz="1000" i="0" u="none" strike="noStrike" kern="1200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.2) </a:t>
            </a:r>
            <a:r>
              <a:rPr lang="en-US" altLang="zh-TW" sz="1000" dirty="0">
                <a:solidFill>
                  <a:schemeClr val="accent6"/>
                </a:solidFill>
                <a:latin typeface="Calibri" panose="020F0502020204030204"/>
                <a:ea typeface="新細明體" panose="02020500000000000000" pitchFamily="18" charset="-120"/>
              </a:rPr>
              <a:t>Concatenate</a:t>
            </a:r>
            <a:endParaRPr kumimoji="0" lang="en-US" altLang="zh-TW" sz="1000" i="0" u="none" strike="noStrike" kern="120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07" name="文字方塊 124">
            <a:extLst>
              <a:ext uri="{FF2B5EF4-FFF2-40B4-BE49-F238E27FC236}">
                <a16:creationId xmlns:a16="http://schemas.microsoft.com/office/drawing/2014/main" id="{CEA0D94D-C921-50E4-7725-37811C3346B5}"/>
              </a:ext>
            </a:extLst>
          </p:cNvPr>
          <p:cNvSpPr txBox="1"/>
          <p:nvPr/>
        </p:nvSpPr>
        <p:spPr>
          <a:xfrm>
            <a:off x="6283348" y="2814917"/>
            <a:ext cx="13881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TW" sz="1000" dirty="0">
                <a:solidFill>
                  <a:schemeClr val="accent6"/>
                </a:solidFill>
                <a:latin typeface="Calibri" panose="020F0502020204030204"/>
                <a:ea typeface="新細明體" panose="02020500000000000000" pitchFamily="18" charset="-120"/>
              </a:rPr>
              <a:t>3</a:t>
            </a:r>
            <a:r>
              <a:rPr kumimoji="0" lang="en-US" altLang="zh-TW" sz="1000" i="0" u="none" strike="noStrike" kern="1200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.3) 3</a:t>
            </a:r>
            <a:r>
              <a:rPr lang="en-US" altLang="zh-TW" sz="1000" dirty="0">
                <a:solidFill>
                  <a:schemeClr val="accent6"/>
                </a:solidFill>
                <a:latin typeface="Calibri" panose="020F0502020204030204"/>
                <a:ea typeface="新細明體" panose="02020500000000000000" pitchFamily="18" charset="-120"/>
              </a:rPr>
              <a:t>x3 Convolutions</a:t>
            </a:r>
            <a:endParaRPr kumimoji="0" lang="en-US" altLang="zh-TW" sz="1000" i="0" u="none" strike="noStrike" kern="120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08" name="文字方塊 124">
            <a:extLst>
              <a:ext uri="{FF2B5EF4-FFF2-40B4-BE49-F238E27FC236}">
                <a16:creationId xmlns:a16="http://schemas.microsoft.com/office/drawing/2014/main" id="{CB5B0435-11FD-3BD0-FB19-4ADE96C0C51D}"/>
              </a:ext>
            </a:extLst>
          </p:cNvPr>
          <p:cNvSpPr txBox="1"/>
          <p:nvPr/>
        </p:nvSpPr>
        <p:spPr>
          <a:xfrm>
            <a:off x="7186666" y="122117"/>
            <a:ext cx="22243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TW" sz="1000" dirty="0">
                <a:latin typeface="Calibri" panose="020F0502020204030204"/>
                <a:ea typeface="新細明體" panose="02020500000000000000" pitchFamily="18" charset="-120"/>
              </a:rPr>
              <a:t>4. </a:t>
            </a:r>
            <a:r>
              <a:rPr lang="en-US" altLang="zh-TW" sz="1000" dirty="0">
                <a:solidFill>
                  <a:srgbClr val="C55A11"/>
                </a:solidFill>
                <a:latin typeface="Calibri" panose="020F0502020204030204"/>
                <a:ea typeface="新細明體" panose="02020500000000000000" pitchFamily="18" charset="-120"/>
              </a:rPr>
              <a:t>Global Average Pooling (GAP) </a:t>
            </a:r>
            <a:r>
              <a:rPr lang="en-US" altLang="zh-TW" sz="1000" dirty="0">
                <a:latin typeface="Calibri" panose="020F0502020204030204"/>
                <a:ea typeface="新細明體" panose="02020500000000000000" pitchFamily="18" charset="-120"/>
              </a:rPr>
              <a:t>and </a:t>
            </a:r>
            <a:r>
              <a:rPr lang="en-US" altLang="zh-TW" sz="1000" dirty="0" err="1">
                <a:latin typeface="Calibri" panose="020F0502020204030204"/>
                <a:ea typeface="新細明體" panose="02020500000000000000" pitchFamily="18" charset="-120"/>
              </a:rPr>
              <a:t>softmax</a:t>
            </a:r>
            <a:r>
              <a:rPr lang="en-US" altLang="zh-TW" sz="1000" dirty="0">
                <a:latin typeface="Calibri" panose="020F0502020204030204"/>
                <a:ea typeface="新細明體" panose="02020500000000000000" pitchFamily="18" charset="-120"/>
              </a:rPr>
              <a:t> on output tokens.</a:t>
            </a:r>
            <a:endParaRPr kumimoji="0" lang="en-US" altLang="zh-TW" sz="1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9" name="文字方塊 124">
                <a:extLst>
                  <a:ext uri="{FF2B5EF4-FFF2-40B4-BE49-F238E27FC236}">
                    <a16:creationId xmlns:a16="http://schemas.microsoft.com/office/drawing/2014/main" id="{E09DEB61-E651-69C8-2318-D61D4F7553FB}"/>
                  </a:ext>
                </a:extLst>
              </p:cNvPr>
              <p:cNvSpPr txBox="1"/>
              <p:nvPr/>
            </p:nvSpPr>
            <p:spPr>
              <a:xfrm>
                <a:off x="8480562" y="624155"/>
                <a:ext cx="697204" cy="4251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R="0" lvl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TW" sz="1000" b="0" i="1" u="none" strike="noStrike" kern="1200" cap="none" spc="0" normalizeH="0" baseline="0" noProof="0" smtClean="0">
                            <a:ln>
                              <a:noFill/>
                            </a:ln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TW" sz="1000" b="0" i="1" u="none" strike="noStrike" kern="1200" cap="none" spc="0" normalizeH="0" baseline="0" noProof="0" smtClean="0">
                            <a:ln>
                              <a:noFill/>
                            </a:ln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altLang="zh-TW" sz="1000" b="0" i="1" u="none" strike="noStrike" kern="1200" cap="none" spc="0" normalizeH="0" baseline="0" noProof="0" smtClean="0">
                            <a:ln>
                              <a:noFill/>
                            </a:ln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+mn-cs"/>
                          </a:rPr>
                          <m:t>𝑚𝑎𝑙𝑖𝑔𝑛𝑎𝑛𝑡</m:t>
                        </m:r>
                      </m:sub>
                    </m:sSub>
                  </m:oMath>
                </a14:m>
                <a:r>
                  <a:rPr kumimoji="0" lang="en-US" altLang="zh-TW" sz="100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 </a:t>
                </a:r>
              </a:p>
              <a:p>
                <a:pPr marR="0" lvl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TW" sz="1000" b="0" i="1" u="none" strike="noStrike" kern="1200" cap="none" spc="0" normalizeH="0" baseline="0" noProof="0" smtClean="0">
                            <a:ln>
                              <a:noFill/>
                            </a:ln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TW" sz="1000" b="0" i="1" u="none" strike="noStrike" kern="1200" cap="none" spc="0" normalizeH="0" baseline="0" noProof="0" smtClean="0">
                            <a:ln>
                              <a:noFill/>
                            </a:ln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altLang="zh-TW" sz="1000" b="0" i="1" u="none" strike="noStrike" kern="1200" cap="none" spc="0" normalizeH="0" baseline="0" noProof="0" smtClean="0">
                            <a:ln>
                              <a:noFill/>
                            </a:ln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+mn-cs"/>
                          </a:rPr>
                          <m:t>𝑏𝑒𝑛𝑖𝑔𝑛</m:t>
                        </m:r>
                      </m:sub>
                    </m:sSub>
                  </m:oMath>
                </a14:m>
                <a:r>
                  <a:rPr kumimoji="0" lang="en-US" altLang="zh-TW" sz="100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 </a:t>
                </a:r>
              </a:p>
            </p:txBody>
          </p:sp>
        </mc:Choice>
        <mc:Fallback xmlns="">
          <p:sp>
            <p:nvSpPr>
              <p:cNvPr id="309" name="文字方塊 124">
                <a:extLst>
                  <a:ext uri="{FF2B5EF4-FFF2-40B4-BE49-F238E27FC236}">
                    <a16:creationId xmlns:a16="http://schemas.microsoft.com/office/drawing/2014/main" id="{61F57A16-1F59-23CF-1F70-CD224FDCCE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0562" y="624155"/>
                <a:ext cx="697204" cy="425116"/>
              </a:xfrm>
              <a:prstGeom prst="rect">
                <a:avLst/>
              </a:prstGeom>
              <a:blipFill>
                <a:blip r:embed="rId5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0" name="文字方塊 51">
            <a:extLst>
              <a:ext uri="{FF2B5EF4-FFF2-40B4-BE49-F238E27FC236}">
                <a16:creationId xmlns:a16="http://schemas.microsoft.com/office/drawing/2014/main" id="{65DF57E2-F4A5-769C-2F0D-D8B38EF1E870}"/>
              </a:ext>
            </a:extLst>
          </p:cNvPr>
          <p:cNvSpPr txBox="1"/>
          <p:nvPr/>
        </p:nvSpPr>
        <p:spPr>
          <a:xfrm>
            <a:off x="1454630" y="3224985"/>
            <a:ext cx="14570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Repeat for N(=8) layers</a:t>
            </a:r>
            <a:endParaRPr kumimoji="0" lang="zh-TW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2" name="文字方塊 51">
                <a:extLst>
                  <a:ext uri="{FF2B5EF4-FFF2-40B4-BE49-F238E27FC236}">
                    <a16:creationId xmlns:a16="http://schemas.microsoft.com/office/drawing/2014/main" id="{A15F5253-1841-4A43-977B-475D32D69149}"/>
                  </a:ext>
                </a:extLst>
              </p:cNvPr>
              <p:cNvSpPr txBox="1"/>
              <p:nvPr/>
            </p:nvSpPr>
            <p:spPr>
              <a:xfrm>
                <a:off x="7651593" y="2002268"/>
                <a:ext cx="1099829" cy="31117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altLang="zh-TW" sz="10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(</m:t>
                    </m:r>
                    <m:f>
                      <m:fPr>
                        <m:ctrlPr>
                          <a:rPr kumimoji="0" lang="en-US" altLang="zh-TW" sz="10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fPr>
                      <m:num>
                        <m:r>
                          <a:rPr kumimoji="0" lang="en-US" altLang="zh-TW" sz="10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𝐻</m:t>
                        </m:r>
                      </m:num>
                      <m:den>
                        <m:r>
                          <a:rPr kumimoji="0" lang="en-US" altLang="zh-TW" sz="10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2</m:t>
                        </m:r>
                      </m:den>
                    </m:f>
                    <m:r>
                      <a:rPr kumimoji="0" lang="en-US" altLang="zh-TW" sz="10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×</m:t>
                    </m:r>
                    <m:f>
                      <m:fPr>
                        <m:ctrlPr>
                          <a:rPr kumimoji="0" lang="en-US" altLang="zh-TW" sz="10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fPr>
                      <m:num>
                        <m:r>
                          <a:rPr kumimoji="0" lang="en-US" altLang="zh-TW" sz="10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𝑊</m:t>
                        </m:r>
                      </m:num>
                      <m:den>
                        <m:r>
                          <a:rPr kumimoji="0" lang="en-US" altLang="zh-TW" sz="10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2</m:t>
                        </m:r>
                      </m:den>
                    </m:f>
                    <m:r>
                      <a:rPr kumimoji="0" lang="en-US" altLang="zh-TW" sz="10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×64</m:t>
                    </m:r>
                    <m:r>
                      <a:rPr kumimoji="0" lang="en-US" altLang="zh-TW" sz="10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𝑐</m:t>
                    </m:r>
                    <m:r>
                      <a:rPr kumimoji="0" lang="en-US" altLang="zh-TW" sz="1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)</m:t>
                    </m:r>
                  </m:oMath>
                </a14:m>
                <a:r>
                  <a:rPr kumimoji="0" lang="zh-TW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 </a:t>
                </a:r>
              </a:p>
            </p:txBody>
          </p:sp>
        </mc:Choice>
        <mc:Fallback xmlns="">
          <p:sp>
            <p:nvSpPr>
              <p:cNvPr id="312" name="文字方塊 51">
                <a:extLst>
                  <a:ext uri="{FF2B5EF4-FFF2-40B4-BE49-F238E27FC236}">
                    <a16:creationId xmlns:a16="http://schemas.microsoft.com/office/drawing/2014/main" id="{A15F5253-1841-4A43-977B-475D32D691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1593" y="2002268"/>
                <a:ext cx="1099829" cy="311175"/>
              </a:xfrm>
              <a:prstGeom prst="rect">
                <a:avLst/>
              </a:prstGeom>
              <a:blipFill>
                <a:blip r:embed="rId5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14" name="Group 313">
            <a:extLst>
              <a:ext uri="{FF2B5EF4-FFF2-40B4-BE49-F238E27FC236}">
                <a16:creationId xmlns:a16="http://schemas.microsoft.com/office/drawing/2014/main" id="{C3D2A053-6E50-6B5A-7643-280CDFEDE7A8}"/>
              </a:ext>
            </a:extLst>
          </p:cNvPr>
          <p:cNvGrpSpPr/>
          <p:nvPr/>
        </p:nvGrpSpPr>
        <p:grpSpPr>
          <a:xfrm>
            <a:off x="358438" y="3130324"/>
            <a:ext cx="1298239" cy="561341"/>
            <a:chOff x="1143311" y="1464159"/>
            <a:chExt cx="1859325" cy="895414"/>
          </a:xfrm>
        </p:grpSpPr>
        <p:sp>
          <p:nvSpPr>
            <p:cNvPr id="317" name="Cube 316">
              <a:extLst>
                <a:ext uri="{FF2B5EF4-FFF2-40B4-BE49-F238E27FC236}">
                  <a16:creationId xmlns:a16="http://schemas.microsoft.com/office/drawing/2014/main" id="{77E43A08-29C3-2CE4-035C-7B793D1EB0F4}"/>
                </a:ext>
              </a:extLst>
            </p:cNvPr>
            <p:cNvSpPr/>
            <p:nvPr/>
          </p:nvSpPr>
          <p:spPr>
            <a:xfrm>
              <a:off x="1143311" y="1464159"/>
              <a:ext cx="888155" cy="859827"/>
            </a:xfrm>
            <a:prstGeom prst="cub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8" name="Right Brace 317">
              <a:extLst>
                <a:ext uri="{FF2B5EF4-FFF2-40B4-BE49-F238E27FC236}">
                  <a16:creationId xmlns:a16="http://schemas.microsoft.com/office/drawing/2014/main" id="{B9CBBC99-825F-79CB-7EBC-430E0BE5C6CD}"/>
                </a:ext>
              </a:extLst>
            </p:cNvPr>
            <p:cNvSpPr/>
            <p:nvPr/>
          </p:nvSpPr>
          <p:spPr>
            <a:xfrm rot="3134225">
              <a:off x="1867824" y="1541300"/>
              <a:ext cx="222756" cy="297684"/>
            </a:xfrm>
            <a:prstGeom prst="rightBrace">
              <a:avLst>
                <a:gd name="adj1" fmla="val 8333"/>
                <a:gd name="adj2" fmla="val 52202"/>
              </a:avLst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9" name="文字方塊 21">
                  <a:extLst>
                    <a:ext uri="{FF2B5EF4-FFF2-40B4-BE49-F238E27FC236}">
                      <a16:creationId xmlns:a16="http://schemas.microsoft.com/office/drawing/2014/main" id="{0D47F622-8751-B22F-8479-2EE45E10AAC9}"/>
                    </a:ext>
                  </a:extLst>
                </p:cNvPr>
                <p:cNvSpPr txBox="1"/>
                <p:nvPr/>
              </p:nvSpPr>
              <p:spPr>
                <a:xfrm>
                  <a:off x="1820747" y="1674109"/>
                  <a:ext cx="1181889" cy="3927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TW" sz="1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TW" sz="1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a14:m>
                  <a:r>
                    <a:rPr lang="en-US" altLang="zh-TW" sz="1000" dirty="0"/>
                    <a:t>=256c</a:t>
                  </a:r>
                  <a:endParaRPr lang="zh-TW" altLang="en-US" sz="1000" dirty="0"/>
                </a:p>
              </p:txBody>
            </p:sp>
          </mc:Choice>
          <mc:Fallback xmlns="">
            <p:sp>
              <p:nvSpPr>
                <p:cNvPr id="319" name="文字方塊 21">
                  <a:extLst>
                    <a:ext uri="{FF2B5EF4-FFF2-40B4-BE49-F238E27FC236}">
                      <a16:creationId xmlns:a16="http://schemas.microsoft.com/office/drawing/2014/main" id="{0D47F622-8751-B22F-8479-2EE45E10AAC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20747" y="1674109"/>
                  <a:ext cx="1181889" cy="392755"/>
                </a:xfrm>
                <a:prstGeom prst="rect">
                  <a:avLst/>
                </a:prstGeom>
                <a:blipFill>
                  <a:blip r:embed="rId54"/>
                  <a:stretch>
                    <a:fillRect b="-17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320" name="Picture 319">
              <a:extLst>
                <a:ext uri="{FF2B5EF4-FFF2-40B4-BE49-F238E27FC236}">
                  <a16:creationId xmlns:a16="http://schemas.microsoft.com/office/drawing/2014/main" id="{691FD829-A907-E0BA-1E41-AE75638BB270}"/>
                </a:ext>
              </a:extLst>
            </p:cNvPr>
            <p:cNvPicPr>
              <a:picLocks noChangeAspect="1"/>
            </p:cNvPicPr>
            <p:nvPr/>
          </p:nvPicPr>
          <p:blipFill>
            <a:blip r:embed="rId55"/>
            <a:stretch>
              <a:fillRect/>
            </a:stretch>
          </p:blipFill>
          <p:spPr>
            <a:xfrm>
              <a:off x="1146148" y="1658524"/>
              <a:ext cx="703971" cy="701049"/>
            </a:xfrm>
            <a:prstGeom prst="rect">
              <a:avLst/>
            </a:prstGeom>
          </p:spPr>
        </p:pic>
      </p:grpSp>
      <p:sp>
        <p:nvSpPr>
          <p:cNvPr id="103" name="文字方塊 124">
            <a:extLst>
              <a:ext uri="{FF2B5EF4-FFF2-40B4-BE49-F238E27FC236}">
                <a16:creationId xmlns:a16="http://schemas.microsoft.com/office/drawing/2014/main" id="{1FD215B2-16C7-2243-F31C-CF1ADC9B3749}"/>
              </a:ext>
            </a:extLst>
          </p:cNvPr>
          <p:cNvSpPr txBox="1"/>
          <p:nvPr/>
        </p:nvSpPr>
        <p:spPr>
          <a:xfrm>
            <a:off x="87266" y="1636363"/>
            <a:ext cx="14102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TW" sz="12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1.1) Tokenize Input</a:t>
            </a:r>
          </a:p>
        </p:txBody>
      </p:sp>
      <p:sp>
        <p:nvSpPr>
          <p:cNvPr id="104" name="文字方塊 124">
            <a:extLst>
              <a:ext uri="{FF2B5EF4-FFF2-40B4-BE49-F238E27FC236}">
                <a16:creationId xmlns:a16="http://schemas.microsoft.com/office/drawing/2014/main" id="{69B6A516-2502-AC8C-8880-F0E489B8F6CB}"/>
              </a:ext>
            </a:extLst>
          </p:cNvPr>
          <p:cNvSpPr txBox="1"/>
          <p:nvPr/>
        </p:nvSpPr>
        <p:spPr>
          <a:xfrm>
            <a:off x="80979" y="2641708"/>
            <a:ext cx="17024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TW" sz="12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1.2) Reshape 2D to 1D</a:t>
            </a:r>
          </a:p>
        </p:txBody>
      </p:sp>
      <p:sp>
        <p:nvSpPr>
          <p:cNvPr id="105" name="文字方塊 124">
            <a:extLst>
              <a:ext uri="{FF2B5EF4-FFF2-40B4-BE49-F238E27FC236}">
                <a16:creationId xmlns:a16="http://schemas.microsoft.com/office/drawing/2014/main" id="{E8FF759B-6748-CED8-55CF-3FFDCBF383B9}"/>
              </a:ext>
            </a:extLst>
          </p:cNvPr>
          <p:cNvSpPr txBox="1"/>
          <p:nvPr/>
        </p:nvSpPr>
        <p:spPr>
          <a:xfrm>
            <a:off x="80979" y="2947930"/>
            <a:ext cx="22893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TW" sz="12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1.</a:t>
            </a:r>
            <a:r>
              <a:rPr lang="en-US" altLang="zh-TW" sz="1200" dirty="0">
                <a:latin typeface="Calibri" panose="020F0502020204030204"/>
                <a:ea typeface="新細明體" panose="02020500000000000000" pitchFamily="18" charset="-120"/>
              </a:rPr>
              <a:t>3</a:t>
            </a:r>
            <a:r>
              <a:rPr kumimoji="0" lang="en-US" altLang="zh-TW" sz="12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) Add positional embedding</a:t>
            </a:r>
          </a:p>
        </p:txBody>
      </p:sp>
      <p:sp>
        <p:nvSpPr>
          <p:cNvPr id="6" name="文字方塊 68">
            <a:extLst>
              <a:ext uri="{FF2B5EF4-FFF2-40B4-BE49-F238E27FC236}">
                <a16:creationId xmlns:a16="http://schemas.microsoft.com/office/drawing/2014/main" id="{51BE1834-04FE-5CC7-8CBC-305C0701DE5C}"/>
              </a:ext>
            </a:extLst>
          </p:cNvPr>
          <p:cNvSpPr txBox="1"/>
          <p:nvPr/>
        </p:nvSpPr>
        <p:spPr>
          <a:xfrm>
            <a:off x="2802999" y="390454"/>
            <a:ext cx="41077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en-US" altLang="zh-TW" sz="12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3. </a:t>
            </a:r>
            <a:r>
              <a:rPr kumimoji="0" lang="en-US" altLang="zh-TW" sz="120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U-Net Expansive Path </a:t>
            </a:r>
            <a:r>
              <a:rPr kumimoji="0" lang="en-US" altLang="zh-TW" sz="12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for </a:t>
            </a:r>
            <a:r>
              <a:rPr kumimoji="0" lang="en-US" altLang="zh-TW" sz="120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upsampling</a:t>
            </a:r>
            <a:r>
              <a:rPr kumimoji="0" lang="en-US" altLang="zh-TW" sz="12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 and feature extraction</a:t>
            </a:r>
            <a:endParaRPr kumimoji="0" lang="zh-TW" altLang="en-US" sz="12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124">
                <a:extLst>
                  <a:ext uri="{FF2B5EF4-FFF2-40B4-BE49-F238E27FC236}">
                    <a16:creationId xmlns:a16="http://schemas.microsoft.com/office/drawing/2014/main" id="{5652F218-4E4E-1984-A128-E0F61AF9F2A8}"/>
                  </a:ext>
                </a:extLst>
              </p:cNvPr>
              <p:cNvSpPr txBox="1"/>
              <p:nvPr/>
            </p:nvSpPr>
            <p:spPr>
              <a:xfrm>
                <a:off x="2924576" y="554815"/>
                <a:ext cx="3423818" cy="19422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defRPr/>
                </a:pPr>
                <a:r>
                  <a:rPr lang="en-US" altLang="zh-TW" sz="1200" dirty="0">
                    <a:solidFill>
                      <a:srgbClr val="00B0F0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I/P</a:t>
                </a:r>
                <a:r>
                  <a:rPr lang="en-US" altLang="zh-TW" sz="1200" dirty="0">
                    <a:latin typeface="Calibri" panose="020F0502020204030204"/>
                    <a:ea typeface="新細明體" panose="02020500000000000000" pitchFamily="18" charset="-120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000" b="0" i="1" smtClean="0"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</m:ctrlPr>
                      </m:sSubPr>
                      <m:e>
                        <m:r>
                          <a:rPr lang="en-US" altLang="zh-TW" sz="1000" b="0" i="1" smtClean="0"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𝑋</m:t>
                        </m:r>
                      </m:e>
                      <m:sub>
                        <m:r>
                          <a:rPr lang="en-US" altLang="zh-TW" sz="1000" b="0" i="1" smtClean="0"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𝑜𝑢𝑡</m:t>
                        </m:r>
                      </m:sub>
                    </m:sSub>
                    <m:r>
                      <a:rPr lang="en-US" altLang="zh-TW" sz="1000" b="0" i="1" smtClean="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(</m:t>
                    </m:r>
                    <m:f>
                      <m:fPr>
                        <m:ctrlPr>
                          <a:rPr lang="en-US" altLang="zh-TW" sz="1000" b="0" i="1" smtClean="0"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</m:ctrlPr>
                      </m:fPr>
                      <m:num>
                        <m:r>
                          <a:rPr lang="en-US" altLang="zh-TW" sz="1000" b="0" i="1" smtClean="0"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𝐻</m:t>
                        </m:r>
                      </m:num>
                      <m:den>
                        <m:r>
                          <a:rPr lang="en-US" altLang="zh-TW" sz="1000" b="0" i="1" smtClean="0"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16</m:t>
                        </m:r>
                      </m:den>
                    </m:f>
                    <m:r>
                      <a:rPr lang="en-US" altLang="zh-TW" sz="1000" b="0" i="1" smtClean="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,</m:t>
                    </m:r>
                    <m:f>
                      <m:fPr>
                        <m:ctrlPr>
                          <a:rPr lang="en-US" altLang="zh-TW" sz="1000" b="0" i="1" smtClean="0"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</m:ctrlPr>
                      </m:fPr>
                      <m:num>
                        <m:r>
                          <a:rPr lang="en-US" altLang="zh-TW" sz="1000" b="0" i="1" smtClean="0"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𝑊</m:t>
                        </m:r>
                      </m:num>
                      <m:den>
                        <m:r>
                          <a:rPr lang="en-US" altLang="zh-TW" sz="1000" b="0" i="1" smtClean="0"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16</m:t>
                        </m:r>
                      </m:den>
                    </m:f>
                    <m:r>
                      <a:rPr lang="en-US" altLang="zh-TW" sz="1000" b="0" i="1" smtClean="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, 1024</m:t>
                    </m:r>
                    <m:r>
                      <a:rPr lang="en-US" altLang="zh-TW" sz="1000" b="0" i="1" smtClean="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𝑐</m:t>
                    </m:r>
                    <m:r>
                      <a:rPr lang="en-US" altLang="zh-TW" sz="1000" b="0" i="1" smtClean="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)</m:t>
                    </m:r>
                  </m:oMath>
                </a14:m>
                <a:r>
                  <a:rPr lang="en-US" altLang="zh-TW" sz="1000" dirty="0">
                    <a:latin typeface="Calibri" panose="020F0502020204030204"/>
                    <a:ea typeface="新細明體" panose="02020500000000000000" pitchFamily="18" charset="-12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0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TW" sz="1000" i="1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US" altLang="zh-TW" sz="1000" dirty="0">
                    <a:latin typeface="Calibri" panose="020F0502020204030204"/>
                    <a:ea typeface="新細明體" panose="02020500000000000000" pitchFamily="18" charset="-120"/>
                  </a:rPr>
                  <a:t>=</a:t>
                </a:r>
                <a14:m>
                  <m:oMath xmlns:m="http://schemas.openxmlformats.org/officeDocument/2006/math">
                    <m:r>
                      <a:rPr lang="en-US" altLang="zh-TW" sz="1000" b="0" i="1" dirty="0" smtClean="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{</m:t>
                    </m:r>
                    <m:r>
                      <a:rPr lang="en-US" altLang="zh-TW" sz="1000" b="0" i="1" dirty="0" smtClean="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𝑥</m:t>
                    </m:r>
                    <m:r>
                      <a:rPr lang="en-US" altLang="zh-TW" sz="1000" b="0" i="1" dirty="0" smtClean="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(</m:t>
                    </m:r>
                    <m:r>
                      <a:rPr lang="en-US" altLang="zh-TW" sz="1000" b="0" i="1" dirty="0" smtClean="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𝑟</m:t>
                    </m:r>
                    <m:r>
                      <a:rPr lang="en-US" altLang="zh-TW" sz="1000" b="0" i="1" dirty="0" smtClean="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,</m:t>
                    </m:r>
                    <m:r>
                      <a:rPr lang="en-US" altLang="zh-TW" sz="1000" b="0" i="1" dirty="0" smtClean="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𝑐</m:t>
                    </m:r>
                    <m:r>
                      <a:rPr lang="en-US" altLang="zh-TW" sz="1000" b="0" i="1" dirty="0" smtClean="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)}</m:t>
                    </m:r>
                  </m:oMath>
                </a14:m>
                <a:r>
                  <a:rPr lang="en-US" altLang="zh-TW" sz="1000" dirty="0">
                    <a:latin typeface="Calibri" panose="020F0502020204030204"/>
                    <a:ea typeface="新細明體" panose="02020500000000000000" pitchFamily="18" charset="-120"/>
                  </a:rPr>
                  <a:t>, (32x32) tokens</a:t>
                </a:r>
              </a:p>
              <a:p>
                <a:pPr lvl="0">
                  <a:defRPr/>
                </a:pPr>
                <a:r>
                  <a:rPr lang="en-US" altLang="zh-TW" sz="1000" dirty="0">
                    <a:latin typeface="Calibri" panose="020F0502020204030204"/>
                    <a:ea typeface="新細明體" panose="02020500000000000000" pitchFamily="18" charset="-120"/>
                  </a:rPr>
                  <a:t>For each token 1x1x1024c</a:t>
                </a:r>
              </a:p>
              <a:p>
                <a:pPr marR="0" lvl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lang="en-US" altLang="zh-TW" sz="1200" dirty="0">
                    <a:latin typeface="Calibri" panose="020F0502020204030204"/>
                    <a:ea typeface="新細明體" panose="02020500000000000000" pitchFamily="18" charset="-120"/>
                  </a:rPr>
                  <a:t>3</a:t>
                </a:r>
                <a:r>
                  <a:rPr kumimoji="0" lang="en-US" altLang="zh-TW" sz="120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.1) </a:t>
                </a:r>
                <a:r>
                  <a:rPr lang="en-US" altLang="zh-TW" sz="1200" dirty="0" err="1">
                    <a:solidFill>
                      <a:srgbClr val="7030A0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Upsampling</a:t>
                </a:r>
                <a:r>
                  <a:rPr lang="en-US" altLang="zh-TW" sz="1200" dirty="0">
                    <a:latin typeface="Calibri" panose="020F0502020204030204"/>
                    <a:ea typeface="新細明體" panose="02020500000000000000" pitchFamily="18" charset="-120"/>
                  </a:rPr>
                  <a:t> by using a 3x3 transposed convolution with stride=2.</a:t>
                </a:r>
              </a:p>
              <a:p>
                <a:pPr marR="0" lvl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kumimoji="0" lang="en-US" altLang="zh-TW" sz="120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3.2) </a:t>
                </a:r>
                <a:r>
                  <a:rPr kumimoji="0" lang="en-US" altLang="zh-TW" sz="12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Concatenate</a:t>
                </a:r>
                <a:r>
                  <a:rPr kumimoji="0" lang="en-US" altLang="zh-TW" sz="120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 with corresponding features from </a:t>
                </a:r>
                <a:r>
                  <a:rPr kumimoji="0" lang="en-US" altLang="zh-TW" sz="1200" i="0" u="none" strike="noStrike" kern="1200" cap="none" spc="0" normalizeH="0" baseline="0" noProof="0" dirty="0" err="1">
                    <a:ln>
                      <a:noFill/>
                    </a:ln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downsampling</a:t>
                </a:r>
                <a:r>
                  <a:rPr kumimoji="0" lang="en-US" altLang="zh-TW" sz="120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 path.</a:t>
                </a:r>
              </a:p>
              <a:p>
                <a:pPr marR="0" lvl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lang="en-US" altLang="zh-TW" sz="1200" dirty="0">
                    <a:latin typeface="Calibri" panose="020F0502020204030204"/>
                    <a:ea typeface="新細明體" panose="02020500000000000000" pitchFamily="18" charset="-120"/>
                  </a:rPr>
                  <a:t>3.3) </a:t>
                </a:r>
                <a:r>
                  <a:rPr lang="en-US" altLang="zh-TW" sz="1200" dirty="0">
                    <a:solidFill>
                      <a:srgbClr val="7030A0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Apply two 3x3 convolutions </a:t>
                </a:r>
                <a:r>
                  <a:rPr lang="en-US" altLang="zh-TW" sz="1200" dirty="0">
                    <a:latin typeface="Calibri" panose="020F0502020204030204"/>
                    <a:ea typeface="新細明體" panose="02020500000000000000" pitchFamily="18" charset="-120"/>
                  </a:rPr>
                  <a:t>(</a:t>
                </a:r>
                <a:r>
                  <a:rPr lang="en-US" altLang="zh-TW" sz="1200" dirty="0" err="1">
                    <a:latin typeface="Calibri" panose="020F0502020204030204"/>
                    <a:ea typeface="新細明體" panose="02020500000000000000" pitchFamily="18" charset="-120"/>
                  </a:rPr>
                  <a:t>ReLU</a:t>
                </a:r>
                <a:r>
                  <a:rPr lang="en-US" altLang="zh-TW" sz="1200" dirty="0">
                    <a:latin typeface="Calibri" panose="020F0502020204030204"/>
                    <a:ea typeface="新細明體" panose="02020500000000000000" pitchFamily="18" charset="-120"/>
                  </a:rPr>
                  <a:t> and </a:t>
                </a:r>
                <a:r>
                  <a:rPr lang="en-US" altLang="zh-TW" sz="1200" dirty="0" err="1">
                    <a:latin typeface="Calibri" panose="020F0502020204030204"/>
                    <a:ea typeface="新細明體" panose="02020500000000000000" pitchFamily="18" charset="-120"/>
                  </a:rPr>
                  <a:t>BatchNorm</a:t>
                </a:r>
                <a:r>
                  <a:rPr lang="en-US" altLang="zh-TW" sz="1200" dirty="0">
                    <a:latin typeface="Calibri" panose="020F0502020204030204"/>
                    <a:ea typeface="新細明體" panose="02020500000000000000" pitchFamily="18" charset="-120"/>
                  </a:rPr>
                  <a:t>) to reduce the number of channels.</a:t>
                </a:r>
              </a:p>
              <a:p>
                <a:pPr lvl="0">
                  <a:defRPr/>
                </a:pPr>
                <a:r>
                  <a:rPr kumimoji="0" lang="en-US" altLang="zh-TW" sz="12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B0F0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O/P</a:t>
                </a:r>
                <a:r>
                  <a:rPr kumimoji="0" lang="en-US" altLang="zh-TW" sz="120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200" b="0" i="1" smtClean="0"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</m:ctrlPr>
                      </m:sSubPr>
                      <m:e>
                        <m:r>
                          <a:rPr lang="en-US" altLang="zh-TW" sz="1200" b="0" i="1" smtClean="0"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𝑋</m:t>
                        </m:r>
                      </m:e>
                      <m:sub>
                        <m:r>
                          <a:rPr lang="en-US" altLang="zh-TW" sz="1200" b="0" i="1" smtClean="0"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𝑜𝑢𝑡</m:t>
                        </m:r>
                      </m:sub>
                    </m:sSub>
                    <m:r>
                      <a:rPr lang="en-US" altLang="zh-TW" sz="1200" b="0" i="1" smtClean="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(</m:t>
                    </m:r>
                    <m:r>
                      <a:rPr lang="en-US" altLang="zh-TW" sz="1200" b="0" i="1" smtClean="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𝐻</m:t>
                    </m:r>
                    <m:r>
                      <a:rPr lang="en-US" altLang="zh-TW" sz="1200" b="0" i="1" smtClean="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,</m:t>
                    </m:r>
                    <m:r>
                      <a:rPr lang="en-US" altLang="zh-TW" sz="1200" b="0" i="1" smtClean="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𝑊</m:t>
                    </m:r>
                    <m:r>
                      <a:rPr lang="en-US" altLang="zh-TW" sz="1200" b="0" i="1" smtClean="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, 2</m:t>
                    </m:r>
                    <m:r>
                      <a:rPr lang="en-US" altLang="zh-TW" sz="1200" b="0" i="1" smtClean="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𝑐</m:t>
                    </m:r>
                    <m:r>
                      <a:rPr lang="en-US" altLang="zh-TW" sz="1200" b="0" i="1" smtClean="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)</m:t>
                    </m:r>
                  </m:oMath>
                </a14:m>
                <a:r>
                  <a:rPr lang="en-US" altLang="zh-TW" sz="1200" dirty="0">
                    <a:latin typeface="Calibri" panose="020F0502020204030204"/>
                    <a:ea typeface="新細明體" panose="02020500000000000000" pitchFamily="18" charset="-12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2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TW" sz="1200" i="1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US" altLang="zh-TW" sz="1200" dirty="0">
                    <a:latin typeface="Calibri" panose="020F0502020204030204"/>
                    <a:ea typeface="新細明體" panose="02020500000000000000" pitchFamily="18" charset="-120"/>
                  </a:rPr>
                  <a:t>=</a:t>
                </a:r>
                <a14:m>
                  <m:oMath xmlns:m="http://schemas.openxmlformats.org/officeDocument/2006/math">
                    <m:r>
                      <a:rPr lang="en-US" altLang="zh-TW" sz="1200" b="0" i="1" dirty="0" smtClean="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{</m:t>
                    </m:r>
                    <m:r>
                      <a:rPr lang="en-US" altLang="zh-TW" sz="1200" b="0" i="1" dirty="0" smtClean="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𝑥</m:t>
                    </m:r>
                    <m:r>
                      <a:rPr lang="en-US" altLang="zh-TW" sz="1200" b="0" i="1" dirty="0" smtClean="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(</m:t>
                    </m:r>
                    <m:r>
                      <a:rPr lang="en-US" altLang="zh-TW" sz="1200" b="0" i="1" dirty="0" smtClean="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𝑟</m:t>
                    </m:r>
                    <m:r>
                      <a:rPr lang="en-US" altLang="zh-TW" sz="1200" b="0" i="1" dirty="0" smtClean="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,</m:t>
                    </m:r>
                    <m:r>
                      <a:rPr lang="en-US" altLang="zh-TW" sz="1200" b="0" i="1" dirty="0" smtClean="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𝑐</m:t>
                    </m:r>
                    <m:r>
                      <a:rPr lang="en-US" altLang="zh-TW" sz="1200" b="0" i="1" dirty="0" smtClean="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)}</m:t>
                    </m:r>
                  </m:oMath>
                </a14:m>
                <a:r>
                  <a:rPr lang="en-US" altLang="zh-TW" sz="1200" dirty="0">
                    <a:latin typeface="Calibri" panose="020F0502020204030204"/>
                    <a:ea typeface="新細明體" panose="02020500000000000000" pitchFamily="18" charset="-120"/>
                  </a:rPr>
                  <a:t>, (32x32) tokens </a:t>
                </a:r>
                <a:r>
                  <a:rPr lang="en-US" altLang="zh-TW" sz="1000" dirty="0"/>
                  <a:t>For each token </a:t>
                </a:r>
                <a:r>
                  <a:rPr lang="en-US" altLang="zh-TW" sz="1000" dirty="0">
                    <a:latin typeface="Calibri" panose="020F0502020204030204"/>
                    <a:ea typeface="新細明體" panose="02020500000000000000" pitchFamily="18" charset="-120"/>
                  </a:rPr>
                  <a:t>1x1x2c/token</a:t>
                </a:r>
                <a:endParaRPr kumimoji="0" lang="en-US" altLang="zh-TW" sz="100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7" name="文字方塊 124">
                <a:extLst>
                  <a:ext uri="{FF2B5EF4-FFF2-40B4-BE49-F238E27FC236}">
                    <a16:creationId xmlns:a16="http://schemas.microsoft.com/office/drawing/2014/main" id="{5652F218-4E4E-1984-A128-E0F61AF9F2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4576" y="554815"/>
                <a:ext cx="3423818" cy="1942263"/>
              </a:xfrm>
              <a:prstGeom prst="rect">
                <a:avLst/>
              </a:prstGeom>
              <a:blipFill>
                <a:blip r:embed="rId56"/>
                <a:stretch>
                  <a:fillRect l="-178" r="-8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3" name="文字方塊 51">
            <a:extLst>
              <a:ext uri="{FF2B5EF4-FFF2-40B4-BE49-F238E27FC236}">
                <a16:creationId xmlns:a16="http://schemas.microsoft.com/office/drawing/2014/main" id="{DB5681FC-CE6F-B2F8-A4F4-F0DDA3CDAF4C}"/>
              </a:ext>
            </a:extLst>
          </p:cNvPr>
          <p:cNvSpPr txBox="1"/>
          <p:nvPr/>
        </p:nvSpPr>
        <p:spPr>
          <a:xfrm>
            <a:off x="2133507" y="884580"/>
            <a:ext cx="5892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Layer </a:t>
            </a:r>
            <a:r>
              <a:rPr lang="en-US" altLang="zh-TW" sz="10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2</a:t>
            </a:r>
            <a:endParaRPr kumimoji="0" lang="zh-TW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27" name="文字方塊 51">
            <a:extLst>
              <a:ext uri="{FF2B5EF4-FFF2-40B4-BE49-F238E27FC236}">
                <a16:creationId xmlns:a16="http://schemas.microsoft.com/office/drawing/2014/main" id="{E2B81C2F-1785-A40D-8469-DC40ADB2FCA6}"/>
              </a:ext>
            </a:extLst>
          </p:cNvPr>
          <p:cNvSpPr txBox="1"/>
          <p:nvPr/>
        </p:nvSpPr>
        <p:spPr>
          <a:xfrm>
            <a:off x="2260513" y="1299657"/>
            <a:ext cx="5892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Layer 4</a:t>
            </a:r>
            <a:endParaRPr kumimoji="0" lang="zh-TW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28" name="文字方塊 51">
            <a:extLst>
              <a:ext uri="{FF2B5EF4-FFF2-40B4-BE49-F238E27FC236}">
                <a16:creationId xmlns:a16="http://schemas.microsoft.com/office/drawing/2014/main" id="{FB0C7ECE-D27E-58EB-1F2E-F515E80F22DF}"/>
              </a:ext>
            </a:extLst>
          </p:cNvPr>
          <p:cNvSpPr txBox="1"/>
          <p:nvPr/>
        </p:nvSpPr>
        <p:spPr>
          <a:xfrm>
            <a:off x="2265114" y="1749368"/>
            <a:ext cx="5892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Layer </a:t>
            </a:r>
            <a:r>
              <a:rPr lang="en-US" altLang="zh-TW" sz="10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6</a:t>
            </a:r>
            <a:endParaRPr kumimoji="0" lang="zh-TW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29" name="文字方塊 51">
            <a:extLst>
              <a:ext uri="{FF2B5EF4-FFF2-40B4-BE49-F238E27FC236}">
                <a16:creationId xmlns:a16="http://schemas.microsoft.com/office/drawing/2014/main" id="{B0177A66-F727-947C-E831-C654177B0E07}"/>
              </a:ext>
            </a:extLst>
          </p:cNvPr>
          <p:cNvSpPr txBox="1"/>
          <p:nvPr/>
        </p:nvSpPr>
        <p:spPr>
          <a:xfrm>
            <a:off x="2265114" y="2213065"/>
            <a:ext cx="5892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Layer </a:t>
            </a:r>
            <a:r>
              <a:rPr lang="en-US" altLang="zh-TW" sz="10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8</a:t>
            </a:r>
            <a:endParaRPr kumimoji="0" lang="zh-TW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30" name="文字方塊 51">
            <a:extLst>
              <a:ext uri="{FF2B5EF4-FFF2-40B4-BE49-F238E27FC236}">
                <a16:creationId xmlns:a16="http://schemas.microsoft.com/office/drawing/2014/main" id="{8D055414-83C3-83A3-5A25-4EB36BDD3F4E}"/>
              </a:ext>
            </a:extLst>
          </p:cNvPr>
          <p:cNvSpPr txBox="1"/>
          <p:nvPr/>
        </p:nvSpPr>
        <p:spPr>
          <a:xfrm>
            <a:off x="2208267" y="2637121"/>
            <a:ext cx="6800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Layer </a:t>
            </a:r>
            <a:r>
              <a:rPr lang="en-US" altLang="zh-TW" sz="10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10</a:t>
            </a:r>
            <a:endParaRPr kumimoji="0" lang="zh-TW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EA2E2E-6F86-732A-C096-341C3FFE92B5}"/>
              </a:ext>
            </a:extLst>
          </p:cNvPr>
          <p:cNvSpPr txBox="1">
            <a:spLocks/>
          </p:cNvSpPr>
          <p:nvPr/>
        </p:nvSpPr>
        <p:spPr>
          <a:xfrm>
            <a:off x="1" y="0"/>
            <a:ext cx="2562836" cy="3383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0" dirty="0">
                <a:solidFill>
                  <a:sysClr val="windowText" lastClr="000000"/>
                </a:solidFill>
              </a:rPr>
              <a:t>3.1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.</a:t>
            </a:r>
            <a:r>
              <a:rPr lang="en-US" sz="1600" b="0" dirty="0">
                <a:solidFill>
                  <a:sysClr val="windowText" lastClr="000000"/>
                </a:solidFill>
              </a:rPr>
              <a:t>2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Inference Framework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AE9279C4-0072-A07C-D48B-716211C812B8}"/>
              </a:ext>
            </a:extLst>
          </p:cNvPr>
          <p:cNvGrpSpPr/>
          <p:nvPr/>
        </p:nvGrpSpPr>
        <p:grpSpPr>
          <a:xfrm>
            <a:off x="37096" y="4376156"/>
            <a:ext cx="3922264" cy="1893314"/>
            <a:chOff x="56113" y="4080105"/>
            <a:chExt cx="3922264" cy="189331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B3057B3-5D9E-FFF7-D978-8996EDF05EB7}"/>
                </a:ext>
              </a:extLst>
            </p:cNvPr>
            <p:cNvGrpSpPr/>
            <p:nvPr/>
          </p:nvGrpSpPr>
          <p:grpSpPr>
            <a:xfrm>
              <a:off x="186416" y="5146971"/>
              <a:ext cx="3445797" cy="685703"/>
              <a:chOff x="-7783051" y="6998406"/>
              <a:chExt cx="3445797" cy="68570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" name="文字方塊 124">
                    <a:extLst>
                      <a:ext uri="{FF2B5EF4-FFF2-40B4-BE49-F238E27FC236}">
                        <a16:creationId xmlns:a16="http://schemas.microsoft.com/office/drawing/2014/main" id="{B02187F5-627A-B78D-09B5-1CD0E2363EF5}"/>
                      </a:ext>
                    </a:extLst>
                  </p:cNvPr>
                  <p:cNvSpPr txBox="1"/>
                  <p:nvPr/>
                </p:nvSpPr>
                <p:spPr>
                  <a:xfrm>
                    <a:off x="-7783051" y="6998406"/>
                    <a:ext cx="3413702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R="0" lvl="0" algn="l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tabLst/>
                      <a:defRPr/>
                    </a:pPr>
                    <a:r>
                      <a:rPr lang="en-US" altLang="zh-TW" sz="1200" dirty="0">
                        <a:latin typeface="Calibri" panose="020F0502020204030204"/>
                        <a:ea typeface="新細明體" panose="02020500000000000000" pitchFamily="18" charset="-120"/>
                      </a:rPr>
                      <a:t>1.2</a:t>
                    </a:r>
                    <a:r>
                      <a:rPr kumimoji="0" lang="en-US" altLang="zh-TW" sz="1200" i="0" u="none" strike="noStrike" kern="1200" cap="none" spc="0" normalizeH="0" baseline="0" noProof="0" dirty="0">
                        <a:ln>
                          <a:noFill/>
                        </a:ln>
                        <a:effectLst/>
                        <a:uLnTx/>
                        <a:uFillTx/>
                        <a:latin typeface="Calibri" panose="020F0502020204030204"/>
                        <a:ea typeface="新細明體" panose="02020500000000000000" pitchFamily="18" charset="-120"/>
                        <a:cs typeface="+mn-cs"/>
                      </a:rPr>
                      <a:t>) </a:t>
                    </a:r>
                    <a:r>
                      <a:rPr kumimoji="0" lang="en-US" altLang="zh-TW" sz="120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B0F0"/>
                        </a:solidFill>
                        <a:effectLst/>
                        <a:uLnTx/>
                        <a:uFillTx/>
                        <a:latin typeface="Calibri" panose="020F0502020204030204"/>
                        <a:ea typeface="新細明體" panose="02020500000000000000" pitchFamily="18" charset="-120"/>
                        <a:cs typeface="+mn-cs"/>
                      </a:rPr>
                      <a:t>Reshape</a:t>
                    </a:r>
                    <a:r>
                      <a:rPr kumimoji="0" lang="en-US" altLang="zh-TW" sz="1200" i="0" u="none" strike="noStrike" kern="1200" cap="none" spc="0" normalizeH="0" noProof="0" dirty="0">
                        <a:ln>
                          <a:noFill/>
                        </a:ln>
                        <a:solidFill>
                          <a:srgbClr val="00B0F0"/>
                        </a:solidFill>
                        <a:effectLst/>
                        <a:uLnTx/>
                        <a:uFillTx/>
                        <a:latin typeface="Calibri" panose="020F0502020204030204"/>
                        <a:ea typeface="新細明體" panose="02020500000000000000" pitchFamily="18" charset="-120"/>
                        <a:cs typeface="+mn-cs"/>
                      </a:rPr>
                      <a:t> 2D to 1D </a:t>
                    </a:r>
                    <a:r>
                      <a:rPr kumimoji="0" lang="en-US" altLang="zh-TW" sz="1200" i="0" u="none" strike="noStrike" kern="1200" cap="none" spc="0" normalizeH="0" noProof="0" dirty="0">
                        <a:ln>
                          <a:noFill/>
                        </a:ln>
                        <a:effectLst/>
                        <a:uLnTx/>
                        <a:uFillTx/>
                        <a:latin typeface="Calibri" panose="020F0502020204030204"/>
                        <a:ea typeface="新細明體" panose="02020500000000000000" pitchFamily="18" charset="-120"/>
                        <a:cs typeface="+mn-cs"/>
                      </a:rPr>
                      <a:t>using </a:t>
                    </a:r>
                    <a:r>
                      <a:rPr kumimoji="0" lang="en-US" altLang="zh-TW" sz="120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B0F0"/>
                        </a:solidFill>
                        <a:effectLst/>
                        <a:uLnTx/>
                        <a:uFillTx/>
                        <a:latin typeface="Calibri" panose="020F0502020204030204"/>
                        <a:ea typeface="新細明體" panose="02020500000000000000" pitchFamily="18" charset="-120"/>
                        <a:cs typeface="+mn-cs"/>
                      </a:rPr>
                      <a:t>Linear Projection</a:t>
                    </a:r>
                    <a:r>
                      <a:rPr kumimoji="0" lang="en-US" altLang="zh-TW" sz="1200" i="0" u="none" strike="noStrike" kern="1200" cap="none" spc="0" normalizeH="0" baseline="0" noProof="0" dirty="0">
                        <a:ln>
                          <a:noFill/>
                        </a:ln>
                        <a:effectLst/>
                        <a:uLnTx/>
                        <a:uFillTx/>
                        <a:latin typeface="Calibri" panose="020F0502020204030204"/>
                        <a:ea typeface="新細明體" panose="02020500000000000000" pitchFamily="18" charset="-120"/>
                        <a:cs typeface="+mn-cs"/>
                      </a:rPr>
                      <a:t>: </a:t>
                    </a:r>
                    <a:r>
                      <a:rPr lang="en-US" altLang="zh-TW" sz="1200" noProof="0" dirty="0">
                        <a:latin typeface="Calibri" panose="020F0502020204030204"/>
                        <a:ea typeface="新細明體" panose="02020500000000000000" pitchFamily="18" charset="-120"/>
                      </a:rPr>
                      <a:t>linear</a:t>
                    </a:r>
                    <a:r>
                      <a:rPr lang="en-US" altLang="zh-TW" sz="1200" dirty="0">
                        <a:latin typeface="Calibri" panose="020F0502020204030204"/>
                        <a:ea typeface="新細明體" panose="02020500000000000000" pitchFamily="18" charset="-120"/>
                      </a:rPr>
                      <a:t> project tokens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200" b="0" i="1" smtClean="0"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</a:rPr>
                            </m:ctrlPr>
                          </m:sSubPr>
                          <m:e>
                            <m:r>
                              <a:rPr lang="en-US" altLang="zh-TW" sz="1200" b="0" i="1" smtClean="0"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TW" sz="1200" b="0" i="1" smtClean="0"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</a:rPr>
                              <m:t>𝑙</m:t>
                            </m:r>
                            <m:r>
                              <a:rPr lang="en-US" altLang="zh-TW" sz="1200" b="0" i="1" smtClean="0"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</a:rPr>
                              <m:t>=</m:t>
                            </m:r>
                            <m:r>
                              <a:rPr lang="en-US" altLang="zh-TW" sz="1200" b="0" i="1" smtClean="0"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</a:rPr>
                              <m:t>𝑁</m:t>
                            </m:r>
                          </m:sub>
                        </m:sSub>
                      </m:oMath>
                    </a14:m>
                    <a:r>
                      <a:rPr lang="en-US" altLang="zh-TW" sz="1200" dirty="0">
                        <a:latin typeface="Calibri" panose="020F0502020204030204"/>
                        <a:ea typeface="新細明體" panose="02020500000000000000" pitchFamily="18" charset="-120"/>
                      </a:rPr>
                      <a:t> to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200" b="0" i="1" smtClean="0"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</a:rPr>
                            </m:ctrlPr>
                          </m:sSubPr>
                          <m:e>
                            <m:r>
                              <a:rPr lang="en-US" altLang="zh-TW" sz="1200" b="0" i="1" smtClean="0"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TW" sz="1200" b="0" i="1" smtClean="0"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</a:rPr>
                              <m:t>𝑖𝑛</m:t>
                            </m:r>
                          </m:sub>
                        </m:sSub>
                      </m:oMath>
                    </a14:m>
                    <a:r>
                      <a:rPr lang="en-US" altLang="zh-TW" sz="1200" dirty="0">
                        <a:latin typeface="Calibri" panose="020F0502020204030204"/>
                        <a:ea typeface="新細明體" panose="02020500000000000000" pitchFamily="18" charset="-120"/>
                      </a:rPr>
                      <a:t>.</a:t>
                    </a:r>
                    <a:endParaRPr kumimoji="0" lang="en-US" altLang="zh-TW" sz="1200" i="0" u="none" strike="noStrike" kern="1200" cap="none" spc="0" normalizeH="0" baseline="0" noProof="0" dirty="0">
                      <a:ln>
                        <a:noFill/>
                      </a:ln>
                      <a:effectLst/>
                      <a:uLnTx/>
                      <a:uFillTx/>
                      <a:latin typeface="Calibri" panose="020F0502020204030204"/>
                      <a:ea typeface="新細明體" panose="02020500000000000000" pitchFamily="18" charset="-120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9" name="文字方塊 124">
                    <a:extLst>
                      <a:ext uri="{FF2B5EF4-FFF2-40B4-BE49-F238E27FC236}">
                        <a16:creationId xmlns:a16="http://schemas.microsoft.com/office/drawing/2014/main" id="{B02187F5-627A-B78D-09B5-1CD0E2363EF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-7783051" y="6998406"/>
                    <a:ext cx="3413702" cy="461665"/>
                  </a:xfrm>
                  <a:prstGeom prst="rect">
                    <a:avLst/>
                  </a:prstGeom>
                  <a:blipFill>
                    <a:blip r:embed="rId58"/>
                    <a:stretch>
                      <a:fillRect t="-1316" b="-921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0" name="文字方塊 124">
                <a:extLst>
                  <a:ext uri="{FF2B5EF4-FFF2-40B4-BE49-F238E27FC236}">
                    <a16:creationId xmlns:a16="http://schemas.microsoft.com/office/drawing/2014/main" id="{7D4FE2A2-31FE-578C-773E-08A369E52C0B}"/>
                  </a:ext>
                </a:extLst>
              </p:cNvPr>
              <p:cNvSpPr txBox="1"/>
              <p:nvPr/>
            </p:nvSpPr>
            <p:spPr>
              <a:xfrm>
                <a:off x="-7781513" y="7407110"/>
                <a:ext cx="344425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R="0" lvl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lang="en-US" altLang="zh-TW" sz="1200" noProof="0" dirty="0">
                    <a:latin typeface="Calibri" panose="020F0502020204030204"/>
                    <a:ea typeface="新細明體" panose="02020500000000000000" pitchFamily="18" charset="-120"/>
                  </a:rPr>
                  <a:t>1.3</a:t>
                </a:r>
                <a:r>
                  <a:rPr kumimoji="0" lang="en-US" altLang="zh-TW" sz="120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) </a:t>
                </a:r>
                <a:r>
                  <a:rPr kumimoji="0" lang="en-US" altLang="zh-TW" sz="12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B0F0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Add positional embedding </a:t>
                </a:r>
                <a:r>
                  <a:rPr kumimoji="0" lang="en-US" altLang="zh-TW" sz="120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using sine and cosine</a:t>
                </a:r>
                <a:r>
                  <a:rPr lang="en-US" altLang="zh-TW" sz="1200" dirty="0">
                    <a:latin typeface="Calibri" panose="020F0502020204030204"/>
                    <a:ea typeface="新細明體" panose="02020500000000000000" pitchFamily="18" charset="-120"/>
                  </a:rPr>
                  <a:t>.</a:t>
                </a:r>
                <a:endParaRPr kumimoji="0" lang="en-US" altLang="zh-TW" sz="120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p:grp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5C976007-6954-2B36-44A0-B7DC00942BFA}"/>
                </a:ext>
              </a:extLst>
            </p:cNvPr>
            <p:cNvGrpSpPr/>
            <p:nvPr/>
          </p:nvGrpSpPr>
          <p:grpSpPr>
            <a:xfrm>
              <a:off x="56113" y="4080105"/>
              <a:ext cx="3922264" cy="1144226"/>
              <a:chOff x="-5514160" y="560926"/>
              <a:chExt cx="3922264" cy="114422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1" name="文字方塊 124">
                    <a:extLst>
                      <a:ext uri="{FF2B5EF4-FFF2-40B4-BE49-F238E27FC236}">
                        <a16:creationId xmlns:a16="http://schemas.microsoft.com/office/drawing/2014/main" id="{FF0A09C2-E0D2-7BC8-FDD3-46F40ABD027B}"/>
                      </a:ext>
                    </a:extLst>
                  </p:cNvPr>
                  <p:cNvSpPr txBox="1"/>
                  <p:nvPr/>
                </p:nvSpPr>
                <p:spPr>
                  <a:xfrm>
                    <a:off x="-5514160" y="560926"/>
                    <a:ext cx="3922264" cy="64633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85725" marR="0" lvl="0" indent="-85725" algn="l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AutoNum type="arabicPeriod"/>
                      <a:tabLst/>
                      <a:defRPr/>
                    </a:pPr>
                    <a:r>
                      <a:rPr lang="en-US" altLang="zh-TW" sz="1200" dirty="0">
                        <a:solidFill>
                          <a:srgbClr val="00B0F0"/>
                        </a:solidFill>
                        <a:latin typeface="Calibri" panose="020F0502020204030204"/>
                        <a:ea typeface="新細明體" panose="02020500000000000000" pitchFamily="18" charset="-120"/>
                      </a:rPr>
                      <a:t> Patch-embedding</a:t>
                    </a:r>
                    <a:r>
                      <a:rPr kumimoji="0" lang="en-US" altLang="zh-TW" sz="120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B0F0"/>
                        </a:solidFill>
                        <a:effectLst/>
                        <a:uLnTx/>
                        <a:uFillTx/>
                        <a:latin typeface="Calibri" panose="020F0502020204030204"/>
                        <a:ea typeface="新細明體" panose="02020500000000000000" pitchFamily="18" charset="-120"/>
                        <a:cs typeface="+mn-cs"/>
                      </a:rPr>
                      <a:t> using convolution layers</a:t>
                    </a:r>
                  </a:p>
                  <a:p>
                    <a:pPr marL="85725" marR="0" lvl="0" algn="l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tabLst>
                        <a:tab pos="85725" algn="l"/>
                      </a:tabLst>
                      <a:defRPr/>
                    </a:pPr>
                    <a:r>
                      <a:rPr lang="en-US" altLang="zh-TW" sz="1200" dirty="0">
                        <a:solidFill>
                          <a:srgbClr val="00B0F0"/>
                        </a:solidFill>
                        <a:latin typeface="Calibri" panose="020F0502020204030204"/>
                        <a:ea typeface="新細明體" panose="02020500000000000000" pitchFamily="18" charset="-120"/>
                      </a:rPr>
                      <a:t>Patch-embedding</a:t>
                    </a:r>
                    <a:r>
                      <a:rPr lang="en-US" altLang="zh-TW" sz="1200" dirty="0">
                        <a:latin typeface="Calibri" panose="020F0502020204030204"/>
                        <a:ea typeface="新細明體" panose="02020500000000000000" pitchFamily="18" charset="-120"/>
                      </a:rPr>
                      <a:t>: use non-linear and linear projection to transform input </a:t>
                    </a:r>
                    <a14:m>
                      <m:oMath xmlns:m="http://schemas.openxmlformats.org/officeDocument/2006/math">
                        <m:r>
                          <a:rPr lang="en-US" altLang="zh-TW" sz="1200" i="1" dirty="0" smtClean="0"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𝐼</m:t>
                        </m:r>
                      </m:oMath>
                    </a14:m>
                    <a:r>
                      <a:rPr lang="en-US" altLang="zh-TW" sz="1200" dirty="0">
                        <a:latin typeface="Calibri" panose="020F0502020204030204"/>
                        <a:ea typeface="新細明體" panose="02020500000000000000" pitchFamily="18" charset="-120"/>
                      </a:rPr>
                      <a:t>(512x512x1c) to tokens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200" b="0" i="1" smtClean="0"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</a:rPr>
                            </m:ctrlPr>
                          </m:sSubPr>
                          <m:e>
                            <m:r>
                              <a:rPr lang="en-US" altLang="zh-TW" sz="1200" b="0" i="1" smtClean="0"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TW" sz="1200" b="0" i="1" smtClean="0"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</a:rPr>
                              <m:t>𝑖𝑛</m:t>
                            </m:r>
                          </m:sub>
                        </m:sSub>
                      </m:oMath>
                    </a14:m>
                    <a:r>
                      <a:rPr kumimoji="0" lang="en-US" altLang="zh-TW" sz="1200" i="0" u="none" strike="noStrike" kern="1200" cap="none" spc="0" normalizeH="0" baseline="0" noProof="0" dirty="0">
                        <a:ln>
                          <a:noFill/>
                        </a:ln>
                        <a:effectLst/>
                        <a:uLnTx/>
                        <a:uFillTx/>
                        <a:latin typeface="Calibri" panose="020F0502020204030204"/>
                        <a:ea typeface="新細明體" panose="02020500000000000000" pitchFamily="18" charset="-120"/>
                        <a:cs typeface="+mn-cs"/>
                      </a:rPr>
                      <a:t>=</a:t>
                    </a:r>
                    <a14:m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kumimoji="0" lang="en-US" altLang="zh-TW" sz="12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  <a:cs typeface="+mn-cs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0" lang="en-US" altLang="zh-TW" sz="1200" b="0" i="1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新細明體" panose="02020500000000000000" pitchFamily="18" charset="-120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US" altLang="zh-TW" sz="1200" b="0" i="1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新細明體" panose="02020500000000000000" pitchFamily="18" charset="-120"/>
                                    <a:cs typeface="+mn-cs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kumimoji="0" lang="en-US" altLang="zh-TW" sz="1200" b="0" i="1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新細明體" panose="02020500000000000000" pitchFamily="18" charset="-120"/>
                                    <a:cs typeface="+mn-cs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kumimoji="0" lang="en-US" altLang="zh-TW" sz="1200" b="0" i="0" u="none" strike="noStrike" kern="1200" cap="none" spc="0" normalizeH="0" baseline="0" noProof="0" dirty="0" smtClean="0">
                            <a:ln>
                              <a:noFill/>
                            </a:ln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+mn-cs"/>
                          </a:rPr>
                          <m:t>.</m:t>
                        </m:r>
                      </m:oMath>
                    </a14:m>
                    <a:endParaRPr kumimoji="0" lang="en-US" altLang="zh-TW" sz="1200" i="0" u="none" strike="noStrike" kern="1200" cap="none" spc="0" normalizeH="0" baseline="0" noProof="0" dirty="0">
                      <a:ln>
                        <a:noFill/>
                      </a:ln>
                      <a:effectLst/>
                      <a:uLnTx/>
                      <a:uFillTx/>
                      <a:latin typeface="Calibri" panose="020F0502020204030204"/>
                      <a:ea typeface="新細明體" panose="02020500000000000000" pitchFamily="18" charset="-120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61" name="文字方塊 124">
                    <a:extLst>
                      <a:ext uri="{FF2B5EF4-FFF2-40B4-BE49-F238E27FC236}">
                        <a16:creationId xmlns:a16="http://schemas.microsoft.com/office/drawing/2014/main" id="{FF0A09C2-E0D2-7BC8-FDD3-46F40ABD027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-5514160" y="560926"/>
                    <a:ext cx="3922264" cy="646331"/>
                  </a:xfrm>
                  <a:prstGeom prst="rect">
                    <a:avLst/>
                  </a:prstGeom>
                  <a:blipFill>
                    <a:blip r:embed="rId59"/>
                    <a:stretch>
                      <a:fillRect l="-155" t="-1887" b="-660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64" name="文字方塊 124">
                <a:extLst>
                  <a:ext uri="{FF2B5EF4-FFF2-40B4-BE49-F238E27FC236}">
                    <a16:creationId xmlns:a16="http://schemas.microsoft.com/office/drawing/2014/main" id="{3A814317-3FE1-6D64-D563-B99A9AAC48EA}"/>
                  </a:ext>
                </a:extLst>
              </p:cNvPr>
              <p:cNvSpPr txBox="1"/>
              <p:nvPr/>
            </p:nvSpPr>
            <p:spPr>
              <a:xfrm>
                <a:off x="-5388619" y="1243487"/>
                <a:ext cx="343300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R="0" lvl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kumimoji="0" lang="en-US" altLang="zh-TW" sz="120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1.1) </a:t>
                </a:r>
                <a:r>
                  <a:rPr kumimoji="0" lang="en-US" altLang="zh-TW" sz="12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B0F0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Input Image </a:t>
                </a:r>
                <a:r>
                  <a:rPr kumimoji="0" lang="en-US" altLang="zh-TW" sz="1200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B0F0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I</a:t>
                </a:r>
                <a:r>
                  <a:rPr kumimoji="0" lang="en-US" altLang="zh-TW" sz="12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B0F0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 </a:t>
                </a:r>
                <a:r>
                  <a:rPr kumimoji="0" lang="en-US" altLang="zh-TW" sz="120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using </a:t>
                </a:r>
                <a:r>
                  <a:rPr lang="en-US" altLang="zh-TW" sz="1200" dirty="0">
                    <a:latin typeface="Calibri" panose="020F0502020204030204"/>
                    <a:ea typeface="新細明體" panose="02020500000000000000" pitchFamily="18" charset="-120"/>
                  </a:rPr>
                  <a:t>N(=10) convolution layers for </a:t>
                </a:r>
                <a:r>
                  <a:rPr lang="en-US" altLang="zh-TW" sz="1200" dirty="0" err="1">
                    <a:latin typeface="Calibri" panose="020F0502020204030204"/>
                    <a:ea typeface="新細明體" panose="02020500000000000000" pitchFamily="18" charset="-120"/>
                  </a:rPr>
                  <a:t>downsampling</a:t>
                </a:r>
                <a:r>
                  <a:rPr lang="en-US" altLang="zh-TW" sz="1200" dirty="0">
                    <a:latin typeface="Calibri" panose="020F0502020204030204"/>
                    <a:ea typeface="新細明體" panose="02020500000000000000" pitchFamily="18" charset="-120"/>
                  </a:rPr>
                  <a:t>.</a:t>
                </a:r>
                <a:endParaRPr kumimoji="0" lang="en-US" altLang="zh-TW" sz="120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文字方塊 18">
                  <a:extLst>
                    <a:ext uri="{FF2B5EF4-FFF2-40B4-BE49-F238E27FC236}">
                      <a16:creationId xmlns:a16="http://schemas.microsoft.com/office/drawing/2014/main" id="{9F6489B3-0453-517B-9276-950B955362DB}"/>
                    </a:ext>
                  </a:extLst>
                </p:cNvPr>
                <p:cNvSpPr txBox="1"/>
                <p:nvPr/>
              </p:nvSpPr>
              <p:spPr>
                <a:xfrm>
                  <a:off x="267379" y="4630934"/>
                  <a:ext cx="1050058" cy="15388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lvl="0">
                    <a:defRPr/>
                  </a:pPr>
                  <a:r>
                    <a:rPr kumimoji="0" lang="en-US" altLang="zh-TW" sz="1000" b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B0F0"/>
                      </a:solidFill>
                      <a:effectLst/>
                      <a:uLnTx/>
                      <a:uFillTx/>
                      <a:cs typeface="+mn-cs"/>
                    </a:rPr>
                    <a:t>I/P</a:t>
                  </a:r>
                  <a:r>
                    <a:rPr kumimoji="0" lang="en-US" altLang="zh-TW" sz="1000" b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cs typeface="+mn-cs"/>
                    </a:rPr>
                    <a:t>: </a:t>
                  </a:r>
                  <a14:m>
                    <m:oMath xmlns:m="http://schemas.openxmlformats.org/officeDocument/2006/math">
                      <m:r>
                        <a:rPr kumimoji="0" lang="en-US" altLang="zh-TW" sz="1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𝐼</m:t>
                      </m:r>
                    </m:oMath>
                  </a14:m>
                  <a:r>
                    <a:rPr kumimoji="0" lang="en-US" altLang="zh-TW" sz="1000" b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cs typeface="+mn-cs"/>
                    </a:rPr>
                    <a:t> (512×512×1c)</a:t>
                  </a:r>
                </a:p>
              </p:txBody>
            </p:sp>
          </mc:Choice>
          <mc:Fallback xmlns="">
            <p:sp>
              <p:nvSpPr>
                <p:cNvPr id="67" name="文字方塊 18">
                  <a:extLst>
                    <a:ext uri="{FF2B5EF4-FFF2-40B4-BE49-F238E27FC236}">
                      <a16:creationId xmlns:a16="http://schemas.microsoft.com/office/drawing/2014/main" id="{9F6489B3-0453-517B-9276-950B955362D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7379" y="4630934"/>
                  <a:ext cx="1050058" cy="153888"/>
                </a:xfrm>
                <a:prstGeom prst="rect">
                  <a:avLst/>
                </a:prstGeom>
                <a:blipFill>
                  <a:blip r:embed="rId60"/>
                  <a:stretch>
                    <a:fillRect l="-7558" t="-28000" r="-4070" b="-56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文字方塊 18">
                  <a:extLst>
                    <a:ext uri="{FF2B5EF4-FFF2-40B4-BE49-F238E27FC236}">
                      <a16:creationId xmlns:a16="http://schemas.microsoft.com/office/drawing/2014/main" id="{17184853-824F-ECF2-10FC-18532BBDBD6D}"/>
                    </a:ext>
                  </a:extLst>
                </p:cNvPr>
                <p:cNvSpPr txBox="1"/>
                <p:nvPr/>
              </p:nvSpPr>
              <p:spPr>
                <a:xfrm>
                  <a:off x="257259" y="5819531"/>
                  <a:ext cx="3082474" cy="15388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lvl="0">
                    <a:lnSpc>
                      <a:spcPts val="1200"/>
                    </a:lnSpc>
                    <a:defRPr/>
                  </a:pPr>
                  <a:r>
                    <a:rPr kumimoji="0" lang="en-US" altLang="zh-TW" sz="1000" b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B0F0"/>
                      </a:solidFill>
                      <a:effectLst/>
                      <a:uLnTx/>
                      <a:uFillTx/>
                    </a:rPr>
                    <a:t>O/P</a:t>
                  </a:r>
                  <a:r>
                    <a:rPr kumimoji="0" lang="en-US" altLang="zh-TW" sz="1000" b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</a:rPr>
                    <a:t>: </a:t>
                  </a:r>
                  <a:r>
                    <a:rPr lang="en-US" altLang="zh-TW" sz="1000" dirty="0"/>
                    <a:t>Embedded patches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TW" sz="1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0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TW" sz="1000" i="1"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</m:oMath>
                  </a14:m>
                  <a:r>
                    <a:rPr lang="en-US" altLang="zh-TW" sz="1000" dirty="0"/>
                    <a:t> 1x256c, totaling 1024 patches</a:t>
                  </a:r>
                  <a:endParaRPr kumimoji="0" lang="en-US" altLang="zh-TW" sz="1000" b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68" name="文字方塊 18">
                  <a:extLst>
                    <a:ext uri="{FF2B5EF4-FFF2-40B4-BE49-F238E27FC236}">
                      <a16:creationId xmlns:a16="http://schemas.microsoft.com/office/drawing/2014/main" id="{17184853-824F-ECF2-10FC-18532BBDBD6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7259" y="5819531"/>
                  <a:ext cx="3082474" cy="153888"/>
                </a:xfrm>
                <a:prstGeom prst="rect">
                  <a:avLst/>
                </a:prstGeom>
                <a:blipFill>
                  <a:blip r:embed="rId61"/>
                  <a:stretch>
                    <a:fillRect l="-2569" t="-24000" r="-791" b="-56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B3D5964B-4B67-18B3-38F4-4EAA94420A04}"/>
              </a:ext>
            </a:extLst>
          </p:cNvPr>
          <p:cNvGrpSpPr/>
          <p:nvPr/>
        </p:nvGrpSpPr>
        <p:grpSpPr>
          <a:xfrm>
            <a:off x="3917353" y="4404292"/>
            <a:ext cx="4515797" cy="1483537"/>
            <a:chOff x="3885724" y="4394289"/>
            <a:chExt cx="4515797" cy="1483537"/>
          </a:xfrm>
        </p:grpSpPr>
        <p:sp>
          <p:nvSpPr>
            <p:cNvPr id="20" name="文字方塊 124">
              <a:extLst>
                <a:ext uri="{FF2B5EF4-FFF2-40B4-BE49-F238E27FC236}">
                  <a16:creationId xmlns:a16="http://schemas.microsoft.com/office/drawing/2014/main" id="{1062EF7A-CFDD-16A9-6B07-FC5395D2DBC9}"/>
                </a:ext>
              </a:extLst>
            </p:cNvPr>
            <p:cNvSpPr txBox="1"/>
            <p:nvPr/>
          </p:nvSpPr>
          <p:spPr>
            <a:xfrm>
              <a:off x="3885724" y="4394289"/>
              <a:ext cx="39222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R="0" lvl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-US" altLang="zh-TW" sz="120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2. </a:t>
              </a:r>
              <a:r>
                <a:rPr kumimoji="0" lang="en-US" altLang="zh-TW" sz="120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Multi-Head Self-Attention </a:t>
              </a:r>
              <a:r>
                <a:rPr kumimoji="0" lang="en-US" altLang="zh-TW" sz="120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for weighting tokens.</a:t>
              </a:r>
            </a:p>
          </p:txBody>
        </p:sp>
        <p:sp>
          <p:nvSpPr>
            <p:cNvPr id="21" name="文字方塊 124">
              <a:extLst>
                <a:ext uri="{FF2B5EF4-FFF2-40B4-BE49-F238E27FC236}">
                  <a16:creationId xmlns:a16="http://schemas.microsoft.com/office/drawing/2014/main" id="{AD5531DA-BF9D-9DC7-BCD8-0669C4129096}"/>
                </a:ext>
              </a:extLst>
            </p:cNvPr>
            <p:cNvSpPr txBox="1"/>
            <p:nvPr/>
          </p:nvSpPr>
          <p:spPr>
            <a:xfrm>
              <a:off x="4001546" y="4902867"/>
              <a:ext cx="395379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R="0" lvl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en-US" altLang="zh-TW" sz="1200" dirty="0">
                  <a:latin typeface="Calibri" panose="020F0502020204030204"/>
                  <a:ea typeface="新細明體" panose="02020500000000000000" pitchFamily="18" charset="-120"/>
                </a:rPr>
                <a:t>2</a:t>
              </a:r>
              <a:r>
                <a:rPr kumimoji="0" lang="en-US" altLang="zh-TW" sz="120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.1) </a:t>
              </a:r>
              <a:r>
                <a:rPr lang="en-US" altLang="zh-TW" sz="1200" dirty="0">
                  <a:solidFill>
                    <a:schemeClr val="accent6"/>
                  </a:solidFill>
                  <a:latin typeface="Calibri" panose="020F0502020204030204"/>
                  <a:ea typeface="新細明體" panose="02020500000000000000" pitchFamily="18" charset="-120"/>
                </a:rPr>
                <a:t>Layer Normalization </a:t>
              </a:r>
              <a:r>
                <a:rPr lang="en-US" altLang="zh-TW" sz="1200" dirty="0">
                  <a:latin typeface="Calibri" panose="020F0502020204030204"/>
                  <a:ea typeface="新細明體" panose="02020500000000000000" pitchFamily="18" charset="-120"/>
                </a:rPr>
                <a:t>w/ or w/o Elementwise Addition.</a:t>
              </a:r>
              <a:endParaRPr kumimoji="0" lang="en-US" altLang="zh-TW" sz="12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25" name="文字方塊 124">
              <a:extLst>
                <a:ext uri="{FF2B5EF4-FFF2-40B4-BE49-F238E27FC236}">
                  <a16:creationId xmlns:a16="http://schemas.microsoft.com/office/drawing/2014/main" id="{968865E7-77C7-9B8A-8CD3-958B09A03849}"/>
                </a:ext>
              </a:extLst>
            </p:cNvPr>
            <p:cNvSpPr txBox="1"/>
            <p:nvPr/>
          </p:nvSpPr>
          <p:spPr>
            <a:xfrm>
              <a:off x="4001546" y="5104274"/>
              <a:ext cx="439997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R="0" lvl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en-US" altLang="zh-TW" sz="1200" dirty="0">
                  <a:latin typeface="Calibri" panose="020F0502020204030204"/>
                  <a:ea typeface="新細明體" panose="02020500000000000000" pitchFamily="18" charset="-120"/>
                </a:rPr>
                <a:t>2</a:t>
              </a:r>
              <a:r>
                <a:rPr kumimoji="0" lang="en-US" altLang="zh-TW" sz="120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.3) </a:t>
              </a:r>
              <a:r>
                <a:rPr lang="en-US" altLang="zh-TW" sz="1200" dirty="0">
                  <a:solidFill>
                    <a:schemeClr val="accent6"/>
                  </a:solidFill>
                  <a:latin typeface="Calibri" panose="020F0502020204030204"/>
                  <a:ea typeface="新細明體" panose="02020500000000000000" pitchFamily="18" charset="-120"/>
                </a:rPr>
                <a:t>Multi-Layer Perceptron Layer </a:t>
              </a:r>
              <a:r>
                <a:rPr lang="en-US" altLang="zh-TW" sz="1200" dirty="0">
                  <a:latin typeface="Calibri" panose="020F0502020204030204"/>
                  <a:ea typeface="新細明體" panose="02020500000000000000" pitchFamily="18" charset="-120"/>
                </a:rPr>
                <a:t>to fully-connected the tokens.</a:t>
              </a:r>
              <a:endParaRPr kumimoji="0" lang="en-US" altLang="zh-TW" sz="12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文字方塊 18">
                  <a:extLst>
                    <a:ext uri="{FF2B5EF4-FFF2-40B4-BE49-F238E27FC236}">
                      <a16:creationId xmlns:a16="http://schemas.microsoft.com/office/drawing/2014/main" id="{24C6A6BC-322E-96C6-188D-530C931A3501}"/>
                    </a:ext>
                  </a:extLst>
                </p:cNvPr>
                <p:cNvSpPr txBox="1"/>
                <p:nvPr/>
              </p:nvSpPr>
              <p:spPr>
                <a:xfrm>
                  <a:off x="4135917" y="5549787"/>
                  <a:ext cx="2383619" cy="32803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lvl="0">
                    <a:defRPr/>
                  </a:pPr>
                  <a:r>
                    <a:rPr lang="en-US" altLang="zh-TW" sz="1000" noProof="0" dirty="0">
                      <a:solidFill>
                        <a:srgbClr val="00B0F0"/>
                      </a:solidFill>
                    </a:rPr>
                    <a:t>O</a:t>
                  </a:r>
                  <a:r>
                    <a:rPr kumimoji="0" lang="en-US" altLang="zh-TW" sz="1000" b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B0F0"/>
                      </a:solidFill>
                      <a:effectLst/>
                      <a:uLnTx/>
                      <a:uFillTx/>
                    </a:rPr>
                    <a:t>/P</a:t>
                  </a:r>
                  <a:r>
                    <a:rPr kumimoji="0" lang="en-US" altLang="zh-TW" sz="1000" b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</a:rPr>
                    <a:t>: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kumimoji="0" lang="en-US" altLang="zh-TW" sz="1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0" lang="en-US" altLang="zh-TW" sz="1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kumimoji="0" lang="en-US" altLang="zh-TW" sz="1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  <m:sup>
                          <m:r>
                            <a:rPr kumimoji="0" lang="en-US" altLang="zh-TW" sz="1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kumimoji="0" lang="en-US" altLang="zh-TW" sz="1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kumimoji="0" lang="en-US" altLang="zh-TW" sz="1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</m:sSubSup>
                      <m:r>
                        <a:rPr kumimoji="0" lang="en-US" altLang="zh-TW" sz="1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kumimoji="0" lang="en-US" altLang="zh-TW" sz="1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kumimoji="0" lang="en-US" altLang="zh-TW" sz="1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0" lang="en-US" altLang="zh-TW" sz="1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en-US" altLang="zh-TW" sz="1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</m:sub>
                            <m:sup>
                              <m:r>
                                <a:rPr kumimoji="0" lang="en-US" altLang="zh-TW" sz="1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kumimoji="0" lang="en-US" altLang="zh-TW" sz="1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kumimoji="0" lang="en-US" altLang="zh-TW" sz="1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</m:sSubSup>
                          <m:d>
                            <m:dPr>
                              <m:ctrlPr>
                                <a:rPr kumimoji="0" lang="en-US" altLang="zh-TW" sz="1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kumimoji="0" lang="en-US" altLang="zh-TW" sz="10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  <m:r>
                                <a:rPr kumimoji="0" lang="en-US" altLang="zh-TW" sz="10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kumimoji="0" lang="en-US" altLang="zh-TW" sz="10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e>
                          </m:d>
                        </m:e>
                      </m:d>
                      <m:r>
                        <m:rPr>
                          <m:nor/>
                        </m:rPr>
                        <a:rPr lang="en-US" altLang="zh-TW" sz="1000" dirty="0">
                          <a:solidFill>
                            <a:prstClr val="black"/>
                          </a:solidFill>
                        </a:rPr>
                        <m:t>(32</m:t>
                      </m:r>
                      <m:r>
                        <m:rPr>
                          <m:nor/>
                        </m:rPr>
                        <a:rPr lang="en-US" altLang="zh-TW" sz="1000" dirty="0">
                          <a:solidFill>
                            <a:prstClr val="black"/>
                          </a:solidFill>
                        </a:rPr>
                        <m:t>x</m:t>
                      </m:r>
                      <m:r>
                        <m:rPr>
                          <m:nor/>
                        </m:rPr>
                        <a:rPr lang="en-US" altLang="zh-TW" sz="1000" dirty="0">
                          <a:solidFill>
                            <a:prstClr val="black"/>
                          </a:solidFill>
                        </a:rPr>
                        <m:t>32) </m:t>
                      </m:r>
                      <m:r>
                        <m:rPr>
                          <m:nor/>
                        </m:rPr>
                        <a:rPr lang="en-US" altLang="zh-TW" sz="1000" dirty="0">
                          <a:solidFill>
                            <a:prstClr val="black"/>
                          </a:solidFill>
                        </a:rPr>
                        <m:t>tokens</m:t>
                      </m:r>
                    </m:oMath>
                  </a14:m>
                  <a:endParaRPr lang="en-US" altLang="zh-TW" sz="1000" dirty="0">
                    <a:solidFill>
                      <a:prstClr val="black"/>
                    </a:solidFill>
                  </a:endParaRPr>
                </a:p>
                <a:p>
                  <a:pPr lvl="0">
                    <a:defRPr/>
                  </a:pPr>
                  <a14:m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TW" sz="1000" dirty="0">
                          <a:solidFill>
                            <a:prstClr val="black"/>
                          </a:solidFill>
                          <a:latin typeface="Calibri" panose="020F0502020204030204"/>
                          <a:ea typeface="新細明體" panose="02020500000000000000" pitchFamily="18" charset="-120"/>
                        </a:rPr>
                        <m:t>For</m:t>
                      </m:r>
                      <m:r>
                        <m:rPr>
                          <m:nor/>
                        </m:rPr>
                        <a:rPr lang="en-US" altLang="zh-TW" sz="1000" dirty="0">
                          <a:solidFill>
                            <a:prstClr val="black"/>
                          </a:solidFill>
                          <a:latin typeface="Calibri" panose="020F0502020204030204"/>
                          <a:ea typeface="新細明體" panose="02020500000000000000" pitchFamily="18" charset="-12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TW" sz="1000" dirty="0">
                          <a:solidFill>
                            <a:prstClr val="black"/>
                          </a:solidFill>
                          <a:latin typeface="Calibri" panose="020F0502020204030204"/>
                          <a:ea typeface="新細明體" panose="02020500000000000000" pitchFamily="18" charset="-120"/>
                        </a:rPr>
                        <m:t>each</m:t>
                      </m:r>
                      <m:r>
                        <m:rPr>
                          <m:nor/>
                        </m:rPr>
                        <a:rPr lang="en-US" altLang="zh-TW" sz="1000" dirty="0">
                          <a:solidFill>
                            <a:prstClr val="black"/>
                          </a:solidFill>
                          <a:latin typeface="Calibri" panose="020F0502020204030204"/>
                          <a:ea typeface="新細明體" panose="02020500000000000000" pitchFamily="18" charset="-12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TW" sz="1000" dirty="0">
                          <a:solidFill>
                            <a:prstClr val="black"/>
                          </a:solidFill>
                          <a:latin typeface="Calibri" panose="020F0502020204030204"/>
                          <a:ea typeface="新細明體" panose="02020500000000000000" pitchFamily="18" charset="-120"/>
                        </a:rPr>
                        <m:t>token</m:t>
                      </m:r>
                      <m:r>
                        <m:rPr>
                          <m:nor/>
                        </m:rPr>
                        <a:rPr lang="en-US" altLang="zh-TW" sz="1000" dirty="0">
                          <a:solidFill>
                            <a:prstClr val="black"/>
                          </a:solidFill>
                          <a:latin typeface="Calibri" panose="020F0502020204030204"/>
                          <a:ea typeface="新細明體" panose="02020500000000000000" pitchFamily="18" charset="-120"/>
                        </a:rPr>
                        <m:t> (1</m:t>
                      </m:r>
                      <m:r>
                        <m:rPr>
                          <m:nor/>
                        </m:rPr>
                        <a:rPr lang="en-US" altLang="zh-TW" sz="1000" dirty="0">
                          <a:solidFill>
                            <a:prstClr val="black"/>
                          </a:solidFill>
                          <a:latin typeface="Calibri" panose="020F0502020204030204"/>
                          <a:ea typeface="新細明體" panose="02020500000000000000" pitchFamily="18" charset="-120"/>
                        </a:rPr>
                        <m:t>×</m:t>
                      </m:r>
                      <m:r>
                        <m:rPr>
                          <m:nor/>
                        </m:rPr>
                        <a:rPr lang="en-US" altLang="zh-TW" sz="1000" dirty="0">
                          <a:solidFill>
                            <a:prstClr val="black"/>
                          </a:solidFill>
                          <a:latin typeface="Calibri" panose="020F0502020204030204"/>
                          <a:ea typeface="新細明體" panose="02020500000000000000" pitchFamily="18" charset="-120"/>
                        </a:rPr>
                        <m:t>1</m:t>
                      </m:r>
                      <m:r>
                        <m:rPr>
                          <m:nor/>
                        </m:rPr>
                        <a:rPr lang="en-US" altLang="zh-TW" sz="1000" dirty="0">
                          <a:solidFill>
                            <a:prstClr val="black"/>
                          </a:solidFill>
                          <a:latin typeface="Calibri" panose="020F0502020204030204"/>
                          <a:ea typeface="新細明體" panose="02020500000000000000" pitchFamily="18" charset="-120"/>
                        </a:rPr>
                        <m:t>×</m:t>
                      </m:r>
                      <m:r>
                        <m:rPr>
                          <m:nor/>
                        </m:rPr>
                        <a:rPr lang="en-US" altLang="zh-TW" sz="1000" b="0" i="0" dirty="0" smtClean="0">
                          <a:solidFill>
                            <a:prstClr val="black"/>
                          </a:solidFill>
                          <a:latin typeface="Calibri" panose="020F0502020204030204"/>
                          <a:ea typeface="新細明體" panose="02020500000000000000" pitchFamily="18" charset="-120"/>
                        </a:rPr>
                        <m:t>1024</m:t>
                      </m:r>
                      <m:r>
                        <m:rPr>
                          <m:nor/>
                        </m:rPr>
                        <a:rPr lang="en-US" altLang="zh-TW" sz="1000" dirty="0">
                          <a:solidFill>
                            <a:prstClr val="black"/>
                          </a:solidFill>
                          <a:latin typeface="Calibri" panose="020F0502020204030204"/>
                          <a:ea typeface="新細明體" panose="02020500000000000000" pitchFamily="18" charset="-120"/>
                        </a:rPr>
                        <m:t>c</m:t>
                      </m:r>
                      <m:r>
                        <m:rPr>
                          <m:nor/>
                        </m:rPr>
                        <a:rPr lang="en-US" altLang="zh-TW" sz="1000" dirty="0">
                          <a:solidFill>
                            <a:prstClr val="black"/>
                          </a:solidFill>
                          <a:latin typeface="Calibri" panose="020F0502020204030204"/>
                          <a:ea typeface="新細明體" panose="02020500000000000000" pitchFamily="18" charset="-120"/>
                        </a:rPr>
                        <m:t>)</m:t>
                      </m:r>
                    </m:oMath>
                  </a14:m>
                  <a:r>
                    <a:rPr lang="zh-TW" altLang="en-US" sz="1000" dirty="0">
                      <a:solidFill>
                        <a:prstClr val="black"/>
                      </a:solidFill>
                      <a:latin typeface="Calibri" panose="020F0502020204030204"/>
                      <a:ea typeface="新細明體" panose="02020500000000000000" pitchFamily="18" charset="-120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27" name="文字方塊 18">
                  <a:extLst>
                    <a:ext uri="{FF2B5EF4-FFF2-40B4-BE49-F238E27FC236}">
                      <a16:creationId xmlns:a16="http://schemas.microsoft.com/office/drawing/2014/main" id="{24C6A6BC-322E-96C6-188D-530C931A350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35917" y="5549787"/>
                  <a:ext cx="2383619" cy="328039"/>
                </a:xfrm>
                <a:prstGeom prst="rect">
                  <a:avLst/>
                </a:prstGeom>
                <a:blipFill>
                  <a:blip r:embed="rId62"/>
                  <a:stretch>
                    <a:fillRect l="-3325" t="-7407" b="-148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5" name="文字方塊 124">
              <a:extLst>
                <a:ext uri="{FF2B5EF4-FFF2-40B4-BE49-F238E27FC236}">
                  <a16:creationId xmlns:a16="http://schemas.microsoft.com/office/drawing/2014/main" id="{4E2209DF-F3AB-897C-7F53-94CF4E1FAD73}"/>
                </a:ext>
              </a:extLst>
            </p:cNvPr>
            <p:cNvSpPr txBox="1"/>
            <p:nvPr/>
          </p:nvSpPr>
          <p:spPr>
            <a:xfrm>
              <a:off x="4001546" y="5320168"/>
              <a:ext cx="439997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R="0" lvl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en-US" altLang="zh-TW" sz="1200" dirty="0">
                  <a:latin typeface="Calibri" panose="020F0502020204030204"/>
                  <a:ea typeface="新細明體" panose="02020500000000000000" pitchFamily="18" charset="-120"/>
                </a:rPr>
                <a:t>2</a:t>
              </a:r>
              <a:r>
                <a:rPr kumimoji="0" lang="en-US" altLang="zh-TW" sz="120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.4) </a:t>
              </a:r>
              <a:r>
                <a:rPr kumimoji="0" lang="en-US" altLang="zh-TW" sz="120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Linear Projection </a:t>
              </a:r>
              <a:r>
                <a:rPr lang="en-US" altLang="zh-TW" sz="1200" dirty="0">
                  <a:latin typeface="Calibri" panose="020F0502020204030204"/>
                  <a:ea typeface="新細明體" panose="02020500000000000000" pitchFamily="18" charset="-120"/>
                </a:rPr>
                <a:t>to expand number of channels.</a:t>
              </a:r>
              <a:endParaRPr kumimoji="0" lang="en-US" altLang="zh-TW" sz="12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文字方塊 18">
                  <a:extLst>
                    <a:ext uri="{FF2B5EF4-FFF2-40B4-BE49-F238E27FC236}">
                      <a16:creationId xmlns:a16="http://schemas.microsoft.com/office/drawing/2014/main" id="{196079DA-ABA6-A16B-143C-2B36C008CFD8}"/>
                    </a:ext>
                  </a:extLst>
                </p:cNvPr>
                <p:cNvSpPr txBox="1"/>
                <p:nvPr/>
              </p:nvSpPr>
              <p:spPr>
                <a:xfrm>
                  <a:off x="4136886" y="4630539"/>
                  <a:ext cx="2755808" cy="3077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lvl="0">
                    <a:lnSpc>
                      <a:spcPts val="1200"/>
                    </a:lnSpc>
                    <a:defRPr/>
                  </a:pPr>
                  <a:r>
                    <a:rPr lang="en-US" altLang="zh-TW" sz="1000" dirty="0">
                      <a:solidFill>
                        <a:srgbClr val="00B0F0"/>
                      </a:solidFill>
                    </a:rPr>
                    <a:t>I</a:t>
                  </a:r>
                  <a:r>
                    <a:rPr kumimoji="0" lang="en-US" altLang="zh-TW" sz="1000" b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B0F0"/>
                      </a:solidFill>
                      <a:effectLst/>
                      <a:uLnTx/>
                      <a:uFillTx/>
                    </a:rPr>
                    <a:t>/P</a:t>
                  </a:r>
                  <a:r>
                    <a:rPr kumimoji="0" lang="en-US" altLang="zh-TW" sz="1000" b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</a:rPr>
                    <a:t>: Tokens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1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altLang="zh-TW" sz="1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kumimoji="0" lang="en-US" altLang="zh-TW" sz="1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</m:oMath>
                  </a14:m>
                  <a:r>
                    <a:rPr kumimoji="0" lang="en-US" altLang="zh-TW" sz="1000" b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</a:rPr>
                    <a:t>=</a:t>
                  </a:r>
                  <a14:m>
                    <m:oMath xmlns:m="http://schemas.openxmlformats.org/officeDocument/2006/math">
                      <m:r>
                        <a:rPr kumimoji="0" lang="en-US" altLang="zh-TW" sz="1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{</m:t>
                      </m:r>
                      <m:sSub>
                        <m:sSubPr>
                          <m:ctrlPr>
                            <a:rPr kumimoji="0" lang="en-US" altLang="zh-TW" sz="1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altLang="zh-TW" sz="1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0" lang="en-US" altLang="zh-TW" sz="1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d>
                        <m:dPr>
                          <m:ctrlPr>
                            <a:rPr kumimoji="0" lang="en-US" altLang="zh-TW" sz="1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0" lang="en-US" altLang="zh-TW" sz="1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kumimoji="0" lang="en-US" altLang="zh-TW" sz="1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0" lang="en-US" altLang="zh-TW" sz="1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  <m:r>
                        <a:rPr kumimoji="0" lang="en-US" altLang="zh-TW" sz="1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kumimoji="0" lang="en-US" altLang="zh-TW" sz="1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kumimoji="0" lang="en-US" altLang="zh-TW" sz="1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0" lang="en-US" altLang="zh-TW" sz="1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kumimoji="0" lang="en-US" altLang="zh-TW" sz="1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=0,..,31}</m:t>
                      </m:r>
                    </m:oMath>
                  </a14:m>
                  <a:r>
                    <a:rPr lang="en-US" altLang="zh-TW" sz="1000" dirty="0">
                      <a:solidFill>
                        <a:prstClr val="black"/>
                      </a:solidFill>
                    </a:rPr>
                    <a:t> </a:t>
                  </a:r>
                </a:p>
                <a:p>
                  <a:pPr lvl="0">
                    <a:lnSpc>
                      <a:spcPts val="1200"/>
                    </a:lnSpc>
                    <a:defRPr/>
                  </a:pPr>
                  <a:r>
                    <a:rPr lang="en-US" altLang="zh-TW" sz="1000" dirty="0">
                      <a:solidFill>
                        <a:prstClr val="black"/>
                      </a:solidFill>
                    </a:rPr>
                    <a:t>For each token (1</a:t>
                  </a:r>
                  <a:r>
                    <a:rPr kumimoji="0" lang="en-US" altLang="zh-TW" sz="1000" b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</a:rPr>
                    <a:t>×1×256c). </a:t>
                  </a:r>
                  <a:r>
                    <a:rPr lang="en-US" altLang="zh-TW" sz="1000" dirty="0">
                      <a:solidFill>
                        <a:prstClr val="black"/>
                      </a:solidFill>
                    </a:rPr>
                    <a:t>Totaling (32x32) tokens</a:t>
                  </a:r>
                  <a:endParaRPr kumimoji="0" lang="en-US" altLang="zh-TW" sz="1000" b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71" name="文字方塊 18">
                  <a:extLst>
                    <a:ext uri="{FF2B5EF4-FFF2-40B4-BE49-F238E27FC236}">
                      <a16:creationId xmlns:a16="http://schemas.microsoft.com/office/drawing/2014/main" id="{196079DA-ABA6-A16B-143C-2B36C008CF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36886" y="4630539"/>
                  <a:ext cx="2755808" cy="307777"/>
                </a:xfrm>
                <a:prstGeom prst="rect">
                  <a:avLst/>
                </a:prstGeom>
                <a:blipFill>
                  <a:blip r:embed="rId63"/>
                  <a:stretch>
                    <a:fillRect l="-2876" t="-11765" b="-254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文字方塊 51">
                <a:extLst>
                  <a:ext uri="{FF2B5EF4-FFF2-40B4-BE49-F238E27FC236}">
                    <a16:creationId xmlns:a16="http://schemas.microsoft.com/office/drawing/2014/main" id="{FF16E477-22C2-2921-8F1C-C2C06E9D6EB4}"/>
                  </a:ext>
                </a:extLst>
              </p:cNvPr>
              <p:cNvSpPr txBox="1"/>
              <p:nvPr/>
            </p:nvSpPr>
            <p:spPr>
              <a:xfrm>
                <a:off x="8031886" y="1074010"/>
                <a:ext cx="1285963" cy="579005"/>
              </a:xfrm>
              <a:prstGeom prst="rect">
                <a:avLst/>
              </a:prstGeom>
              <a:noFill/>
              <a:ln>
                <a:noFill/>
                <a:prstDash val="dash"/>
              </a:ln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R="0" lvl="0" indent="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000" b="0" i="1" u="none" strike="noStrike" cap="none" spc="0" normalizeH="0" baseline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</a:defRPr>
                </a:lvl1pPr>
              </a:lstStyle>
              <a:p>
                <a:r>
                  <a:rPr lang="en-US" altLang="zh-TW" b="0" i="0" dirty="0">
                    <a:solidFill>
                      <a:srgbClr val="00B0F0"/>
                    </a:solidFill>
                    <a:latin typeface="Cambria Math" panose="02040503050406030204" pitchFamily="18" charset="0"/>
                  </a:rPr>
                  <a:t>O/P</a:t>
                </a:r>
                <a:r>
                  <a:rPr lang="en-US" altLang="zh-TW" b="0" i="0" dirty="0">
                    <a:latin typeface="Cambria Math" panose="02040503050406030204" pitchFamily="18" charset="0"/>
                  </a:rPr>
                  <a:t>: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TW" sz="1000" b="0" i="1" u="none" strike="noStrike" kern="1200" cap="none" spc="0" normalizeH="0" baseline="0" noProof="0" smtClean="0">
                            <a:ln>
                              <a:noFill/>
                            </a:ln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TW" sz="1000" b="0" i="1" u="none" strike="noStrike" kern="1200" cap="none" spc="0" normalizeH="0" baseline="0" noProof="0" smtClean="0">
                            <a:ln>
                              <a:noFill/>
                            </a:ln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+mn-cs"/>
                          </a:rPr>
                          <m:t>[</m:t>
                        </m:r>
                        <m:r>
                          <a:rPr kumimoji="0" lang="en-US" altLang="zh-TW" sz="1000" b="0" i="1" u="none" strike="noStrike" kern="1200" cap="none" spc="0" normalizeH="0" baseline="0" noProof="0" smtClean="0">
                            <a:ln>
                              <a:noFill/>
                            </a:ln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altLang="zh-TW" sz="1000" b="0" i="1" u="none" strike="noStrike" kern="1200" cap="none" spc="0" normalizeH="0" baseline="0" noProof="0" smtClean="0">
                            <a:ln>
                              <a:noFill/>
                            </a:ln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+mn-cs"/>
                          </a:rPr>
                          <m:t>𝑚𝑎𝑙𝑖𝑔𝑛𝑎𝑛𝑡</m:t>
                        </m:r>
                      </m:sub>
                    </m:sSub>
                  </m:oMath>
                </a14:m>
                <a:r>
                  <a:rPr kumimoji="0" lang="en-US" altLang="zh-TW" sz="100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 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TW" sz="1000" b="0" i="1" u="none" strike="noStrike" kern="1200" cap="none" spc="0" normalizeH="0" baseline="0" noProof="0" smtClean="0">
                            <a:ln>
                              <a:noFill/>
                            </a:ln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TW" sz="1000" b="0" i="1" u="none" strike="noStrike" kern="1200" cap="none" spc="0" normalizeH="0" baseline="0" noProof="0" smtClean="0">
                            <a:ln>
                              <a:noFill/>
                            </a:ln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altLang="zh-TW" sz="1000" b="0" i="1" u="none" strike="noStrike" kern="1200" cap="none" spc="0" normalizeH="0" baseline="0" noProof="0" smtClean="0">
                            <a:ln>
                              <a:noFill/>
                            </a:ln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+mn-cs"/>
                          </a:rPr>
                          <m:t>𝑏𝑒𝑛𝑖𝑔𝑛</m:t>
                        </m:r>
                      </m:sub>
                    </m:sSub>
                  </m:oMath>
                </a14:m>
                <a:r>
                  <a:rPr kumimoji="0" lang="en-US" altLang="zh-TW" sz="100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] </a:t>
                </a:r>
              </a:p>
              <a:p>
                <a14:m>
                  <m:oMath xmlns:m="http://schemas.openxmlformats.org/officeDocument/2006/math">
                    <m:r>
                      <a:rPr lang="en-US" altLang="zh-TW" b="0" i="1" dirty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zh-TW" dirty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altLang="zh-TW" b="0" i="1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TW" b="0" i="1" dirty="0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zh-TW" altLang="en-US" dirty="0"/>
                  <a:t>  </a:t>
                </a:r>
              </a:p>
            </p:txBody>
          </p:sp>
        </mc:Choice>
        <mc:Fallback xmlns="">
          <p:sp>
            <p:nvSpPr>
              <p:cNvPr id="74" name="文字方塊 51">
                <a:extLst>
                  <a:ext uri="{FF2B5EF4-FFF2-40B4-BE49-F238E27FC236}">
                    <a16:creationId xmlns:a16="http://schemas.microsoft.com/office/drawing/2014/main" id="{FF16E477-22C2-2921-8F1C-C2C06E9D6E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1886" y="1074010"/>
                <a:ext cx="1285963" cy="579005"/>
              </a:xfrm>
              <a:prstGeom prst="rect">
                <a:avLst/>
              </a:prstGeom>
              <a:blipFill>
                <a:blip r:embed="rId64"/>
                <a:stretch>
                  <a:fillRect/>
                </a:stretch>
              </a:blipFill>
              <a:ln>
                <a:noFill/>
                <a:prstDash val="dash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7817721-83C5-124A-4C89-3B31A833716B}"/>
              </a:ext>
            </a:extLst>
          </p:cNvPr>
          <p:cNvCxnSpPr/>
          <p:nvPr/>
        </p:nvCxnSpPr>
        <p:spPr>
          <a:xfrm>
            <a:off x="4648719" y="2985339"/>
            <a:ext cx="0" cy="949802"/>
          </a:xfrm>
          <a:prstGeom prst="line">
            <a:avLst/>
          </a:prstGeom>
          <a:ln w="1905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方塊 51">
            <a:extLst>
              <a:ext uri="{FF2B5EF4-FFF2-40B4-BE49-F238E27FC236}">
                <a16:creationId xmlns:a16="http://schemas.microsoft.com/office/drawing/2014/main" id="{85A91B29-961C-1248-2572-4E545C5C047F}"/>
              </a:ext>
            </a:extLst>
          </p:cNvPr>
          <p:cNvSpPr txBox="1"/>
          <p:nvPr/>
        </p:nvSpPr>
        <p:spPr>
          <a:xfrm>
            <a:off x="3751681" y="3212204"/>
            <a:ext cx="849267" cy="55399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2.4) Linear Projection to 1024c</a:t>
            </a:r>
            <a:endParaRPr kumimoji="0" lang="zh-TW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2" name="文字方塊 106">
            <a:extLst>
              <a:ext uri="{FF2B5EF4-FFF2-40B4-BE49-F238E27FC236}">
                <a16:creationId xmlns:a16="http://schemas.microsoft.com/office/drawing/2014/main" id="{6A6AD6D5-526A-F62A-BCBA-B1BAF8F8C370}"/>
              </a:ext>
            </a:extLst>
          </p:cNvPr>
          <p:cNvSpPr txBox="1"/>
          <p:nvPr/>
        </p:nvSpPr>
        <p:spPr>
          <a:xfrm>
            <a:off x="194006" y="3660998"/>
            <a:ext cx="1483654" cy="1949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800"/>
              </a:lnSpc>
            </a:pPr>
            <a:r>
              <a:rPr lang="en-US" altLang="zh-TW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(column, c=0,..,31)</a:t>
            </a:r>
          </a:p>
        </p:txBody>
      </p:sp>
      <p:sp>
        <p:nvSpPr>
          <p:cNvPr id="13" name="文字方塊 106">
            <a:extLst>
              <a:ext uri="{FF2B5EF4-FFF2-40B4-BE49-F238E27FC236}">
                <a16:creationId xmlns:a16="http://schemas.microsoft.com/office/drawing/2014/main" id="{5725E99B-3199-4D4B-023E-256E4BCACC06}"/>
              </a:ext>
            </a:extLst>
          </p:cNvPr>
          <p:cNvSpPr txBox="1"/>
          <p:nvPr/>
        </p:nvSpPr>
        <p:spPr>
          <a:xfrm rot="16200000">
            <a:off x="-190011" y="3236497"/>
            <a:ext cx="925589" cy="2125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000"/>
              </a:lnSpc>
            </a:pPr>
            <a:r>
              <a:rPr lang="en-US" altLang="zh-TW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(row, r=0,..,31)</a:t>
            </a:r>
          </a:p>
        </p:txBody>
      </p:sp>
    </p:spTree>
    <p:extLst>
      <p:ext uri="{BB962C8B-B14F-4D97-AF65-F5344CB8AC3E}">
        <p14:creationId xmlns:p14="http://schemas.microsoft.com/office/powerpoint/2010/main" val="43630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1C93EAF8-5B7E-9EE0-0BCC-F60BFFA8D114}"/>
                  </a:ext>
                </a:extLst>
              </p:cNvPr>
              <p:cNvSpPr txBox="1"/>
              <p:nvPr/>
            </p:nvSpPr>
            <p:spPr>
              <a:xfrm>
                <a:off x="169955" y="569374"/>
                <a:ext cx="6170603" cy="3231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US" altLang="zh-TW" sz="15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5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15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𝑳</m:t>
                        </m:r>
                      </m:e>
                      <m:sub>
                        <m:r>
                          <a:rPr lang="en-US" altLang="zh-TW" sz="15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𝒄𝒆</m:t>
                        </m:r>
                      </m:sub>
                    </m:sSub>
                  </m:oMath>
                </a14:m>
                <a:r>
                  <a:rPr lang="en-US" altLang="zh-TW" sz="1500" b="1" i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TW" sz="1500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(cross entropy loss)</a:t>
                </a:r>
                <a:endParaRPr lang="zh-TW" altLang="en-US" sz="1500" dirty="0"/>
              </a:p>
            </p:txBody>
          </p:sp>
        </mc:Choice>
        <mc:Fallback xmlns="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1C93EAF8-5B7E-9EE0-0BCC-F60BFFA8D1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955" y="569374"/>
                <a:ext cx="6170603" cy="323165"/>
              </a:xfrm>
              <a:prstGeom prst="rect">
                <a:avLst/>
              </a:prstGeom>
              <a:blipFill>
                <a:blip r:embed="rId3"/>
                <a:stretch>
                  <a:fillRect l="-296" t="-5660" b="-188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BE4C398-05F4-A339-4C04-A7F0EB7218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7C883-B5AB-4F1C-8127-8D19C684E47C}" type="slidenum">
              <a:rPr lang="zh-TW" altLang="en-US" smtClean="0"/>
              <a:t>24</a:t>
            </a:fld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4">
                <a:extLst>
                  <a:ext uri="{FF2B5EF4-FFF2-40B4-BE49-F238E27FC236}">
                    <a16:creationId xmlns:a16="http://schemas.microsoft.com/office/drawing/2014/main" id="{5A95483F-A247-644E-BA78-253766D985AC}"/>
                  </a:ext>
                </a:extLst>
              </p:cNvPr>
              <p:cNvSpPr txBox="1"/>
              <p:nvPr/>
            </p:nvSpPr>
            <p:spPr>
              <a:xfrm>
                <a:off x="277449" y="892539"/>
                <a:ext cx="5447076" cy="160332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266700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TW" sz="1400" dirty="0" smtClean="0"/>
                      <m:t>Loss</m:t>
                    </m:r>
                    <m:r>
                      <m:rPr>
                        <m:nor/>
                      </m:rPr>
                      <a:rPr lang="en-US" altLang="zh-TW" sz="1400" dirty="0" smtClean="0"/>
                      <m:t> </m:t>
                    </m:r>
                    <m:r>
                      <m:rPr>
                        <m:nor/>
                      </m:rPr>
                      <a:rPr lang="en-US" altLang="zh-TW" sz="1400" dirty="0" smtClean="0"/>
                      <m:t>Function</m:t>
                    </m:r>
                  </m:oMath>
                </a14:m>
                <a:r>
                  <a:rPr lang="en-US" altLang="zh-TW" sz="1400" dirty="0"/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TW" sz="1400" dirty="0" smtClean="0"/>
                      <m:t> </m:t>
                    </m:r>
                    <m:r>
                      <a:rPr lang="en-US" altLang="zh-TW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r>
                      <m:rPr>
                        <m:nor/>
                      </m:rPr>
                      <a:rPr lang="en-US" altLang="zh-TW" sz="1400" dirty="0"/>
                      <m:t> (</m:t>
                    </m:r>
                    <m:r>
                      <m:rPr>
                        <m:nor/>
                      </m:rPr>
                      <a:rPr lang="en-US" altLang="zh-TW" sz="1400" b="0" i="0" dirty="0" smtClean="0"/>
                      <m:t>Cross</m:t>
                    </m:r>
                    <m:r>
                      <m:rPr>
                        <m:nor/>
                      </m:rPr>
                      <a:rPr lang="en-US" altLang="zh-TW" sz="1400" b="0" i="0" dirty="0" smtClean="0"/>
                      <m:t>−</m:t>
                    </m:r>
                    <m:r>
                      <m:rPr>
                        <m:nor/>
                      </m:rPr>
                      <a:rPr lang="en-US" altLang="zh-TW" sz="1400" b="0" i="0" dirty="0" smtClean="0"/>
                      <m:t>Entropy</m:t>
                    </m:r>
                    <m:r>
                      <m:rPr>
                        <m:nor/>
                      </m:rPr>
                      <a:rPr lang="en-US" altLang="zh-TW" sz="1400" b="0" i="0" dirty="0" smtClean="0"/>
                      <m:t> </m:t>
                    </m:r>
                    <m:r>
                      <m:rPr>
                        <m:nor/>
                      </m:rPr>
                      <a:rPr lang="en-US" altLang="zh-TW" sz="1400" b="0" i="0" dirty="0" smtClean="0"/>
                      <m:t>Loss</m:t>
                    </m:r>
                    <m:r>
                      <m:rPr>
                        <m:nor/>
                      </m:rPr>
                      <a:rPr lang="en-US" altLang="zh-TW" sz="1400" dirty="0"/>
                      <m:t>):</m:t>
                    </m:r>
                  </m:oMath>
                </a14:m>
                <a:r>
                  <a:rPr lang="en-US" altLang="zh-TW" sz="1400" dirty="0"/>
                  <a:t> </a:t>
                </a:r>
              </a:p>
              <a:p>
                <a:pPr marL="534988" indent="-174625"/>
                <a14:m>
                  <m:oMath xmlns:m="http://schemas.openxmlformats.org/officeDocument/2006/math">
                    <m:r>
                      <a:rPr lang="en-US" altLang="zh-TW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altLang="zh-TW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𝑃𝑟</m:t>
                        </m:r>
                        <m:r>
                          <a:rPr lang="en-US" altLang="zh-TW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altLang="zh-TW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𝑡𝑟𝑢𝑒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TW" sz="12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=</a:t>
                </a:r>
                <a14:m>
                  <m:oMath xmlns:m="http://schemas.openxmlformats.org/officeDocument/2006/math">
                    <m:r>
                      <a:rPr lang="en-US" altLang="zh-TW" sz="12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zh-TW" sz="12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12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TW" sz="12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altLang="zh-TW" sz="12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altLang="zh-TW" sz="12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  <m:r>
                          <a:rPr lang="en-US" altLang="zh-TW" sz="12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TW" sz="12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en-US" altLang="zh-TW" sz="12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1"/>
                              </m:rPr>
                              <a:rPr lang="en-US" altLang="zh-TW" sz="12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TW" sz="12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=0</m:t>
                            </m:r>
                          </m:sub>
                          <m:sup>
                            <m:r>
                              <a:rPr lang="en-US" altLang="zh-TW" sz="12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TW" sz="12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_</m:t>
                            </m:r>
                            <m:r>
                              <a:rPr lang="en-US" altLang="zh-TW" sz="12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𝑐𝑙𝑠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altLang="zh-TW" sz="12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12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altLang="zh-TW" sz="12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𝑡𝑟𝑢𝑒</m:t>
                                </m:r>
                                <m:r>
                                  <a:rPr lang="en-US" altLang="zh-TW" sz="12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altLang="zh-TW" sz="12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𝑏𝑛</m:t>
                                </m:r>
                              </m:sub>
                            </m:sSub>
                            <m:r>
                              <m:rPr>
                                <m:sty m:val="p"/>
                              </m:rPr>
                              <a:rPr lang="en-US" altLang="zh-TW" sz="1200" b="0" i="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log</m:t>
                            </m:r>
                            <m:r>
                              <a:rPr lang="en-US" altLang="zh-TW" sz="12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⁡(</m:t>
                            </m:r>
                            <m:r>
                              <a:rPr lang="en-US" altLang="zh-TW" sz="12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𝑃𝑟</m:t>
                            </m:r>
                            <m:r>
                              <a:rPr lang="en-US" altLang="zh-TW" sz="12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TW" sz="12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altLang="zh-TW" sz="12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12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TW" sz="12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))</m:t>
                            </m:r>
                          </m:e>
                        </m:nary>
                      </m:e>
                    </m:nary>
                  </m:oMath>
                </a14:m>
                <a:endParaRPr lang="en-US" altLang="zh-TW" sz="12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714375"/>
                <a:endParaRPr lang="en-US" altLang="zh-TW" sz="1200" i="1" dirty="0">
                  <a:latin typeface="Cambria Math" panose="02040503050406030204" pitchFamily="18" charset="0"/>
                  <a:sym typeface="Wingdings" panose="05000000000000000000" pitchFamily="2" charset="2"/>
                </a:endParaRPr>
              </a:p>
              <a:p>
                <a:pPr marL="714375"/>
                <a:r>
                  <a:rPr lang="en-US" altLang="zh-TW" sz="1200" i="1" dirty="0">
                    <a:latin typeface="Cambria Math" panose="02040503050406030204" pitchFamily="18" charset="0"/>
                    <a:sym typeface="Wingdings" panose="05000000000000000000" pitchFamily="2" charset="2"/>
                  </a:rPr>
                  <a:t>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200" i="1" dirty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altLang="zh-TW" sz="1200" b="0" i="1" dirty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𝑌</m:t>
                        </m:r>
                      </m:e>
                      <m:sub>
                        <m:r>
                          <a:rPr lang="en-US" altLang="zh-TW" sz="1200" b="0" i="1" dirty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𝑡𝑟𝑢𝑒</m:t>
                        </m:r>
                        <m:r>
                          <a:rPr lang="en-US" altLang="zh-TW" sz="1200" b="0" i="1" dirty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, </m:t>
                        </m:r>
                        <m:r>
                          <a:rPr lang="en-US" altLang="zh-TW" sz="1200" b="0" i="1" dirty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𝑏𝑛</m:t>
                        </m:r>
                      </m:sub>
                    </m:sSub>
                    <m:r>
                      <m:rPr>
                        <m:nor/>
                      </m:rPr>
                      <a:rPr lang="en-US" altLang="zh-TW" sz="1200" dirty="0" smtClean="0">
                        <a:sym typeface="Wingdings" panose="05000000000000000000" pitchFamily="2" charset="2"/>
                      </a:rPr>
                      <m:t> </m:t>
                    </m:r>
                    <m:r>
                      <a:rPr lang="en-US" altLang="zh-TW" sz="1200" b="0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: </m:t>
                    </m:r>
                    <m:r>
                      <m:rPr>
                        <m:nor/>
                      </m:rPr>
                      <a:rPr lang="en-US" altLang="zh-TW" sz="1200" b="0" i="0" dirty="0" smtClean="0">
                        <a:sym typeface="Wingdings" panose="05000000000000000000" pitchFamily="2" charset="2"/>
                      </a:rPr>
                      <m:t>True</m:t>
                    </m:r>
                    <m:r>
                      <m:rPr>
                        <m:nor/>
                      </m:rPr>
                      <a:rPr lang="en-US" altLang="zh-TW" sz="1200" b="0" i="0" dirty="0" smtClean="0">
                        <a:sym typeface="Wingdings" panose="05000000000000000000" pitchFamily="2" charset="2"/>
                      </a:rPr>
                      <m:t> </m:t>
                    </m:r>
                    <m:r>
                      <m:rPr>
                        <m:nor/>
                      </m:rPr>
                      <a:rPr lang="en-US" altLang="zh-TW" sz="1200" b="0" i="0" dirty="0" smtClean="0">
                        <a:sym typeface="Wingdings" panose="05000000000000000000" pitchFamily="2" charset="2"/>
                      </a:rPr>
                      <m:t>label</m:t>
                    </m:r>
                    <m:r>
                      <m:rPr>
                        <m:nor/>
                      </m:rPr>
                      <a:rPr lang="en-US" altLang="zh-TW" sz="1200" b="0" i="0" dirty="0" smtClean="0">
                        <a:sym typeface="Wingdings" panose="05000000000000000000" pitchFamily="2" charset="2"/>
                      </a:rPr>
                      <m:t> </m:t>
                    </m:r>
                    <m:r>
                      <m:rPr>
                        <m:nor/>
                      </m:rPr>
                      <a:rPr lang="en-US" altLang="zh-TW" sz="1200" b="0" i="0" dirty="0" smtClean="0">
                        <a:sym typeface="Wingdings" panose="05000000000000000000" pitchFamily="2" charset="2"/>
                      </a:rPr>
                      <m:t>for</m:t>
                    </m:r>
                    <m:r>
                      <m:rPr>
                        <m:nor/>
                      </m:rPr>
                      <a:rPr lang="en-US" altLang="zh-TW" sz="1200" b="0" i="0" dirty="0" smtClean="0">
                        <a:sym typeface="Wingdings" panose="05000000000000000000" pitchFamily="2" charset="2"/>
                      </a:rPr>
                      <m:t> </m:t>
                    </m:r>
                    <m:r>
                      <m:rPr>
                        <m:nor/>
                      </m:rPr>
                      <a:rPr lang="en-US" altLang="zh-TW" sz="1200" b="0" i="0" dirty="0" smtClean="0">
                        <a:sym typeface="Wingdings" panose="05000000000000000000" pitchFamily="2" charset="2"/>
                      </a:rPr>
                      <m:t>the</m:t>
                    </m:r>
                    <m:r>
                      <m:rPr>
                        <m:nor/>
                      </m:rPr>
                      <a:rPr lang="en-US" altLang="zh-TW" sz="1200" b="0" i="0" dirty="0" smtClean="0">
                        <a:sym typeface="Wingdings" panose="05000000000000000000" pitchFamily="2" charset="2"/>
                      </a:rPr>
                      <m:t> </m:t>
                    </m:r>
                    <m:sSup>
                      <m:sSupPr>
                        <m:ctrlPr>
                          <a:rPr lang="en-US" altLang="zh-TW" sz="12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en-US" altLang="zh-TW" sz="12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𝑏</m:t>
                        </m:r>
                      </m:e>
                      <m:sup>
                        <m:r>
                          <a:rPr lang="en-US" altLang="zh-TW" sz="12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altLang="zh-TW" sz="1200" dirty="0"/>
                  <a:t> batch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1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1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altLang="zh-TW" sz="1200" b="0" i="1" smtClean="0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altLang="zh-TW" sz="1200" dirty="0"/>
                  <a:t> classes</a:t>
                </a:r>
              </a:p>
              <a:p>
                <a:pPr marL="885825" indent="-171450">
                  <a:buFontTx/>
                  <a:buChar char="-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sz="1200" b="0" i="0" smtClean="0">
                        <a:latin typeface="Cambria Math" panose="02040503050406030204" pitchFamily="18" charset="0"/>
                      </a:rPr>
                      <m:t>Pr</m:t>
                    </m:r>
                    <m:r>
                      <a:rPr lang="en-US" altLang="zh-TW" sz="1200" b="0" i="1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altLang="zh-TW" sz="12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TW" sz="12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TW" sz="12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TW" sz="1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TW" sz="1200" dirty="0"/>
                  <a:t> </a:t>
                </a:r>
                <a14:m>
                  <m:oMath xmlns:m="http://schemas.openxmlformats.org/officeDocument/2006/math">
                    <m:r>
                      <a:rPr lang="en-US" altLang="zh-TW" sz="1200" i="1" dirty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: </m:t>
                    </m:r>
                  </m:oMath>
                </a14:m>
                <a:r>
                  <a:rPr lang="en-US" altLang="zh-TW" sz="1200" dirty="0"/>
                  <a:t>Predicted probs for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12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en-US" altLang="zh-TW" sz="12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𝑏</m:t>
                        </m:r>
                      </m:e>
                      <m:sup>
                        <m:r>
                          <a:rPr lang="en-US" altLang="zh-TW" sz="12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𝑡h</m:t>
                        </m:r>
                      </m:sup>
                    </m:sSup>
                    <m:r>
                      <a:rPr lang="en-US" altLang="zh-TW" sz="1200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</m:oMath>
                </a14:m>
                <a:r>
                  <a:rPr lang="en-US" altLang="zh-TW" sz="1200" dirty="0"/>
                  <a:t>batch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1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1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lang="en-US" altLang="zh-TW" sz="1200" i="1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altLang="zh-TW" sz="1200" dirty="0"/>
                  <a:t> image/sample</a:t>
                </a:r>
              </a:p>
              <a:p>
                <a:pPr marL="714375"/>
                <a:endParaRPr lang="en-US" altLang="zh-TW" sz="1200" dirty="0"/>
              </a:p>
              <a:p>
                <a:pPr marL="714375"/>
                <a:r>
                  <a:rPr lang="en-US" altLang="zh-TW" sz="1200" b="0" dirty="0">
                    <a:sym typeface="Wingdings" panose="05000000000000000000" pitchFamily="2" charset="2"/>
                  </a:rPr>
                  <a:t>- </a:t>
                </a:r>
                <a14:m>
                  <m:oMath xmlns:m="http://schemas.openxmlformats.org/officeDocument/2006/math">
                    <m:r>
                      <a:rPr lang="en-US" altLang="zh-TW" sz="12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𝐵</m:t>
                    </m:r>
                  </m:oMath>
                </a14:m>
                <a:r>
                  <a:rPr lang="en-US" altLang="zh-TW" sz="1200" dirty="0">
                    <a:sym typeface="Wingdings" panose="05000000000000000000" pitchFamily="2" charset="2"/>
                  </a:rPr>
                  <a:t> : </a:t>
                </a:r>
                <a:r>
                  <a:rPr lang="en-US" altLang="zh-TW" sz="1200" dirty="0"/>
                  <a:t>Batch size </a:t>
                </a:r>
              </a:p>
              <a:p>
                <a:pPr marL="714375"/>
                <a:r>
                  <a:rPr lang="en-US" altLang="zh-TW" sz="1200" b="0" dirty="0"/>
                  <a:t>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2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200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TW" sz="1200" b="0" i="1" dirty="0" smtClean="0">
                            <a:latin typeface="Cambria Math" panose="02040503050406030204" pitchFamily="18" charset="0"/>
                          </a:rPr>
                          <m:t>𝑐𝑙𝑠</m:t>
                        </m:r>
                      </m:sub>
                    </m:sSub>
                    <m:r>
                      <a:rPr lang="en-US" altLang="zh-TW" sz="1200" b="0" i="1" dirty="0" smtClean="0">
                        <a:latin typeface="Cambria Math" panose="02040503050406030204" pitchFamily="18" charset="0"/>
                      </a:rPr>
                      <m:t>: </m:t>
                    </m:r>
                    <m:r>
                      <m:rPr>
                        <m:nor/>
                      </m:rPr>
                      <a:rPr lang="en-US" altLang="zh-TW" sz="1200" dirty="0">
                        <a:sym typeface="Wingdings" panose="05000000000000000000" pitchFamily="2" charset="2"/>
                      </a:rPr>
                      <m:t>Number</m:t>
                    </m:r>
                    <m:r>
                      <m:rPr>
                        <m:nor/>
                      </m:rPr>
                      <a:rPr lang="en-US" altLang="zh-TW" sz="1200" dirty="0">
                        <a:sym typeface="Wingdings" panose="05000000000000000000" pitchFamily="2" charset="2"/>
                      </a:rPr>
                      <m:t> </m:t>
                    </m:r>
                    <m:r>
                      <m:rPr>
                        <m:nor/>
                      </m:rPr>
                      <a:rPr lang="en-US" altLang="zh-TW" sz="1200" i="1" dirty="0" smtClean="0">
                        <a:sym typeface="Wingdings" panose="05000000000000000000" pitchFamily="2" charset="2"/>
                      </a:rPr>
                      <m:t>o</m:t>
                    </m:r>
                    <m:r>
                      <m:rPr>
                        <m:nor/>
                      </m:rPr>
                      <a:rPr lang="en-US" altLang="zh-TW" sz="1200" b="0" i="1" dirty="0" smtClean="0">
                        <a:sym typeface="Wingdings" panose="05000000000000000000" pitchFamily="2" charset="2"/>
                      </a:rPr>
                      <m:t>f</m:t>
                    </m:r>
                    <m:r>
                      <m:rPr>
                        <m:nor/>
                      </m:rPr>
                      <a:rPr lang="en-US" altLang="zh-TW" sz="1200" b="0" i="1" dirty="0" smtClean="0">
                        <a:sym typeface="Wingdings" panose="05000000000000000000" pitchFamily="2" charset="2"/>
                      </a:rPr>
                      <m:t> </m:t>
                    </m:r>
                    <m:r>
                      <m:rPr>
                        <m:nor/>
                      </m:rPr>
                      <a:rPr lang="en-US" altLang="zh-TW" sz="1200" b="0" i="1" dirty="0" smtClean="0">
                        <a:sym typeface="Wingdings" panose="05000000000000000000" pitchFamily="2" charset="2"/>
                      </a:rPr>
                      <m:t>classes</m:t>
                    </m:r>
                    <m:r>
                      <m:rPr>
                        <m:nor/>
                      </m:rPr>
                      <a:rPr lang="en-US" altLang="zh-TW" sz="1200" b="0" i="1" dirty="0" smtClean="0">
                        <a:sym typeface="Wingdings" panose="05000000000000000000" pitchFamily="2" charset="2"/>
                      </a:rPr>
                      <m:t> </m:t>
                    </m:r>
                  </m:oMath>
                </a14:m>
                <a:r>
                  <a:rPr lang="en-US" altLang="zh-CN" sz="1200" dirty="0">
                    <a:sym typeface="Wingdings" panose="05000000000000000000" pitchFamily="2" charset="2"/>
                  </a:rPr>
                  <a:t>(=2)</a:t>
                </a:r>
              </a:p>
            </p:txBody>
          </p:sp>
        </mc:Choice>
        <mc:Fallback xmlns="">
          <p:sp>
            <p:nvSpPr>
              <p:cNvPr id="8" name="文字方塊 4">
                <a:extLst>
                  <a:ext uri="{FF2B5EF4-FFF2-40B4-BE49-F238E27FC236}">
                    <a16:creationId xmlns:a16="http://schemas.microsoft.com/office/drawing/2014/main" id="{5A95483F-A247-644E-BA78-253766D985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449" y="892539"/>
                <a:ext cx="5447076" cy="1603324"/>
              </a:xfrm>
              <a:prstGeom prst="rect">
                <a:avLst/>
              </a:prstGeom>
              <a:blipFill>
                <a:blip r:embed="rId4"/>
                <a:stretch>
                  <a:fillRect t="-3802" b="-532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itle 1">
            <a:extLst>
              <a:ext uri="{FF2B5EF4-FFF2-40B4-BE49-F238E27FC236}">
                <a16:creationId xmlns:a16="http://schemas.microsoft.com/office/drawing/2014/main" id="{25A6E248-4609-4C1D-E88F-2F28655A2784}"/>
              </a:ext>
            </a:extLst>
          </p:cNvPr>
          <p:cNvSpPr txBox="1">
            <a:spLocks/>
          </p:cNvSpPr>
          <p:nvPr/>
        </p:nvSpPr>
        <p:spPr>
          <a:xfrm>
            <a:off x="1" y="0"/>
            <a:ext cx="2562836" cy="3383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0" dirty="0">
                <a:solidFill>
                  <a:sysClr val="windowText" lastClr="000000"/>
                </a:solidFill>
              </a:rPr>
              <a:t>3.1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.3 Loss Function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49776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E0C475-F509-942F-6D91-6509E7EEDE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92875"/>
            <a:ext cx="2057400" cy="365125"/>
          </a:xfrm>
        </p:spPr>
        <p:txBody>
          <a:bodyPr/>
          <a:lstStyle/>
          <a:p>
            <a:fld id="{8FB7C883-B5AB-4F1C-8127-8D19C684E47C}" type="slidenum">
              <a:rPr lang="zh-TW" altLang="en-US" smtClean="0"/>
              <a:t>25</a:t>
            </a:fld>
            <a:endParaRPr lang="zh-TW" alt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E4E9E90-AAE5-ED45-88C0-4021277AA40C}"/>
              </a:ext>
            </a:extLst>
          </p:cNvPr>
          <p:cNvSpPr txBox="1">
            <a:spLocks/>
          </p:cNvSpPr>
          <p:nvPr/>
        </p:nvSpPr>
        <p:spPr>
          <a:xfrm>
            <a:off x="1" y="0"/>
            <a:ext cx="4907720" cy="3383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3.2 Multi-Head Self-Attention (MHSA)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815B4C5-ADAD-691B-ABEA-8717D9F2D5AB}"/>
              </a:ext>
            </a:extLst>
          </p:cNvPr>
          <p:cNvGrpSpPr/>
          <p:nvPr/>
        </p:nvGrpSpPr>
        <p:grpSpPr>
          <a:xfrm>
            <a:off x="-10632" y="317331"/>
            <a:ext cx="1250085" cy="984655"/>
            <a:chOff x="3007540" y="-1023105"/>
            <a:chExt cx="1790361" cy="1570657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4CCB24FC-3EA2-18DA-DFD3-A2428C042EAB}"/>
                </a:ext>
              </a:extLst>
            </p:cNvPr>
            <p:cNvGrpSpPr/>
            <p:nvPr/>
          </p:nvGrpSpPr>
          <p:grpSpPr>
            <a:xfrm>
              <a:off x="3289845" y="-582548"/>
              <a:ext cx="1508056" cy="895414"/>
              <a:chOff x="1143311" y="1464159"/>
              <a:chExt cx="1508056" cy="895414"/>
            </a:xfrm>
          </p:grpSpPr>
          <p:sp>
            <p:nvSpPr>
              <p:cNvPr id="8" name="Cube 7">
                <a:extLst>
                  <a:ext uri="{FF2B5EF4-FFF2-40B4-BE49-F238E27FC236}">
                    <a16:creationId xmlns:a16="http://schemas.microsoft.com/office/drawing/2014/main" id="{B5A2B93F-1351-98D8-9A8E-A160D2D74208}"/>
                  </a:ext>
                </a:extLst>
              </p:cNvPr>
              <p:cNvSpPr/>
              <p:nvPr/>
            </p:nvSpPr>
            <p:spPr>
              <a:xfrm>
                <a:off x="1143311" y="1464159"/>
                <a:ext cx="888155" cy="859828"/>
              </a:xfrm>
              <a:prstGeom prst="cub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" name="Right Brace 8">
                <a:extLst>
                  <a:ext uri="{FF2B5EF4-FFF2-40B4-BE49-F238E27FC236}">
                    <a16:creationId xmlns:a16="http://schemas.microsoft.com/office/drawing/2014/main" id="{74D87F5A-6C33-E918-95E6-10B82E3803D9}"/>
                  </a:ext>
                </a:extLst>
              </p:cNvPr>
              <p:cNvSpPr/>
              <p:nvPr/>
            </p:nvSpPr>
            <p:spPr>
              <a:xfrm rot="3134225">
                <a:off x="1867824" y="1541300"/>
                <a:ext cx="222756" cy="297684"/>
              </a:xfrm>
              <a:prstGeom prst="rightBrace">
                <a:avLst>
                  <a:gd name="adj1" fmla="val 8333"/>
                  <a:gd name="adj2" fmla="val 52202"/>
                </a:avLst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文字方塊 21">
                    <a:extLst>
                      <a:ext uri="{FF2B5EF4-FFF2-40B4-BE49-F238E27FC236}">
                        <a16:creationId xmlns:a16="http://schemas.microsoft.com/office/drawing/2014/main" id="{B00F405A-DE34-1461-9118-091776002A18}"/>
                      </a:ext>
                    </a:extLst>
                  </p:cNvPr>
                  <p:cNvSpPr txBox="1"/>
                  <p:nvPr/>
                </p:nvSpPr>
                <p:spPr>
                  <a:xfrm>
                    <a:off x="1750593" y="1642773"/>
                    <a:ext cx="900774" cy="34366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8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zh-TW" sz="8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oMath>
                    </a14:m>
                    <a:r>
                      <a:rPr lang="en-US" altLang="zh-TW" sz="800" dirty="0"/>
                      <a:t>=256c</a:t>
                    </a:r>
                    <a:endParaRPr lang="zh-TW" altLang="en-US" sz="800" dirty="0"/>
                  </a:p>
                </p:txBody>
              </p:sp>
            </mc:Choice>
            <mc:Fallback xmlns="">
              <p:sp>
                <p:nvSpPr>
                  <p:cNvPr id="10" name="文字方塊 21">
                    <a:extLst>
                      <a:ext uri="{FF2B5EF4-FFF2-40B4-BE49-F238E27FC236}">
                        <a16:creationId xmlns:a16="http://schemas.microsoft.com/office/drawing/2014/main" id="{B00F405A-DE34-1461-9118-091776002A1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50593" y="1642773"/>
                    <a:ext cx="900774" cy="343664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b="-1142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9B4AC08A-8F4E-24BF-8D8C-14B7B29FD1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46148" y="1658525"/>
                <a:ext cx="703970" cy="701048"/>
              </a:xfrm>
              <a:prstGeom prst="rect">
                <a:avLst/>
              </a:prstGeom>
            </p:spPr>
          </p:pic>
        </p:grpSp>
        <p:sp>
          <p:nvSpPr>
            <p:cNvPr id="6" name="文字方塊 106">
              <a:extLst>
                <a:ext uri="{FF2B5EF4-FFF2-40B4-BE49-F238E27FC236}">
                  <a16:creationId xmlns:a16="http://schemas.microsoft.com/office/drawing/2014/main" id="{8610E06A-D3FF-B0DC-CD59-C06C7B48260D}"/>
                </a:ext>
              </a:extLst>
            </p:cNvPr>
            <p:cNvSpPr txBox="1"/>
            <p:nvPr/>
          </p:nvSpPr>
          <p:spPr>
            <a:xfrm>
              <a:off x="3144184" y="154796"/>
              <a:ext cx="1471143" cy="39275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TW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W=32 tokens</a:t>
              </a:r>
            </a:p>
          </p:txBody>
        </p:sp>
        <p:sp>
          <p:nvSpPr>
            <p:cNvPr id="7" name="文字方塊 106">
              <a:extLst>
                <a:ext uri="{FF2B5EF4-FFF2-40B4-BE49-F238E27FC236}">
                  <a16:creationId xmlns:a16="http://schemas.microsoft.com/office/drawing/2014/main" id="{EA06DDAD-CF63-742A-655B-9EA5CE762582}"/>
                </a:ext>
              </a:extLst>
            </p:cNvPr>
            <p:cNvSpPr txBox="1"/>
            <p:nvPr/>
          </p:nvSpPr>
          <p:spPr>
            <a:xfrm rot="16200000">
              <a:off x="2445640" y="-461205"/>
              <a:ext cx="1476436" cy="35263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TW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H=32 tokens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26786DD-DB24-9EB5-1A2A-B1CF2B24BDBF}"/>
              </a:ext>
            </a:extLst>
          </p:cNvPr>
          <p:cNvGrpSpPr/>
          <p:nvPr/>
        </p:nvGrpSpPr>
        <p:grpSpPr>
          <a:xfrm>
            <a:off x="1157585" y="360519"/>
            <a:ext cx="2631221" cy="1055335"/>
            <a:chOff x="1646322" y="2871188"/>
            <a:chExt cx="2631221" cy="1055335"/>
          </a:xfrm>
        </p:grpSpPr>
        <p:pic>
          <p:nvPicPr>
            <p:cNvPr id="13" name="圖片 22">
              <a:extLst>
                <a:ext uri="{FF2B5EF4-FFF2-40B4-BE49-F238E27FC236}">
                  <a16:creationId xmlns:a16="http://schemas.microsoft.com/office/drawing/2014/main" id="{19A49C7F-3A06-1551-EC1F-82B2A0A091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594" t="15228" r="84046" b="10048"/>
            <a:stretch/>
          </p:blipFill>
          <p:spPr>
            <a:xfrm rot="16200000">
              <a:off x="2446183" y="2095162"/>
              <a:ext cx="1031500" cy="2631221"/>
            </a:xfrm>
            <a:prstGeom prst="rect">
              <a:avLst/>
            </a:prstGeom>
          </p:spPr>
        </p:pic>
        <p:sp>
          <p:nvSpPr>
            <p:cNvPr id="14" name="文字方塊 124">
              <a:extLst>
                <a:ext uri="{FF2B5EF4-FFF2-40B4-BE49-F238E27FC236}">
                  <a16:creationId xmlns:a16="http://schemas.microsoft.com/office/drawing/2014/main" id="{BC1FC0D2-2AD8-297C-9ECA-B07FE0077AB2}"/>
                </a:ext>
              </a:extLst>
            </p:cNvPr>
            <p:cNvSpPr txBox="1"/>
            <p:nvPr/>
          </p:nvSpPr>
          <p:spPr>
            <a:xfrm>
              <a:off x="1764435" y="2871188"/>
              <a:ext cx="198140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R="0" lvl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-US" altLang="zh-TW" sz="120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2. </a:t>
              </a:r>
              <a:r>
                <a:rPr kumimoji="0" lang="en-US" altLang="zh-TW" sz="1200" i="0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Multi-Head Self-Attention</a:t>
              </a:r>
            </a:p>
          </p:txBody>
        </p:sp>
        <p:sp>
          <p:nvSpPr>
            <p:cNvPr id="15" name="文字方塊 124">
              <a:extLst>
                <a:ext uri="{FF2B5EF4-FFF2-40B4-BE49-F238E27FC236}">
                  <a16:creationId xmlns:a16="http://schemas.microsoft.com/office/drawing/2014/main" id="{72FF3BE7-D6DC-2882-334C-F00566B3C35D}"/>
                </a:ext>
              </a:extLst>
            </p:cNvPr>
            <p:cNvSpPr txBox="1"/>
            <p:nvPr/>
          </p:nvSpPr>
          <p:spPr>
            <a:xfrm rot="16200000">
              <a:off x="1730122" y="3533999"/>
              <a:ext cx="4226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R="0" lvl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en-US" altLang="zh-TW" sz="1200" dirty="0">
                  <a:latin typeface="Calibri" panose="020F0502020204030204"/>
                  <a:ea typeface="新細明體" panose="02020500000000000000" pitchFamily="18" charset="-120"/>
                </a:rPr>
                <a:t>2</a:t>
              </a:r>
              <a:r>
                <a:rPr kumimoji="0" lang="en-US" altLang="zh-TW" sz="120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.1)</a:t>
              </a:r>
            </a:p>
          </p:txBody>
        </p:sp>
        <p:sp>
          <p:nvSpPr>
            <p:cNvPr id="16" name="文字方塊 124">
              <a:extLst>
                <a:ext uri="{FF2B5EF4-FFF2-40B4-BE49-F238E27FC236}">
                  <a16:creationId xmlns:a16="http://schemas.microsoft.com/office/drawing/2014/main" id="{136996A7-5A3F-7FD8-77C0-36ED9E56C9E7}"/>
                </a:ext>
              </a:extLst>
            </p:cNvPr>
            <p:cNvSpPr txBox="1"/>
            <p:nvPr/>
          </p:nvSpPr>
          <p:spPr>
            <a:xfrm rot="16200000">
              <a:off x="2291839" y="3481710"/>
              <a:ext cx="4226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R="0" lvl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en-US" altLang="zh-TW" sz="1200" dirty="0">
                  <a:latin typeface="Calibri" panose="020F0502020204030204"/>
                  <a:ea typeface="新細明體" panose="02020500000000000000" pitchFamily="18" charset="-120"/>
                </a:rPr>
                <a:t>2</a:t>
              </a:r>
              <a:r>
                <a:rPr kumimoji="0" lang="en-US" altLang="zh-TW" sz="120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.2)</a:t>
              </a:r>
            </a:p>
          </p:txBody>
        </p:sp>
        <p:sp>
          <p:nvSpPr>
            <p:cNvPr id="17" name="文字方塊 124">
              <a:extLst>
                <a:ext uri="{FF2B5EF4-FFF2-40B4-BE49-F238E27FC236}">
                  <a16:creationId xmlns:a16="http://schemas.microsoft.com/office/drawing/2014/main" id="{35CC1803-F378-B213-65DF-A24F1235FE7C}"/>
                </a:ext>
              </a:extLst>
            </p:cNvPr>
            <p:cNvSpPr txBox="1"/>
            <p:nvPr/>
          </p:nvSpPr>
          <p:spPr>
            <a:xfrm rot="16200000">
              <a:off x="3349371" y="3517866"/>
              <a:ext cx="4226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R="0" lvl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en-US" altLang="zh-TW" sz="1200" dirty="0">
                  <a:latin typeface="Calibri" panose="020F0502020204030204"/>
                  <a:ea typeface="新細明體" panose="02020500000000000000" pitchFamily="18" charset="-120"/>
                </a:rPr>
                <a:t>2</a:t>
              </a:r>
              <a:r>
                <a:rPr kumimoji="0" lang="en-US" altLang="zh-TW" sz="120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.3)</a:t>
              </a:r>
            </a:p>
          </p:txBody>
        </p:sp>
        <p:sp>
          <p:nvSpPr>
            <p:cNvPr id="18" name="文字方塊 124">
              <a:extLst>
                <a:ext uri="{FF2B5EF4-FFF2-40B4-BE49-F238E27FC236}">
                  <a16:creationId xmlns:a16="http://schemas.microsoft.com/office/drawing/2014/main" id="{6E6C3824-6611-A13D-8DFE-EF9F4815443D}"/>
                </a:ext>
              </a:extLst>
            </p:cNvPr>
            <p:cNvSpPr txBox="1"/>
            <p:nvPr/>
          </p:nvSpPr>
          <p:spPr>
            <a:xfrm rot="16200000">
              <a:off x="2954871" y="3529650"/>
              <a:ext cx="4226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R="0" lvl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en-US" altLang="zh-TW" sz="1200" dirty="0">
                  <a:latin typeface="Calibri" panose="020F0502020204030204"/>
                  <a:ea typeface="新細明體" panose="02020500000000000000" pitchFamily="18" charset="-120"/>
                </a:rPr>
                <a:t>2</a:t>
              </a:r>
              <a:r>
                <a:rPr kumimoji="0" lang="en-US" altLang="zh-TW" sz="120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.1)</a:t>
              </a:r>
            </a:p>
          </p:txBody>
        </p:sp>
      </p:grpSp>
      <p:sp>
        <p:nvSpPr>
          <p:cNvPr id="26" name="文字方塊 51">
            <a:extLst>
              <a:ext uri="{FF2B5EF4-FFF2-40B4-BE49-F238E27FC236}">
                <a16:creationId xmlns:a16="http://schemas.microsoft.com/office/drawing/2014/main" id="{7B492807-4196-1D29-2028-7DCA12E11824}"/>
              </a:ext>
            </a:extLst>
          </p:cNvPr>
          <p:cNvSpPr txBox="1"/>
          <p:nvPr/>
        </p:nvSpPr>
        <p:spPr>
          <a:xfrm>
            <a:off x="3824990" y="656743"/>
            <a:ext cx="849267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Conv(3x3, s=1, 1024c)</a:t>
            </a:r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字方塊 51">
                <a:extLst>
                  <a:ext uri="{FF2B5EF4-FFF2-40B4-BE49-F238E27FC236}">
                    <a16:creationId xmlns:a16="http://schemas.microsoft.com/office/drawing/2014/main" id="{B4E2AF22-9E75-56FE-22AB-EA79D37D55B2}"/>
                  </a:ext>
                </a:extLst>
              </p:cNvPr>
              <p:cNvSpPr txBox="1"/>
              <p:nvPr/>
            </p:nvSpPr>
            <p:spPr>
              <a:xfrm>
                <a:off x="3082660" y="202160"/>
                <a:ext cx="143851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altLang="zh-TW" sz="1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altLang="zh-TW" sz="1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+mn-cs"/>
                          </a:rPr>
                          <m:t>𝑋</m:t>
                        </m:r>
                      </m:e>
                      <m:sup>
                        <m:r>
                          <a:rPr kumimoji="0" lang="en-US" altLang="zh-TW" sz="1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+mn-cs"/>
                          </a:rPr>
                          <m:t>𝑙</m:t>
                        </m:r>
                        <m:r>
                          <a:rPr kumimoji="0" lang="en-US" altLang="zh-TW" sz="1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+mn-cs"/>
                          </a:rPr>
                          <m:t>=</m:t>
                        </m:r>
                        <m:r>
                          <a:rPr kumimoji="0" lang="en-US" altLang="zh-TW" sz="1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+mn-cs"/>
                          </a:rPr>
                          <m:t>𝑁</m:t>
                        </m:r>
                      </m:sup>
                    </m:sSup>
                  </m:oMath>
                </a14:m>
                <a:r>
                  <a:rPr kumimoji="0" lang="zh-TW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 </a:t>
                </a:r>
                <a:r>
                  <a:rPr kumimoji="0" lang="en-US" altLang="zh-TW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= </a:t>
                </a:r>
                <a14:m>
                  <m:oMath xmlns:m="http://schemas.openxmlformats.org/officeDocument/2006/math">
                    <m:r>
                      <a:rPr kumimoji="0" lang="en-US" altLang="zh-TW" sz="1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新細明體" panose="02020500000000000000" pitchFamily="18" charset="-120"/>
                        <a:cs typeface="+mn-cs"/>
                      </a:rPr>
                      <m:t>{</m:t>
                    </m:r>
                    <m:sSup>
                      <m:sSupPr>
                        <m:ctrlPr>
                          <a:rPr kumimoji="0" lang="en-US" altLang="zh-TW" sz="1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altLang="zh-TW" sz="1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+mn-cs"/>
                          </a:rPr>
                          <m:t>𝑥</m:t>
                        </m:r>
                      </m:e>
                      <m:sup>
                        <m:r>
                          <a:rPr kumimoji="0" lang="en-US" altLang="zh-TW" sz="1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+mn-cs"/>
                          </a:rPr>
                          <m:t>𝑙</m:t>
                        </m:r>
                      </m:sup>
                    </m:sSup>
                    <m:r>
                      <a:rPr kumimoji="0" lang="en-US" altLang="zh-TW" sz="1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新細明體" panose="02020500000000000000" pitchFamily="18" charset="-120"/>
                        <a:cs typeface="+mn-cs"/>
                      </a:rPr>
                      <m:t>(</m:t>
                    </m:r>
                    <m:r>
                      <a:rPr kumimoji="0" lang="en-US" altLang="zh-TW" sz="1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新細明體" panose="02020500000000000000" pitchFamily="18" charset="-120"/>
                        <a:cs typeface="+mn-cs"/>
                      </a:rPr>
                      <m:t>𝑟</m:t>
                    </m:r>
                    <m:r>
                      <a:rPr kumimoji="0" lang="en-US" altLang="zh-TW" sz="1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新細明體" panose="02020500000000000000" pitchFamily="18" charset="-120"/>
                        <a:cs typeface="+mn-cs"/>
                      </a:rPr>
                      <m:t>,</m:t>
                    </m:r>
                    <m:r>
                      <a:rPr kumimoji="0" lang="en-US" altLang="zh-TW" sz="1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新細明體" panose="02020500000000000000" pitchFamily="18" charset="-120"/>
                        <a:cs typeface="+mn-cs"/>
                      </a:rPr>
                      <m:t>𝑐</m:t>
                    </m:r>
                    <m:r>
                      <a:rPr kumimoji="0" lang="en-US" altLang="zh-TW" sz="1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新細明體" panose="02020500000000000000" pitchFamily="18" charset="-120"/>
                        <a:cs typeface="+mn-cs"/>
                      </a:rPr>
                      <m:t>)}</m:t>
                    </m:r>
                  </m:oMath>
                </a14:m>
                <a:r>
                  <a:rPr kumimoji="0" lang="zh-TW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 </a:t>
                </a:r>
                <a:r>
                  <a:rPr kumimoji="0" lang="en-US" altLang="zh-TW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32x32</a:t>
                </a:r>
                <a:r>
                  <a:rPr kumimoji="0" lang="en-US" altLang="zh-TW" sz="1000" b="0" i="0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 tokens each 1x1x256c</a:t>
                </a:r>
                <a:endParaRPr kumimoji="0" lang="zh-TW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27" name="文字方塊 51">
                <a:extLst>
                  <a:ext uri="{FF2B5EF4-FFF2-40B4-BE49-F238E27FC236}">
                    <a16:creationId xmlns:a16="http://schemas.microsoft.com/office/drawing/2014/main" id="{B4E2AF22-9E75-56FE-22AB-EA79D37D55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2660" y="202160"/>
                <a:ext cx="1438514" cy="400110"/>
              </a:xfrm>
              <a:prstGeom prst="rect">
                <a:avLst/>
              </a:prstGeom>
              <a:blipFill>
                <a:blip r:embed="rId6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CF8D744-4A26-ADDE-2572-F7C7B4443B97}"/>
              </a:ext>
            </a:extLst>
          </p:cNvPr>
          <p:cNvCxnSpPr/>
          <p:nvPr/>
        </p:nvCxnSpPr>
        <p:spPr>
          <a:xfrm>
            <a:off x="815752" y="890254"/>
            <a:ext cx="61370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字方塊 51">
                <a:extLst>
                  <a:ext uri="{FF2B5EF4-FFF2-40B4-BE49-F238E27FC236}">
                    <a16:creationId xmlns:a16="http://schemas.microsoft.com/office/drawing/2014/main" id="{55E99183-6D5F-5A71-7091-DF54FD5D8534}"/>
                  </a:ext>
                </a:extLst>
              </p:cNvPr>
              <p:cNvSpPr txBox="1"/>
              <p:nvPr/>
            </p:nvSpPr>
            <p:spPr>
              <a:xfrm>
                <a:off x="5032886" y="1145451"/>
                <a:ext cx="162148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TW" sz="10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TW" sz="10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𝑋</m:t>
                        </m:r>
                      </m:e>
                      <m:sub>
                        <m:r>
                          <a:rPr kumimoji="0" lang="en-US" altLang="zh-TW" sz="10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kumimoji="0" lang="zh-TW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 </a:t>
                </a:r>
                <a:r>
                  <a:rPr kumimoji="0" lang="en-US" altLang="zh-TW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= </a:t>
                </a:r>
                <a14:m>
                  <m:oMath xmlns:m="http://schemas.openxmlformats.org/officeDocument/2006/math">
                    <m:r>
                      <a:rPr kumimoji="0" lang="en-US" altLang="zh-TW" sz="1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新細明體" panose="02020500000000000000" pitchFamily="18" charset="-120"/>
                        <a:cs typeface="+mn-cs"/>
                      </a:rPr>
                      <m:t>{</m:t>
                    </m:r>
                    <m:sSub>
                      <m:sSubPr>
                        <m:ctrlPr>
                          <a:rPr kumimoji="0" lang="en-US" altLang="zh-TW" sz="1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TW" sz="1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+mn-cs"/>
                          </a:rPr>
                          <m:t>𝑥</m:t>
                        </m:r>
                      </m:e>
                      <m:sub>
                        <m:r>
                          <a:rPr kumimoji="0" lang="en-US" altLang="zh-TW" sz="1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+mn-cs"/>
                          </a:rPr>
                          <m:t>𝑜𝑢𝑡</m:t>
                        </m:r>
                      </m:sub>
                    </m:sSub>
                    <m:r>
                      <a:rPr kumimoji="0" lang="en-US" altLang="zh-TW" sz="1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新細明體" panose="02020500000000000000" pitchFamily="18" charset="-120"/>
                        <a:cs typeface="+mn-cs"/>
                      </a:rPr>
                      <m:t>(</m:t>
                    </m:r>
                    <m:r>
                      <a:rPr kumimoji="0" lang="en-US" altLang="zh-TW" sz="1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新細明體" panose="02020500000000000000" pitchFamily="18" charset="-120"/>
                        <a:cs typeface="+mn-cs"/>
                      </a:rPr>
                      <m:t>𝑟</m:t>
                    </m:r>
                    <m:r>
                      <a:rPr kumimoji="0" lang="en-US" altLang="zh-TW" sz="1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新細明體" panose="02020500000000000000" pitchFamily="18" charset="-120"/>
                        <a:cs typeface="+mn-cs"/>
                      </a:rPr>
                      <m:t>,</m:t>
                    </m:r>
                    <m:r>
                      <a:rPr kumimoji="0" lang="en-US" altLang="zh-TW" sz="1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新細明體" panose="02020500000000000000" pitchFamily="18" charset="-120"/>
                        <a:cs typeface="+mn-cs"/>
                      </a:rPr>
                      <m:t>𝑐</m:t>
                    </m:r>
                    <m:r>
                      <a:rPr kumimoji="0" lang="en-US" altLang="zh-TW" sz="1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新細明體" panose="02020500000000000000" pitchFamily="18" charset="-120"/>
                        <a:cs typeface="+mn-cs"/>
                      </a:rPr>
                      <m:t>)}</m:t>
                    </m:r>
                  </m:oMath>
                </a14:m>
                <a:r>
                  <a:rPr kumimoji="0" lang="zh-TW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 </a:t>
                </a:r>
                <a:r>
                  <a:rPr kumimoji="0" lang="en-US" altLang="zh-TW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32x32</a:t>
                </a:r>
                <a:r>
                  <a:rPr kumimoji="0" lang="en-US" altLang="zh-TW" sz="1000" b="0" i="0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 tokens each 1x1x1024c</a:t>
                </a:r>
                <a:endParaRPr kumimoji="0" lang="zh-TW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30" name="文字方塊 51">
                <a:extLst>
                  <a:ext uri="{FF2B5EF4-FFF2-40B4-BE49-F238E27FC236}">
                    <a16:creationId xmlns:a16="http://schemas.microsoft.com/office/drawing/2014/main" id="{55E99183-6D5F-5A71-7091-DF54FD5D85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2886" y="1145451"/>
                <a:ext cx="1621483" cy="400110"/>
              </a:xfrm>
              <a:prstGeom prst="rect">
                <a:avLst/>
              </a:prstGeom>
              <a:blipFill>
                <a:blip r:embed="rId7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1B8F737A-5523-87DD-4011-66120E90CCF6}"/>
              </a:ext>
            </a:extLst>
          </p:cNvPr>
          <p:cNvCxnSpPr>
            <a:cxnSpLocks/>
          </p:cNvCxnSpPr>
          <p:nvPr/>
        </p:nvCxnSpPr>
        <p:spPr>
          <a:xfrm flipV="1">
            <a:off x="3553228" y="869086"/>
            <a:ext cx="291012" cy="145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126E1A4E-9FE4-43C2-1984-09248F4B22DD}"/>
              </a:ext>
            </a:extLst>
          </p:cNvPr>
          <p:cNvCxnSpPr>
            <a:cxnSpLocks/>
            <a:stCxn id="26" idx="3"/>
          </p:cNvCxnSpPr>
          <p:nvPr/>
        </p:nvCxnSpPr>
        <p:spPr>
          <a:xfrm>
            <a:off x="4674257" y="887576"/>
            <a:ext cx="32271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字方塊 51">
                <a:extLst>
                  <a:ext uri="{FF2B5EF4-FFF2-40B4-BE49-F238E27FC236}">
                    <a16:creationId xmlns:a16="http://schemas.microsoft.com/office/drawing/2014/main" id="{14E15EEF-A30F-75AF-7CD2-6F116EF8B586}"/>
                  </a:ext>
                </a:extLst>
              </p:cNvPr>
              <p:cNvSpPr txBox="1"/>
              <p:nvPr/>
            </p:nvSpPr>
            <p:spPr>
              <a:xfrm>
                <a:off x="1482248" y="1211731"/>
                <a:ext cx="145703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Repeat for N(=8) layers, starting with </a:t>
                </a:r>
                <a14:m>
                  <m:oMath xmlns:m="http://schemas.openxmlformats.org/officeDocument/2006/math">
                    <m:r>
                      <a:rPr kumimoji="0" lang="en-US" altLang="zh-TW" sz="1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新細明體" panose="02020500000000000000" pitchFamily="18" charset="-120"/>
                        <a:cs typeface="+mn-cs"/>
                      </a:rPr>
                      <m:t>𝑙</m:t>
                    </m:r>
                    <m:r>
                      <a:rPr kumimoji="0" lang="en-US" altLang="zh-TW" sz="1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新細明體" panose="02020500000000000000" pitchFamily="18" charset="-120"/>
                        <a:cs typeface="+mn-cs"/>
                      </a:rPr>
                      <m:t>=1</m:t>
                    </m:r>
                  </m:oMath>
                </a14:m>
                <a:r>
                  <a:rPr kumimoji="0" lang="zh-TW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 </a:t>
                </a:r>
                <a:r>
                  <a:rPr kumimoji="0" lang="en-US" altLang="zh-TW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layer</a:t>
                </a:r>
                <a:endParaRPr kumimoji="0" lang="zh-TW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36" name="文字方塊 51">
                <a:extLst>
                  <a:ext uri="{FF2B5EF4-FFF2-40B4-BE49-F238E27FC236}">
                    <a16:creationId xmlns:a16="http://schemas.microsoft.com/office/drawing/2014/main" id="{14E15EEF-A30F-75AF-7CD2-6F116EF8B5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2248" y="1211731"/>
                <a:ext cx="1457037" cy="400110"/>
              </a:xfrm>
              <a:prstGeom prst="rect">
                <a:avLst/>
              </a:prstGeom>
              <a:blipFill>
                <a:blip r:embed="rId8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字方塊 51">
                <a:extLst>
                  <a:ext uri="{FF2B5EF4-FFF2-40B4-BE49-F238E27FC236}">
                    <a16:creationId xmlns:a16="http://schemas.microsoft.com/office/drawing/2014/main" id="{313687A7-8038-01AD-2BAB-F1E0B2E96A0A}"/>
                  </a:ext>
                </a:extLst>
              </p:cNvPr>
              <p:cNvSpPr txBox="1"/>
              <p:nvPr/>
            </p:nvSpPr>
            <p:spPr>
              <a:xfrm>
                <a:off x="3472974" y="666185"/>
                <a:ext cx="404158" cy="2489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altLang="zh-TW" sz="1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altLang="zh-TW" sz="1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+mn-cs"/>
                          </a:rPr>
                          <m:t>𝑋</m:t>
                        </m:r>
                      </m:e>
                      <m:sup>
                        <m:r>
                          <a:rPr kumimoji="0" lang="en-US" altLang="zh-TW" sz="1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+mn-cs"/>
                          </a:rPr>
                          <m:t>𝑙</m:t>
                        </m:r>
                        <m:r>
                          <a:rPr kumimoji="0" lang="en-US" altLang="zh-TW" sz="1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+mn-cs"/>
                          </a:rPr>
                          <m:t>=</m:t>
                        </m:r>
                        <m:r>
                          <a:rPr kumimoji="0" lang="en-US" altLang="zh-TW" sz="1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+mn-cs"/>
                          </a:rPr>
                          <m:t>𝑁</m:t>
                        </m:r>
                      </m:sup>
                    </m:sSup>
                  </m:oMath>
                </a14:m>
                <a:r>
                  <a:rPr kumimoji="0" lang="zh-TW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 </a:t>
                </a:r>
              </a:p>
            </p:txBody>
          </p:sp>
        </mc:Choice>
        <mc:Fallback xmlns="">
          <p:sp>
            <p:nvSpPr>
              <p:cNvPr id="37" name="文字方塊 51">
                <a:extLst>
                  <a:ext uri="{FF2B5EF4-FFF2-40B4-BE49-F238E27FC236}">
                    <a16:creationId xmlns:a16="http://schemas.microsoft.com/office/drawing/2014/main" id="{313687A7-8038-01AD-2BAB-F1E0B2E96A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2974" y="666185"/>
                <a:ext cx="404158" cy="24891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字方塊 68">
                <a:extLst>
                  <a:ext uri="{FF2B5EF4-FFF2-40B4-BE49-F238E27FC236}">
                    <a16:creationId xmlns:a16="http://schemas.microsoft.com/office/drawing/2014/main" id="{0776DE9B-10E7-0E47-FA48-561F6C857F7A}"/>
                  </a:ext>
                </a:extLst>
              </p:cNvPr>
              <p:cNvSpPr txBox="1"/>
              <p:nvPr/>
            </p:nvSpPr>
            <p:spPr>
              <a:xfrm>
                <a:off x="18690" y="1177690"/>
                <a:ext cx="1563198" cy="4221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defRPr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sz="1000" b="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</m:ctrlPr>
                      </m:sSubSupPr>
                      <m:e>
                        <m:r>
                          <a:rPr lang="en-US" altLang="zh-TW" sz="1000" b="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𝑋</m:t>
                        </m:r>
                      </m:e>
                      <m:sub>
                        <m:r>
                          <a:rPr lang="en-US" altLang="zh-TW" sz="1000" b="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𝑖𝑛</m:t>
                        </m:r>
                      </m:sub>
                      <m:sup>
                        <m:r>
                          <a:rPr lang="en-US" altLang="zh-TW" sz="1000" b="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𝑙</m:t>
                        </m:r>
                        <m:r>
                          <a:rPr lang="en-US" altLang="zh-TW" sz="1000" b="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−1</m:t>
                        </m:r>
                      </m:sup>
                    </m:sSubSup>
                  </m:oMath>
                </a14:m>
                <a:r>
                  <a:rPr lang="en-US" altLang="zh-TW" sz="1000" dirty="0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=</a:t>
                </a:r>
                <a14:m>
                  <m:oMath xmlns:m="http://schemas.openxmlformats.org/officeDocument/2006/math">
                    <m:r>
                      <a:rPr lang="en-US" altLang="zh-TW" sz="1000" b="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{</m:t>
                    </m:r>
                    <m:sSub>
                      <m:sSubPr>
                        <m:ctrlPr>
                          <a:rPr lang="en-US" altLang="zh-TW" sz="1000" b="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</m:ctrlPr>
                      </m:sSubPr>
                      <m:e>
                        <m:r>
                          <a:rPr lang="en-US" altLang="zh-TW" sz="1000" b="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𝑥</m:t>
                        </m:r>
                      </m:e>
                      <m:sub>
                        <m:r>
                          <a:rPr lang="en-US" altLang="zh-TW" sz="1000" b="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𝑖𝑛</m:t>
                        </m:r>
                      </m:sub>
                    </m:sSub>
                    <m:r>
                      <a:rPr lang="en-US" altLang="zh-TW" sz="1000" b="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(</m:t>
                    </m:r>
                    <m:r>
                      <a:rPr lang="en-US" altLang="zh-TW" sz="1000" b="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𝑟</m:t>
                    </m:r>
                    <m:r>
                      <a:rPr lang="en-US" altLang="zh-TW" sz="1000" b="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,</m:t>
                    </m:r>
                    <m:r>
                      <a:rPr lang="en-US" altLang="zh-TW" sz="1000" b="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𝑐</m:t>
                    </m:r>
                    <m:r>
                      <a:rPr lang="en-US" altLang="zh-TW" sz="1000" b="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)}</m:t>
                    </m:r>
                  </m:oMath>
                </a14:m>
                <a:r>
                  <a:rPr lang="en-US" altLang="zh-TW" sz="1000" dirty="0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 32x32 tokens, each 1x1x256c</a:t>
                </a:r>
                <a:endParaRPr kumimoji="0" lang="zh-TW" altLang="en-US" sz="10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38" name="文字方塊 68">
                <a:extLst>
                  <a:ext uri="{FF2B5EF4-FFF2-40B4-BE49-F238E27FC236}">
                    <a16:creationId xmlns:a16="http://schemas.microsoft.com/office/drawing/2014/main" id="{0776DE9B-10E7-0E47-FA48-561F6C857F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90" y="1177690"/>
                <a:ext cx="1563198" cy="422103"/>
              </a:xfrm>
              <a:prstGeom prst="rect">
                <a:avLst/>
              </a:prstGeom>
              <a:blipFill>
                <a:blip r:embed="rId10"/>
                <a:stretch>
                  <a:fillRect b="-72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文字方塊 106">
            <a:extLst>
              <a:ext uri="{FF2B5EF4-FFF2-40B4-BE49-F238E27FC236}">
                <a16:creationId xmlns:a16="http://schemas.microsoft.com/office/drawing/2014/main" id="{6953D0A4-AB97-D149-6DA8-4C27A33D0667}"/>
              </a:ext>
            </a:extLst>
          </p:cNvPr>
          <p:cNvSpPr txBox="1"/>
          <p:nvPr/>
        </p:nvSpPr>
        <p:spPr>
          <a:xfrm>
            <a:off x="-126094" y="1575063"/>
            <a:ext cx="42980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60363" indent="-185738"/>
            <a:r>
              <a:rPr lang="en-US" altLang="zh-TW" sz="12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Multi-Head Self-Attention </a:t>
            </a:r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weighting tokens.</a:t>
            </a:r>
            <a:r>
              <a:rPr lang="en-US" altLang="zh-TW" sz="12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字方塊 124">
                <a:extLst>
                  <a:ext uri="{FF2B5EF4-FFF2-40B4-BE49-F238E27FC236}">
                    <a16:creationId xmlns:a16="http://schemas.microsoft.com/office/drawing/2014/main" id="{7BA12683-D099-FE37-7FD5-039F06FA11CE}"/>
                  </a:ext>
                </a:extLst>
              </p:cNvPr>
              <p:cNvSpPr txBox="1"/>
              <p:nvPr/>
            </p:nvSpPr>
            <p:spPr>
              <a:xfrm>
                <a:off x="204339" y="1798819"/>
                <a:ext cx="8091935" cy="3039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R="0" lvl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lang="en-US" altLang="zh-TW" sz="1200" dirty="0">
                    <a:latin typeface="Calibri" panose="020F0502020204030204"/>
                    <a:ea typeface="新細明體" panose="02020500000000000000" pitchFamily="18" charset="-120"/>
                  </a:rPr>
                  <a:t>2</a:t>
                </a:r>
                <a:r>
                  <a:rPr kumimoji="0" lang="en-US" altLang="zh-TW" sz="120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.1) </a:t>
                </a:r>
                <a:r>
                  <a:rPr lang="en-US" sz="1200" dirty="0">
                    <a:solidFill>
                      <a:srgbClr val="00B050"/>
                    </a:solidFill>
                    <a:latin typeface="Times New Roman"/>
                    <a:ea typeface="新細明體"/>
                  </a:rPr>
                  <a:t>Layer Normalization (LN) </a:t>
                </a:r>
                <a:r>
                  <a:rPr lang="en-US" altLang="zh-TW" sz="1200" dirty="0">
                    <a:solidFill>
                      <a:srgbClr val="00B050"/>
                    </a:solidFill>
                    <a:latin typeface="Times New Roman"/>
                    <a:ea typeface="新細明體"/>
                  </a:rPr>
                  <a:t>wo/ or </a:t>
                </a:r>
                <a:r>
                  <a:rPr lang="en-US" sz="1200" dirty="0">
                    <a:solidFill>
                      <a:srgbClr val="00B050"/>
                    </a:solidFill>
                    <a:latin typeface="Times New Roman"/>
                    <a:ea typeface="新細明體"/>
                  </a:rPr>
                  <a:t>w/ Residual Addition</a:t>
                </a:r>
                <a:r>
                  <a:rPr lang="en-US" sz="1200" dirty="0">
                    <a:solidFill>
                      <a:prstClr val="black"/>
                    </a:solidFill>
                    <a:latin typeface="Times New Roman"/>
                    <a:ea typeface="新細明體"/>
                  </a:rPr>
                  <a:t>: on the Input data </a:t>
                </a:r>
                <a14:m>
                  <m:oMath xmlns:m="http://schemas.openxmlformats.org/officeDocument/2006/math">
                    <m:r>
                      <a:rPr lang="en-US" sz="12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新細明體"/>
                      </a:rPr>
                      <m:t>𝑋</m:t>
                    </m:r>
                  </m:oMath>
                </a14:m>
                <a:r>
                  <a:rPr lang="en-US" sz="1200" dirty="0">
                    <a:solidFill>
                      <a:prstClr val="black"/>
                    </a:solidFill>
                    <a:latin typeface="Times New Roman"/>
                    <a:ea typeface="新細明體"/>
                  </a:rPr>
                  <a:t> and attention output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新細明體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sz="12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新細明體"/>
                              </a:rPr>
                            </m:ctrlPr>
                          </m:accPr>
                          <m:e>
                            <m:r>
                              <a:rPr lang="en-US" sz="12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新細明體"/>
                              </a:rPr>
                              <m:t>𝑋</m:t>
                            </m:r>
                          </m:e>
                        </m:acc>
                      </m:e>
                      <m:sub/>
                      <m:sup>
                        <m:r>
                          <a:rPr lang="en-US" sz="1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ℓ</m:t>
                        </m:r>
                      </m:sup>
                    </m:sSubSup>
                  </m:oMath>
                </a14:m>
                <a:r>
                  <a:rPr lang="en-US" sz="1200" dirty="0">
                    <a:solidFill>
                      <a:prstClr val="black"/>
                    </a:solidFill>
                    <a:latin typeface="Times New Roman"/>
                    <a:ea typeface="新細明體"/>
                  </a:rPr>
                  <a:t>of Transformer block </a:t>
                </a:r>
                <a14:m>
                  <m:oMath xmlns:m="http://schemas.openxmlformats.org/officeDocument/2006/math">
                    <m:r>
                      <a:rPr lang="en-US" sz="12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ℓ</m:t>
                    </m:r>
                  </m:oMath>
                </a14:m>
                <a:r>
                  <a:rPr lang="en-US" sz="1200" dirty="0">
                    <a:solidFill>
                      <a:prstClr val="black"/>
                    </a:solidFill>
                    <a:latin typeface="Times New Roman"/>
                    <a:ea typeface="新細明體"/>
                  </a:rPr>
                  <a:t>.</a:t>
                </a:r>
                <a:endParaRPr kumimoji="0" lang="en-US" altLang="zh-TW" sz="120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40" name="文字方塊 124">
                <a:extLst>
                  <a:ext uri="{FF2B5EF4-FFF2-40B4-BE49-F238E27FC236}">
                    <a16:creationId xmlns:a16="http://schemas.microsoft.com/office/drawing/2014/main" id="{7BA12683-D099-FE37-7FD5-039F06FA11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339" y="1798819"/>
                <a:ext cx="8091935" cy="303929"/>
              </a:xfrm>
              <a:prstGeom prst="rect">
                <a:avLst/>
              </a:prstGeom>
              <a:blipFill>
                <a:blip r:embed="rId11"/>
                <a:stretch>
                  <a:fillRect l="-75" b="-1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字方塊 18">
                <a:extLst>
                  <a:ext uri="{FF2B5EF4-FFF2-40B4-BE49-F238E27FC236}">
                    <a16:creationId xmlns:a16="http://schemas.microsoft.com/office/drawing/2014/main" id="{ED44D898-AF9A-7A96-2A31-D644AA6A2AF4}"/>
                  </a:ext>
                </a:extLst>
              </p:cNvPr>
              <p:cNvSpPr txBox="1"/>
              <p:nvPr/>
            </p:nvSpPr>
            <p:spPr>
              <a:xfrm>
                <a:off x="291991" y="2033073"/>
                <a:ext cx="4770957" cy="2585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82563" lvl="0" defTabSz="914400">
                  <a:tabLst>
                    <a:tab pos="0" algn="l"/>
                  </a:tabLst>
                  <a:defRPr/>
                </a:pPr>
                <a:r>
                  <a:rPr lang="en-US" sz="1000" dirty="0">
                    <a:solidFill>
                      <a:srgbClr val="00B0F0"/>
                    </a:solidFill>
                    <a:latin typeface="Times New Roman"/>
                    <a:ea typeface="新細明體"/>
                  </a:rPr>
                  <a:t>I/P</a:t>
                </a:r>
                <a:r>
                  <a:rPr lang="en-US" sz="1000" dirty="0">
                    <a:latin typeface="Times New Roman"/>
                    <a:ea typeface="新細明體"/>
                  </a:rPr>
                  <a:t> Tokens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新細明體"/>
                          </a:rPr>
                        </m:ctrlPr>
                      </m:sSubSupPr>
                      <m:e>
                        <m:r>
                          <a:rPr lang="en-US" sz="1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新細明體"/>
                          </a:rPr>
                          <m:t>𝑋</m:t>
                        </m:r>
                      </m:e>
                      <m:sub>
                        <m:r>
                          <a:rPr lang="en-US" sz="1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新細明體"/>
                          </a:rPr>
                          <m:t>𝑖𝑛</m:t>
                        </m:r>
                      </m:sub>
                      <m:sup>
                        <m:r>
                          <a:rPr lang="en-US" sz="1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新細明體"/>
                          </a:rPr>
                          <m:t>𝑙</m:t>
                        </m:r>
                        <m:r>
                          <a:rPr lang="en-US" sz="1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新細明體"/>
                          </a:rPr>
                          <m:t>−1</m:t>
                        </m:r>
                      </m:sup>
                    </m:sSubSup>
                  </m:oMath>
                </a14:m>
                <a:r>
                  <a:rPr lang="en-US" sz="1000" dirty="0">
                    <a:solidFill>
                      <a:schemeClr val="tx1"/>
                    </a:solidFill>
                    <a:latin typeface="Times New Roman"/>
                    <a:ea typeface="新細明體"/>
                  </a:rPr>
                  <a:t>=</a:t>
                </a:r>
                <a14:m>
                  <m:oMath xmlns:m="http://schemas.openxmlformats.org/officeDocument/2006/math">
                    <m:r>
                      <a:rPr lang="en-US" sz="1000" i="1" dirty="0">
                        <a:latin typeface="Cambria Math" panose="02040503050406030204" pitchFamily="18" charset="0"/>
                        <a:ea typeface="新細明體"/>
                      </a:rPr>
                      <m:t>{</m:t>
                    </m:r>
                    <m:sSubSup>
                      <m:sSubSupPr>
                        <m:ctrlPr>
                          <a:rPr lang="en-US" sz="1000" b="0" i="1" dirty="0" smtClean="0">
                            <a:latin typeface="Cambria Math" panose="02040503050406030204" pitchFamily="18" charset="0"/>
                            <a:ea typeface="新細明體"/>
                          </a:rPr>
                        </m:ctrlPr>
                      </m:sSubSupPr>
                      <m:e>
                        <m:r>
                          <a:rPr lang="en-US" sz="1000" i="1" dirty="0" smtClean="0">
                            <a:latin typeface="Cambria Math" panose="02040503050406030204" pitchFamily="18" charset="0"/>
                            <a:ea typeface="新細明體"/>
                          </a:rPr>
                          <m:t>𝑥</m:t>
                        </m:r>
                      </m:e>
                      <m:sub>
                        <m:r>
                          <a:rPr lang="en-US" sz="1000" b="0" i="1" dirty="0" smtClean="0">
                            <a:latin typeface="Cambria Math" panose="02040503050406030204" pitchFamily="18" charset="0"/>
                            <a:ea typeface="新細明體"/>
                          </a:rPr>
                          <m:t>𝑖𝑛</m:t>
                        </m:r>
                      </m:sub>
                      <m:sup>
                        <m:r>
                          <a:rPr lang="en-US" sz="1000" b="0" i="1" dirty="0" smtClean="0">
                            <a:latin typeface="Cambria Math" panose="02040503050406030204" pitchFamily="18" charset="0"/>
                            <a:ea typeface="新細明體"/>
                          </a:rPr>
                          <m:t>𝑙</m:t>
                        </m:r>
                        <m:r>
                          <a:rPr lang="en-US" sz="1000" b="0" i="1" dirty="0" smtClean="0">
                            <a:latin typeface="Cambria Math" panose="02040503050406030204" pitchFamily="18" charset="0"/>
                            <a:ea typeface="新細明體"/>
                          </a:rPr>
                          <m:t>−1</m:t>
                        </m:r>
                      </m:sup>
                    </m:sSubSup>
                    <m:r>
                      <a:rPr lang="en-US" sz="1000" b="0" i="1" dirty="0" smtClean="0">
                        <a:latin typeface="Cambria Math" panose="02040503050406030204" pitchFamily="18" charset="0"/>
                        <a:ea typeface="新細明體"/>
                      </a:rPr>
                      <m:t>(</m:t>
                    </m:r>
                    <m:r>
                      <a:rPr lang="en-US" sz="1000" b="0" i="1" dirty="0" smtClean="0">
                        <a:latin typeface="Cambria Math" panose="02040503050406030204" pitchFamily="18" charset="0"/>
                        <a:ea typeface="新細明體"/>
                      </a:rPr>
                      <m:t>𝑟</m:t>
                    </m:r>
                    <m:r>
                      <a:rPr lang="en-US" sz="1000" b="0" i="1" dirty="0" smtClean="0">
                        <a:latin typeface="Cambria Math" panose="02040503050406030204" pitchFamily="18" charset="0"/>
                        <a:ea typeface="新細明體"/>
                      </a:rPr>
                      <m:t>,</m:t>
                    </m:r>
                    <m:r>
                      <a:rPr lang="en-US" sz="1000" b="0" i="1" dirty="0" smtClean="0">
                        <a:latin typeface="Cambria Math" panose="02040503050406030204" pitchFamily="18" charset="0"/>
                        <a:ea typeface="新細明體"/>
                      </a:rPr>
                      <m:t>𝑐</m:t>
                    </m:r>
                    <m:r>
                      <a:rPr lang="en-US" sz="1000" b="0" i="1" dirty="0" smtClean="0">
                        <a:latin typeface="Cambria Math" panose="02040503050406030204" pitchFamily="18" charset="0"/>
                        <a:ea typeface="新細明體"/>
                      </a:rPr>
                      <m:t>)}</m:t>
                    </m:r>
                  </m:oMath>
                </a14:m>
                <a:r>
                  <a:rPr lang="en-US" sz="1000" dirty="0">
                    <a:latin typeface="Times New Roman"/>
                    <a:ea typeface="新細明體"/>
                  </a:rPr>
                  <a:t>, 32×32 tokens, 1×1×</a:t>
                </a:r>
                <a:r>
                  <a:rPr lang="en-US" sz="1000" dirty="0">
                    <a:ea typeface="新細明體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000" i="1">
                            <a:latin typeface="Cambria Math" panose="02040503050406030204" pitchFamily="18" charset="0"/>
                            <a:ea typeface="新細明體"/>
                          </a:rPr>
                        </m:ctrlPr>
                      </m:sSubPr>
                      <m:e>
                        <m:r>
                          <a:rPr lang="en-US" sz="1000" i="1">
                            <a:latin typeface="Cambria Math" panose="02040503050406030204" pitchFamily="18" charset="0"/>
                            <a:ea typeface="新細明體"/>
                          </a:rPr>
                          <m:t>𝑑</m:t>
                        </m:r>
                      </m:e>
                      <m:sub>
                        <m:r>
                          <a:rPr lang="en-US" sz="1000" i="1">
                            <a:latin typeface="Cambria Math" panose="02040503050406030204" pitchFamily="18" charset="0"/>
                            <a:ea typeface="新細明體"/>
                          </a:rPr>
                          <m:t>𝑚</m:t>
                        </m:r>
                      </m:sub>
                    </m:sSub>
                    <m:r>
                      <a:rPr lang="en-US" sz="1000" b="0" i="1" smtClean="0">
                        <a:latin typeface="Cambria Math" panose="02040503050406030204" pitchFamily="18" charset="0"/>
                        <a:ea typeface="新細明體"/>
                      </a:rPr>
                      <m:t>(=256</m:t>
                    </m:r>
                    <m:r>
                      <a:rPr lang="en-US" sz="1000" b="0" i="1" smtClean="0">
                        <a:latin typeface="Cambria Math" panose="02040503050406030204" pitchFamily="18" charset="0"/>
                        <a:ea typeface="新細明體"/>
                      </a:rPr>
                      <m:t>𝑐</m:t>
                    </m:r>
                    <m:r>
                      <a:rPr lang="en-US" sz="1000" b="0" i="1" smtClean="0">
                        <a:latin typeface="Cambria Math" panose="02040503050406030204" pitchFamily="18" charset="0"/>
                        <a:ea typeface="新細明體"/>
                      </a:rPr>
                      <m:t>)</m:t>
                    </m:r>
                  </m:oMath>
                </a14:m>
                <a:r>
                  <a:rPr lang="en-US" sz="1000" dirty="0">
                    <a:latin typeface="Times New Roman"/>
                    <a:ea typeface="新細明體"/>
                  </a:rPr>
                  <a:t>/token, </a:t>
                </a:r>
                <a14:m>
                  <m:oMath xmlns:m="http://schemas.openxmlformats.org/officeDocument/2006/math">
                    <m:r>
                      <a:rPr lang="en-US" sz="1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ℓ</m:t>
                    </m:r>
                  </m:oMath>
                </a14:m>
                <a:r>
                  <a:rPr lang="en-US" sz="1000" dirty="0">
                    <a:latin typeface="Times New Roman"/>
                    <a:ea typeface="新細明體"/>
                  </a:rPr>
                  <a:t>=1</a:t>
                </a:r>
              </a:p>
            </p:txBody>
          </p:sp>
        </mc:Choice>
        <mc:Fallback xmlns="">
          <p:sp>
            <p:nvSpPr>
              <p:cNvPr id="41" name="文字方塊 18">
                <a:extLst>
                  <a:ext uri="{FF2B5EF4-FFF2-40B4-BE49-F238E27FC236}">
                    <a16:creationId xmlns:a16="http://schemas.microsoft.com/office/drawing/2014/main" id="{ED44D898-AF9A-7A96-2A31-D644AA6A2A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991" y="2033073"/>
                <a:ext cx="4770957" cy="258597"/>
              </a:xfrm>
              <a:prstGeom prst="rect">
                <a:avLst/>
              </a:prstGeom>
              <a:blipFill>
                <a:blip r:embed="rId12"/>
                <a:stretch>
                  <a:fillRect b="-1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字方塊 18">
                <a:extLst>
                  <a:ext uri="{FF2B5EF4-FFF2-40B4-BE49-F238E27FC236}">
                    <a16:creationId xmlns:a16="http://schemas.microsoft.com/office/drawing/2014/main" id="{7BC0C5CF-0EAC-0F13-4A28-A1DDB6FE0D28}"/>
                  </a:ext>
                </a:extLst>
              </p:cNvPr>
              <p:cNvSpPr txBox="1"/>
              <p:nvPr/>
            </p:nvSpPr>
            <p:spPr>
              <a:xfrm>
                <a:off x="443449" y="2198966"/>
                <a:ext cx="2312572" cy="2836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7800" lvl="0" indent="-177800" defTabSz="914400">
                  <a:defRPr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2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新細明體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12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新細明體"/>
                              </a:rPr>
                            </m:ctrlPr>
                          </m:accPr>
                          <m:e>
                            <m:r>
                              <a:rPr lang="en-US" sz="12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新細明體"/>
                              </a:rPr>
                              <m:t>𝑋</m:t>
                            </m:r>
                          </m:e>
                        </m:acc>
                      </m:e>
                      <m:sup>
                        <m:r>
                          <a:rPr lang="en-US" sz="12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ℓ</m:t>
                        </m:r>
                      </m:sup>
                    </m:sSup>
                  </m:oMath>
                </a14:m>
                <a:r>
                  <a:rPr lang="en-US" sz="1200" b="0" dirty="0">
                    <a:solidFill>
                      <a:prstClr val="black"/>
                    </a:solidFill>
                    <a:ea typeface="新細明體"/>
                  </a:rPr>
                  <a:t>=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200" b="0" i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新細明體"/>
                      </a:rPr>
                      <m:t>MHSA</m:t>
                    </m:r>
                    <m:r>
                      <a:rPr lang="en-US" sz="1200" b="0" i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新細明體"/>
                      </a:rPr>
                      <m:t>(</m:t>
                    </m:r>
                    <m:sSup>
                      <m:sSupPr>
                        <m:ctrlPr>
                          <a:rPr lang="en-US" sz="12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新細明體"/>
                          </a:rPr>
                        </m:ctrlPr>
                      </m:sSupPr>
                      <m:e>
                        <m:r>
                          <a:rPr lang="en-US" sz="12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新細明體"/>
                          </a:rPr>
                          <m:t>𝐿𝑁</m:t>
                        </m:r>
                        <m:r>
                          <a:rPr lang="en-US" sz="12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新細明體"/>
                          </a:rPr>
                          <m:t>(</m:t>
                        </m:r>
                        <m:r>
                          <a:rPr lang="en-US" sz="12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新細明體"/>
                          </a:rPr>
                          <m:t>𝑋</m:t>
                        </m:r>
                      </m:e>
                      <m:sup>
                        <m:r>
                          <a:rPr lang="en-US" sz="12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ℓ−1</m:t>
                        </m:r>
                      </m:sup>
                    </m:sSup>
                    <m:r>
                      <a:rPr lang="en-US" sz="12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))+</m:t>
                    </m:r>
                    <m:sSup>
                      <m:sSupPr>
                        <m:ctrlPr>
                          <a:rPr lang="en-US" sz="12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sz="12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ℓ−1</m:t>
                        </m:r>
                      </m:sup>
                    </m:sSup>
                  </m:oMath>
                </a14:m>
                <a:endParaRPr lang="en-US" sz="1200" dirty="0">
                  <a:solidFill>
                    <a:prstClr val="black"/>
                  </a:solidFill>
                  <a:latin typeface="Times New Roman"/>
                  <a:ea typeface="新細明體"/>
                </a:endParaRPr>
              </a:p>
            </p:txBody>
          </p:sp>
        </mc:Choice>
        <mc:Fallback xmlns="">
          <p:sp>
            <p:nvSpPr>
              <p:cNvPr id="42" name="文字方塊 18">
                <a:extLst>
                  <a:ext uri="{FF2B5EF4-FFF2-40B4-BE49-F238E27FC236}">
                    <a16:creationId xmlns:a16="http://schemas.microsoft.com/office/drawing/2014/main" id="{7BC0C5CF-0EAC-0F13-4A28-A1DDB6FE0D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449" y="2198966"/>
                <a:ext cx="2312572" cy="283604"/>
              </a:xfrm>
              <a:prstGeom prst="rect">
                <a:avLst/>
              </a:prstGeom>
              <a:blipFill>
                <a:blip r:embed="rId13"/>
                <a:stretch>
                  <a:fillRect b="-195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字方塊 18">
                <a:extLst>
                  <a:ext uri="{FF2B5EF4-FFF2-40B4-BE49-F238E27FC236}">
                    <a16:creationId xmlns:a16="http://schemas.microsoft.com/office/drawing/2014/main" id="{CFA20B3A-3CDF-EC02-3251-E15322D13654}"/>
                  </a:ext>
                </a:extLst>
              </p:cNvPr>
              <p:cNvSpPr txBox="1"/>
              <p:nvPr/>
            </p:nvSpPr>
            <p:spPr>
              <a:xfrm>
                <a:off x="2453747" y="2209470"/>
                <a:ext cx="203845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000" dirty="0">
                    <a:latin typeface="Times New Roman"/>
                    <a:ea typeface="新細明體"/>
                  </a:rPr>
                  <a:t>Residual (element-wise) addition on </a:t>
                </a:r>
                <a:r>
                  <a:rPr kumimoji="0" lang="en-US" sz="1000" b="0" i="0" u="none" strike="noStrike" kern="1200" cap="none" spc="0" normalizeH="0" noProof="0" dirty="0">
                    <a:ln>
                      <a:noFill/>
                    </a:ln>
                    <a:effectLst/>
                    <a:uLnTx/>
                    <a:uFillTx/>
                    <a:latin typeface="Times New Roman"/>
                    <a:ea typeface="新細明體"/>
                    <a:cs typeface="+mn-cs"/>
                  </a:rPr>
                  <a:t>input patches to layer </a:t>
                </a:r>
                <a14:m>
                  <m:oMath xmlns:m="http://schemas.openxmlformats.org/officeDocument/2006/math">
                    <m:r>
                      <a:rPr kumimoji="0" lang="en-US" sz="1000" b="0" i="1" u="none" strike="noStrike" kern="1200" cap="none" spc="0" normalizeH="0" noProof="0" smtClean="0">
                        <a:ln>
                          <a:noFill/>
                        </a:ln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ℓ</m:t>
                    </m:r>
                  </m:oMath>
                </a14:m>
                <a:endParaRPr kumimoji="0" lang="en-US" sz="1000" b="0" i="0" u="none" strike="noStrike" kern="1200" cap="none" spc="0" normalizeH="0" noProof="0" dirty="0">
                  <a:ln>
                    <a:noFill/>
                  </a:ln>
                  <a:effectLst/>
                  <a:uLnTx/>
                  <a:uFillTx/>
                  <a:latin typeface="Times New Roman"/>
                  <a:ea typeface="新細明體"/>
                  <a:cs typeface="+mn-cs"/>
                </a:endParaRPr>
              </a:p>
            </p:txBody>
          </p:sp>
        </mc:Choice>
        <mc:Fallback xmlns="">
          <p:sp>
            <p:nvSpPr>
              <p:cNvPr id="43" name="文字方塊 18">
                <a:extLst>
                  <a:ext uri="{FF2B5EF4-FFF2-40B4-BE49-F238E27FC236}">
                    <a16:creationId xmlns:a16="http://schemas.microsoft.com/office/drawing/2014/main" id="{CFA20B3A-3CDF-EC02-3251-E15322D136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3747" y="2209470"/>
                <a:ext cx="2038453" cy="400110"/>
              </a:xfrm>
              <a:prstGeom prst="rect">
                <a:avLst/>
              </a:prstGeom>
              <a:blipFill>
                <a:blip r:embed="rId14"/>
                <a:stretch>
                  <a:fillRect r="-599" b="-75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文字方塊 18">
                <a:extLst>
                  <a:ext uri="{FF2B5EF4-FFF2-40B4-BE49-F238E27FC236}">
                    <a16:creationId xmlns:a16="http://schemas.microsoft.com/office/drawing/2014/main" id="{E839F304-F127-3A4C-092A-8A119DEBF67A}"/>
                  </a:ext>
                </a:extLst>
              </p:cNvPr>
              <p:cNvSpPr txBox="1"/>
              <p:nvPr/>
            </p:nvSpPr>
            <p:spPr>
              <a:xfrm>
                <a:off x="1183641" y="2502327"/>
                <a:ext cx="1716115" cy="2516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7800" lvl="0" indent="-177800" defTabSz="914400">
                  <a:defRPr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0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新細明體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10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新細明體"/>
                              </a:rPr>
                            </m:ctrlPr>
                          </m:accPr>
                          <m:e>
                            <m:r>
                              <a:rPr lang="en-US" sz="10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新細明體"/>
                              </a:rPr>
                              <m:t>𝑋</m:t>
                            </m:r>
                          </m:e>
                        </m:acc>
                      </m:e>
                      <m:sup>
                        <m:r>
                          <a:rPr lang="en-US" sz="1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ℓ−1 </m:t>
                        </m:r>
                      </m:sup>
                    </m:sSup>
                  </m:oMath>
                </a14:m>
                <a:r>
                  <a:rPr kumimoji="0" lang="en-US" sz="1000" b="0" i="0" u="none" strike="noStrike" kern="1200" cap="none" spc="0" normalizeH="0" noProof="0" dirty="0">
                    <a:ln>
                      <a:noFill/>
                    </a:ln>
                    <a:effectLst/>
                    <a:uLnTx/>
                    <a:uFillTx/>
                    <a:latin typeface="Times New Roman"/>
                    <a:ea typeface="新細明體"/>
                    <a:cs typeface="+mn-cs"/>
                  </a:rPr>
                  <a:t> wo/ normalized input</a:t>
                </a:r>
              </a:p>
            </p:txBody>
          </p:sp>
        </mc:Choice>
        <mc:Fallback xmlns="">
          <p:sp>
            <p:nvSpPr>
              <p:cNvPr id="44" name="文字方塊 18">
                <a:extLst>
                  <a:ext uri="{FF2B5EF4-FFF2-40B4-BE49-F238E27FC236}">
                    <a16:creationId xmlns:a16="http://schemas.microsoft.com/office/drawing/2014/main" id="{E839F304-F127-3A4C-092A-8A119DEBF6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3641" y="2502327"/>
                <a:ext cx="1716115" cy="251672"/>
              </a:xfrm>
              <a:prstGeom prst="rect">
                <a:avLst/>
              </a:prstGeom>
              <a:blipFill>
                <a:blip r:embed="rId15"/>
                <a:stretch>
                  <a:fillRect b="-1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文字方塊 18">
                <a:extLst>
                  <a:ext uri="{FF2B5EF4-FFF2-40B4-BE49-F238E27FC236}">
                    <a16:creationId xmlns:a16="http://schemas.microsoft.com/office/drawing/2014/main" id="{2E3770E4-3DC1-1A0C-644B-8A01FD914907}"/>
                  </a:ext>
                </a:extLst>
              </p:cNvPr>
              <p:cNvSpPr txBox="1"/>
              <p:nvPr/>
            </p:nvSpPr>
            <p:spPr>
              <a:xfrm>
                <a:off x="293285" y="2686981"/>
                <a:ext cx="6306490" cy="2867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82563" lvl="0" defTabSz="914400">
                  <a:tabLst>
                    <a:tab pos="0" algn="l"/>
                  </a:tabLst>
                  <a:defRPr/>
                </a:pPr>
                <a:r>
                  <a:rPr lang="en-US" sz="1000" dirty="0">
                    <a:solidFill>
                      <a:srgbClr val="00B0F0"/>
                    </a:solidFill>
                    <a:latin typeface="Times New Roman"/>
                    <a:ea typeface="新細明體"/>
                  </a:rPr>
                  <a:t>O/P</a:t>
                </a:r>
                <a:r>
                  <a:rPr lang="en-US" sz="1000" dirty="0">
                    <a:latin typeface="Times New Roman"/>
                    <a:ea typeface="新細明體"/>
                  </a:rPr>
                  <a:t> Normalized Tokens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新細明體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新細明體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10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新細明體"/>
                                  </a:rPr>
                                </m:ctrlPr>
                              </m:accPr>
                              <m:e>
                                <m:r>
                                  <a:rPr lang="en-US" sz="1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新細明體"/>
                                  </a:rPr>
                                  <m:t>𝑋</m:t>
                                </m:r>
                              </m:e>
                            </m:acc>
                          </m:e>
                          <m:sub>
                            <m:r>
                              <a:rPr lang="en-US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新細明體"/>
                              </a:rPr>
                              <m:t>𝑖𝑛</m:t>
                            </m:r>
                          </m:sub>
                        </m:sSub>
                      </m:e>
                      <m:sup>
                        <m:r>
                          <a:rPr lang="en-US" sz="1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ℓ−1</m:t>
                        </m:r>
                      </m:sup>
                    </m:sSup>
                  </m:oMath>
                </a14:m>
                <a:r>
                  <a:rPr lang="en-US" sz="1000" dirty="0">
                    <a:solidFill>
                      <a:schemeClr val="tx1"/>
                    </a:solidFill>
                    <a:latin typeface="Times New Roman"/>
                    <a:ea typeface="新細明體"/>
                  </a:rPr>
                  <a:t>=</a:t>
                </a:r>
                <a14:m>
                  <m:oMath xmlns:m="http://schemas.openxmlformats.org/officeDocument/2006/math">
                    <m:r>
                      <a:rPr lang="en-US" sz="1000" i="1" dirty="0">
                        <a:latin typeface="Cambria Math" panose="02040503050406030204" pitchFamily="18" charset="0"/>
                        <a:ea typeface="新細明體"/>
                      </a:rPr>
                      <m:t>{</m:t>
                    </m:r>
                    <m:sSubSup>
                      <m:sSubSupPr>
                        <m:ctrlPr>
                          <a:rPr lang="en-US" sz="1000" i="1" dirty="0">
                            <a:latin typeface="Cambria Math" panose="02040503050406030204" pitchFamily="18" charset="0"/>
                            <a:ea typeface="新細明體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sz="1000" i="1" dirty="0" smtClean="0">
                                <a:latin typeface="Cambria Math" panose="02040503050406030204" pitchFamily="18" charset="0"/>
                                <a:ea typeface="新細明體"/>
                              </a:rPr>
                            </m:ctrlPr>
                          </m:accPr>
                          <m:e>
                            <m:r>
                              <a:rPr lang="en-US" sz="1000" b="0" i="1" dirty="0" smtClean="0">
                                <a:latin typeface="Cambria Math" panose="02040503050406030204" pitchFamily="18" charset="0"/>
                                <a:ea typeface="新細明體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1000" b="0" i="1" dirty="0" smtClean="0">
                            <a:latin typeface="Cambria Math" panose="02040503050406030204" pitchFamily="18" charset="0"/>
                            <a:ea typeface="新細明體"/>
                          </a:rPr>
                          <m:t>𝑖𝑛</m:t>
                        </m:r>
                      </m:sub>
                      <m:sup>
                        <m:r>
                          <a:rPr lang="en-US" sz="1000" b="0" i="1" dirty="0" smtClean="0">
                            <a:latin typeface="Cambria Math" panose="02040503050406030204" pitchFamily="18" charset="0"/>
                            <a:ea typeface="新細明體"/>
                          </a:rPr>
                          <m:t>𝑙</m:t>
                        </m:r>
                        <m:r>
                          <a:rPr lang="en-US" sz="1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r>
                      <a:rPr lang="en-US" sz="10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10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r>
                      <a:rPr lang="en-US" sz="10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10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sz="10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)}</m:t>
                    </m:r>
                  </m:oMath>
                </a14:m>
                <a:r>
                  <a:rPr lang="en-US" sz="1000" dirty="0">
                    <a:latin typeface="Times New Roman"/>
                    <a:ea typeface="新細明體"/>
                  </a:rPr>
                  <a:t>, 1×1×</a:t>
                </a:r>
                <a:r>
                  <a:rPr lang="en-US" sz="1000" dirty="0">
                    <a:ea typeface="新細明體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000" i="1">
                            <a:latin typeface="Cambria Math" panose="02040503050406030204" pitchFamily="18" charset="0"/>
                            <a:ea typeface="新細明體"/>
                          </a:rPr>
                        </m:ctrlPr>
                      </m:sSubPr>
                      <m:e>
                        <m:r>
                          <a:rPr lang="en-US" sz="1000" i="1">
                            <a:latin typeface="Cambria Math" panose="02040503050406030204" pitchFamily="18" charset="0"/>
                            <a:ea typeface="新細明體"/>
                          </a:rPr>
                          <m:t>𝑑</m:t>
                        </m:r>
                      </m:e>
                      <m:sub>
                        <m:r>
                          <a:rPr lang="en-US" sz="1000" i="1">
                            <a:latin typeface="Cambria Math" panose="02040503050406030204" pitchFamily="18" charset="0"/>
                            <a:ea typeface="新細明體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sz="1000" dirty="0">
                    <a:latin typeface="Times New Roman"/>
                    <a:ea typeface="新細明體"/>
                  </a:rPr>
                  <a:t>(=256c) each, </a:t>
                </a:r>
                <a14:m>
                  <m:oMath xmlns:m="http://schemas.openxmlformats.org/officeDocument/2006/math">
                    <m:r>
                      <a:rPr lang="en-US" sz="1000" b="0" i="1" smtClean="0">
                        <a:latin typeface="Cambria Math" panose="02040503050406030204" pitchFamily="18" charset="0"/>
                        <a:ea typeface="新細明體"/>
                      </a:rPr>
                      <m:t>𝑟</m:t>
                    </m:r>
                    <m:r>
                      <a:rPr lang="en-US" sz="1000" b="0" i="1" smtClean="0">
                        <a:latin typeface="Cambria Math" panose="02040503050406030204" pitchFamily="18" charset="0"/>
                        <a:ea typeface="新細明體"/>
                      </a:rPr>
                      <m:t>,</m:t>
                    </m:r>
                    <m:r>
                      <a:rPr lang="en-US" sz="1000" b="0" i="1" smtClean="0">
                        <a:latin typeface="Cambria Math" panose="02040503050406030204" pitchFamily="18" charset="0"/>
                        <a:ea typeface="新細明體"/>
                      </a:rPr>
                      <m:t>𝑐</m:t>
                    </m:r>
                    <m:r>
                      <a:rPr lang="en-US" sz="1000" b="0" i="1" smtClean="0">
                        <a:latin typeface="Cambria Math" panose="02040503050406030204" pitchFamily="18" charset="0"/>
                        <a:ea typeface="新細明體"/>
                      </a:rPr>
                      <m:t>=0,…,</m:t>
                    </m:r>
                    <m:r>
                      <a:rPr lang="en-US" sz="1000" b="0" i="1" smtClean="0">
                        <a:latin typeface="Cambria Math" panose="02040503050406030204" pitchFamily="18" charset="0"/>
                        <a:ea typeface="新細明體"/>
                      </a:rPr>
                      <m:t>𝑖</m:t>
                    </m:r>
                  </m:oMath>
                </a14:m>
                <a:r>
                  <a:rPr lang="en-US" sz="1000" dirty="0">
                    <a:latin typeface="Times New Roman"/>
                    <a:ea typeface="新細明體"/>
                  </a:rPr>
                  <a:t>, where </a:t>
                </a:r>
                <a:r>
                  <a:rPr lang="en-US" sz="1000" dirty="0" err="1">
                    <a:latin typeface="Times New Roman"/>
                    <a:ea typeface="新細明體"/>
                  </a:rPr>
                  <a:t>i</a:t>
                </a:r>
                <a:r>
                  <a:rPr lang="en-US" sz="1000" dirty="0">
                    <a:latin typeface="Times New Roman"/>
                    <a:ea typeface="新細明體"/>
                  </a:rPr>
                  <a:t>=31 for 32×32 tokens </a:t>
                </a:r>
              </a:p>
            </p:txBody>
          </p:sp>
        </mc:Choice>
        <mc:Fallback xmlns="">
          <p:sp>
            <p:nvSpPr>
              <p:cNvPr id="45" name="文字方塊 18">
                <a:extLst>
                  <a:ext uri="{FF2B5EF4-FFF2-40B4-BE49-F238E27FC236}">
                    <a16:creationId xmlns:a16="http://schemas.microsoft.com/office/drawing/2014/main" id="{2E3770E4-3DC1-1A0C-644B-8A01FD9149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285" y="2686981"/>
                <a:ext cx="6306490" cy="286745"/>
              </a:xfrm>
              <a:prstGeom prst="rect">
                <a:avLst/>
              </a:prstGeom>
              <a:blipFill>
                <a:blip r:embed="rId16"/>
                <a:stretch>
                  <a:fillRect b="-8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6A672AC3-BC62-F54B-D91F-8860C80E4115}"/>
              </a:ext>
            </a:extLst>
          </p:cNvPr>
          <p:cNvCxnSpPr>
            <a:cxnSpLocks/>
          </p:cNvCxnSpPr>
          <p:nvPr/>
        </p:nvCxnSpPr>
        <p:spPr>
          <a:xfrm>
            <a:off x="1255110" y="2421155"/>
            <a:ext cx="619576" cy="0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4BAFBC0-D7FA-CDA9-2952-213E6B597AEE}"/>
              </a:ext>
            </a:extLst>
          </p:cNvPr>
          <p:cNvCxnSpPr>
            <a:cxnSpLocks/>
          </p:cNvCxnSpPr>
          <p:nvPr/>
        </p:nvCxnSpPr>
        <p:spPr>
          <a:xfrm>
            <a:off x="2051569" y="2421155"/>
            <a:ext cx="395854" cy="0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字方塊 18">
                <a:extLst>
                  <a:ext uri="{FF2B5EF4-FFF2-40B4-BE49-F238E27FC236}">
                    <a16:creationId xmlns:a16="http://schemas.microsoft.com/office/drawing/2014/main" id="{402BA614-E174-1D95-4E00-E2AD346DC608}"/>
                  </a:ext>
                </a:extLst>
              </p:cNvPr>
              <p:cNvSpPr txBox="1"/>
              <p:nvPr/>
            </p:nvSpPr>
            <p:spPr>
              <a:xfrm>
                <a:off x="291991" y="2984114"/>
                <a:ext cx="7028840" cy="5102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7800" marR="0" lvl="0" indent="-1778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TW" sz="1200" dirty="0">
                    <a:solidFill>
                      <a:prstClr val="black"/>
                    </a:solidFill>
                    <a:latin typeface="Times New Roman"/>
                    <a:ea typeface="新細明體"/>
                  </a:rPr>
                  <a:t>2</a:t>
                </a:r>
                <a:r>
                  <a:rPr lang="en-US" sz="1200" dirty="0">
                    <a:solidFill>
                      <a:prstClr val="black"/>
                    </a:solidFill>
                    <a:latin typeface="Times New Roman"/>
                    <a:ea typeface="新細明體"/>
                  </a:rPr>
                  <a:t>.2) </a:t>
                </a:r>
                <a:r>
                  <a:rPr lang="en-US" sz="1200" dirty="0">
                    <a:solidFill>
                      <a:srgbClr val="00B050"/>
                    </a:solidFill>
                    <a:latin typeface="Times New Roman"/>
                    <a:ea typeface="新細明體"/>
                  </a:rPr>
                  <a:t>Calculate Multi-Head Self-Attention (MHSA)</a:t>
                </a:r>
                <a:r>
                  <a:rPr lang="en-US" sz="1200" dirty="0">
                    <a:solidFill>
                      <a:prstClr val="black"/>
                    </a:solidFill>
                    <a:latin typeface="Times New Roman"/>
                    <a:ea typeface="新細明體"/>
                  </a:rPr>
                  <a:t>: for each of h(=8) heads, on the query Q, key K and value V matrix projected from the normalized input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2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新細明體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2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新細明體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1200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新細明體"/>
                                  </a:rPr>
                                </m:ctrlPr>
                              </m:accPr>
                              <m:e>
                                <m:r>
                                  <a:rPr lang="en-US" sz="1200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新細明體"/>
                                  </a:rPr>
                                  <m:t>𝑋</m:t>
                                </m:r>
                              </m:e>
                            </m:acc>
                          </m:e>
                          <m:sub>
                            <m:r>
                              <a:rPr lang="en-US" sz="12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新細明體"/>
                              </a:rPr>
                              <m:t>𝑖𝑛</m:t>
                            </m:r>
                          </m:sub>
                        </m:sSub>
                      </m:e>
                      <m:sup>
                        <m:r>
                          <a:rPr lang="en-US" sz="12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ℓ−1 </m:t>
                        </m:r>
                      </m:sup>
                    </m:sSup>
                  </m:oMath>
                </a14:m>
                <a:r>
                  <a:rPr lang="en-US" sz="1200" dirty="0">
                    <a:solidFill>
                      <a:prstClr val="black"/>
                    </a:solidFill>
                    <a:latin typeface="Times New Roman"/>
                    <a:ea typeface="新細明體"/>
                  </a:rPr>
                  <a:t>.</a:t>
                </a:r>
              </a:p>
            </p:txBody>
          </p:sp>
        </mc:Choice>
        <mc:Fallback xmlns="">
          <p:sp>
            <p:nvSpPr>
              <p:cNvPr id="49" name="文字方塊 18">
                <a:extLst>
                  <a:ext uri="{FF2B5EF4-FFF2-40B4-BE49-F238E27FC236}">
                    <a16:creationId xmlns:a16="http://schemas.microsoft.com/office/drawing/2014/main" id="{402BA614-E174-1D95-4E00-E2AD346DC6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991" y="2984114"/>
                <a:ext cx="7028840" cy="510268"/>
              </a:xfrm>
              <a:prstGeom prst="rect">
                <a:avLst/>
              </a:prstGeom>
              <a:blipFill>
                <a:blip r:embed="rId17"/>
                <a:stretch>
                  <a:fillRect l="-87" t="-1205" b="-9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文字方塊 18">
                <a:extLst>
                  <a:ext uri="{FF2B5EF4-FFF2-40B4-BE49-F238E27FC236}">
                    <a16:creationId xmlns:a16="http://schemas.microsoft.com/office/drawing/2014/main" id="{CE3B7E32-BE67-5734-F37E-BB6E966DDD8A}"/>
                  </a:ext>
                </a:extLst>
              </p:cNvPr>
              <p:cNvSpPr txBox="1"/>
              <p:nvPr/>
            </p:nvSpPr>
            <p:spPr>
              <a:xfrm>
                <a:off x="338527" y="3418431"/>
                <a:ext cx="3108003" cy="2589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82563" lvl="0" defTabSz="914400">
                  <a:tabLst>
                    <a:tab pos="0" algn="l"/>
                  </a:tabLst>
                  <a:defRPr/>
                </a:pPr>
                <a:r>
                  <a:rPr lang="en-US" sz="1000" dirty="0">
                    <a:solidFill>
                      <a:srgbClr val="00B0F0"/>
                    </a:solidFill>
                    <a:latin typeface="Times New Roman"/>
                    <a:ea typeface="新細明體"/>
                  </a:rPr>
                  <a:t>I/P</a:t>
                </a:r>
                <a:r>
                  <a:rPr lang="en-US" sz="1000" dirty="0">
                    <a:latin typeface="Times New Roman"/>
                    <a:ea typeface="新細明體"/>
                  </a:rPr>
                  <a:t> Normalized Tokens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000" i="1">
                            <a:latin typeface="Cambria Math" panose="02040503050406030204" pitchFamily="18" charset="0"/>
                            <a:ea typeface="新細明體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1000" i="1">
                                <a:latin typeface="Cambria Math" panose="02040503050406030204" pitchFamily="18" charset="0"/>
                                <a:ea typeface="新細明體"/>
                              </a:rPr>
                            </m:ctrlPr>
                          </m:accPr>
                          <m:e>
                            <m:r>
                              <a:rPr lang="en-US" sz="1000" i="1">
                                <a:latin typeface="Cambria Math" panose="02040503050406030204" pitchFamily="18" charset="0"/>
                                <a:ea typeface="新細明體"/>
                              </a:rPr>
                              <m:t>𝑋</m:t>
                            </m:r>
                          </m:e>
                        </m:acc>
                      </m:e>
                      <m:sup>
                        <m:r>
                          <a:rPr lang="en-US" sz="1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ℓ−1</m:t>
                        </m:r>
                      </m:sup>
                    </m:sSup>
                  </m:oMath>
                </a14:m>
                <a:r>
                  <a:rPr lang="en-US" sz="1000" dirty="0">
                    <a:latin typeface="Times New Roman"/>
                    <a:ea typeface="新細明體"/>
                  </a:rPr>
                  <a:t>=</a:t>
                </a:r>
                <a14:m>
                  <m:oMath xmlns:m="http://schemas.openxmlformats.org/officeDocument/2006/math">
                    <m:r>
                      <a:rPr lang="en-US" sz="1000" i="1" dirty="0">
                        <a:latin typeface="Cambria Math" panose="02040503050406030204" pitchFamily="18" charset="0"/>
                        <a:ea typeface="新細明體"/>
                      </a:rPr>
                      <m:t>{</m:t>
                    </m:r>
                    <m:sSubSup>
                      <m:sSubSupPr>
                        <m:ctrlPr>
                          <a:rPr lang="en-US" sz="1000" i="1" dirty="0">
                            <a:latin typeface="Cambria Math" panose="02040503050406030204" pitchFamily="18" charset="0"/>
                            <a:ea typeface="新細明體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sz="1000" i="1" dirty="0">
                                <a:latin typeface="Cambria Math" panose="02040503050406030204" pitchFamily="18" charset="0"/>
                                <a:ea typeface="新細明體"/>
                              </a:rPr>
                            </m:ctrlPr>
                          </m:accPr>
                          <m:e>
                            <m:r>
                              <a:rPr lang="en-US" sz="1000" i="1" dirty="0">
                                <a:latin typeface="Cambria Math" panose="02040503050406030204" pitchFamily="18" charset="0"/>
                                <a:ea typeface="新細明體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1000" i="1" dirty="0">
                            <a:latin typeface="Cambria Math" panose="02040503050406030204" pitchFamily="18" charset="0"/>
                            <a:ea typeface="新細明體"/>
                          </a:rPr>
                          <m:t>𝑖𝑛</m:t>
                        </m:r>
                      </m:sub>
                      <m:sup>
                        <m:r>
                          <a:rPr lang="en-US" sz="1000" i="1" dirty="0">
                            <a:latin typeface="Cambria Math" panose="02040503050406030204" pitchFamily="18" charset="0"/>
                            <a:ea typeface="新細明體"/>
                          </a:rPr>
                          <m:t>𝑙</m:t>
                        </m:r>
                        <m:r>
                          <a:rPr lang="en-US" sz="1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r>
                      <a:rPr lang="en-US" sz="1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1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r>
                      <a:rPr lang="en-US" sz="1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1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sz="1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)}</m:t>
                    </m:r>
                  </m:oMath>
                </a14:m>
                <a:endParaRPr lang="en-US" sz="1000" dirty="0">
                  <a:latin typeface="Times New Roman"/>
                  <a:ea typeface="新細明體"/>
                </a:endParaRPr>
              </a:p>
            </p:txBody>
          </p:sp>
        </mc:Choice>
        <mc:Fallback xmlns="">
          <p:sp>
            <p:nvSpPr>
              <p:cNvPr id="50" name="文字方塊 18">
                <a:extLst>
                  <a:ext uri="{FF2B5EF4-FFF2-40B4-BE49-F238E27FC236}">
                    <a16:creationId xmlns:a16="http://schemas.microsoft.com/office/drawing/2014/main" id="{CE3B7E32-BE67-5734-F37E-BB6E966DDD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527" y="3418431"/>
                <a:ext cx="3108003" cy="258982"/>
              </a:xfrm>
              <a:prstGeom prst="rect">
                <a:avLst/>
              </a:prstGeom>
              <a:blipFill>
                <a:blip r:embed="rId18"/>
                <a:stretch>
                  <a:fillRect b="-1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文字方塊 53">
            <a:extLst>
              <a:ext uri="{FF2B5EF4-FFF2-40B4-BE49-F238E27FC236}">
                <a16:creationId xmlns:a16="http://schemas.microsoft.com/office/drawing/2014/main" id="{FECB7D46-AAF2-C8D3-81BF-29061F93BA76}"/>
              </a:ext>
            </a:extLst>
          </p:cNvPr>
          <p:cNvSpPr txBox="1"/>
          <p:nvPr/>
        </p:nvSpPr>
        <p:spPr>
          <a:xfrm>
            <a:off x="542655" y="3664525"/>
            <a:ext cx="1610283" cy="224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ts val="1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Generate Q, K, V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文字方塊 72">
                <a:extLst>
                  <a:ext uri="{FF2B5EF4-FFF2-40B4-BE49-F238E27FC236}">
                    <a16:creationId xmlns:a16="http://schemas.microsoft.com/office/drawing/2014/main" id="{0D1512DF-0B66-002D-D3CE-89584C6313F9}"/>
                  </a:ext>
                </a:extLst>
              </p:cNvPr>
              <p:cNvSpPr txBox="1"/>
              <p:nvPr/>
            </p:nvSpPr>
            <p:spPr>
              <a:xfrm>
                <a:off x="2483124" y="3785326"/>
                <a:ext cx="976139" cy="6019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182563"/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sz="10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TW" sz="10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TW" sz="10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TW" sz="10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𝑄</m:t>
                        </m:r>
                      </m:sup>
                    </m:sSubSup>
                  </m:oMath>
                </a14:m>
                <a:r>
                  <a:rPr lang="en-US" altLang="zh-TW" sz="1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zh-TW" sz="1000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𝑑</m:t>
                    </m:r>
                  </m:oMath>
                </a14:m>
                <a:r>
                  <a:rPr lang="en-US" altLang="zh-TW" sz="1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×</a:t>
                </a:r>
                <a:r>
                  <a:rPr lang="en-US" altLang="zh-TW" sz="1000" dirty="0"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100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𝑑</m:t>
                    </m:r>
                  </m:oMath>
                </a14:m>
                <a:r>
                  <a:rPr lang="en-US" altLang="zh-TW" sz="1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</a:p>
              <a:p>
                <a:pPr marL="182563"/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sz="10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TW" sz="10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TW" sz="10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TW" sz="10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𝐾</m:t>
                        </m:r>
                      </m:sup>
                    </m:sSubSup>
                  </m:oMath>
                </a14:m>
                <a:r>
                  <a:rPr lang="en-US" altLang="zh-TW" sz="1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zh-TW" sz="100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𝑑</m:t>
                    </m:r>
                  </m:oMath>
                </a14:m>
                <a:r>
                  <a:rPr lang="en-US" altLang="zh-TW" sz="1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×</a:t>
                </a:r>
                <a:r>
                  <a:rPr lang="en-US" altLang="zh-TW" sz="1000" dirty="0"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0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10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TW" sz="10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zh-TW" sz="1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</a:p>
              <a:p>
                <a:pPr indent="182563"/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sz="10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TW" sz="10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TW" sz="10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TW" sz="10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𝑉</m:t>
                        </m:r>
                      </m:sup>
                    </m:sSubSup>
                  </m:oMath>
                </a14:m>
                <a:r>
                  <a:rPr lang="en-US" altLang="zh-TW" sz="1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zh-TW" sz="100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𝑑</m:t>
                    </m:r>
                  </m:oMath>
                </a14:m>
                <a:r>
                  <a:rPr lang="en-US" altLang="zh-TW" sz="1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×</a:t>
                </a:r>
                <a:r>
                  <a:rPr lang="en-US" altLang="zh-TW" sz="1000" dirty="0"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0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10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TW" sz="10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𝑉</m:t>
                        </m:r>
                      </m:sub>
                    </m:sSub>
                  </m:oMath>
                </a14:m>
                <a:r>
                  <a:rPr lang="en-US" altLang="zh-TW" sz="1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</a:p>
            </p:txBody>
          </p:sp>
        </mc:Choice>
        <mc:Fallback xmlns="">
          <p:sp>
            <p:nvSpPr>
              <p:cNvPr id="52" name="文字方塊 72">
                <a:extLst>
                  <a:ext uri="{FF2B5EF4-FFF2-40B4-BE49-F238E27FC236}">
                    <a16:creationId xmlns:a16="http://schemas.microsoft.com/office/drawing/2014/main" id="{0D1512DF-0B66-002D-D3CE-89584C6313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3124" y="3785326"/>
                <a:ext cx="976139" cy="601960"/>
              </a:xfrm>
              <a:prstGeom prst="rect">
                <a:avLst/>
              </a:prstGeom>
              <a:blipFill>
                <a:blip r:embed="rId19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文字方塊 72">
                <a:extLst>
                  <a:ext uri="{FF2B5EF4-FFF2-40B4-BE49-F238E27FC236}">
                    <a16:creationId xmlns:a16="http://schemas.microsoft.com/office/drawing/2014/main" id="{24BF1D77-B231-A518-1875-7469D2F320C1}"/>
                  </a:ext>
                </a:extLst>
              </p:cNvPr>
              <p:cNvSpPr txBox="1"/>
              <p:nvPr/>
            </p:nvSpPr>
            <p:spPr>
              <a:xfrm>
                <a:off x="519954" y="3777173"/>
                <a:ext cx="2413516" cy="6021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182563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0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TW" sz="10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Q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TW" sz="100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N</m:t>
                        </m:r>
                        <m:r>
                          <a:rPr lang="en-US" altLang="zh-TW" sz="1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×</m:t>
                        </m:r>
                        <m:r>
                          <a:rPr lang="en-US" altLang="zh-TW" sz="1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</m:t>
                        </m:r>
                      </m:sub>
                    </m:sSub>
                    <m:r>
                      <a:rPr lang="en-US" altLang="zh-TW" sz="100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altLang="zh-TW" sz="1000" dirty="0">
                    <a:cs typeface="Times New Roman" panose="02020603050405020304" pitchFamily="18" charset="0"/>
                  </a:rPr>
                  <a:t>=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新細明體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10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新細明體"/>
                              </a:rPr>
                            </m:ctrlPr>
                          </m:accPr>
                          <m:e>
                            <m:r>
                              <a:rPr lang="en-US" sz="1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新細明體"/>
                              </a:rPr>
                              <m:t>𝑋</m:t>
                            </m:r>
                          </m:e>
                        </m:acc>
                      </m:e>
                      <m:sup>
                        <m:r>
                          <a:rPr lang="en-US" sz="1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ℓ−1 </m:t>
                        </m:r>
                      </m:sup>
                    </m:sSup>
                    <m:r>
                      <a:rPr lang="en-US" sz="1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zh-TW" sz="10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N</m:t>
                    </m:r>
                    <m:r>
                      <a:rPr lang="en-US" altLang="zh-TW" sz="1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  <m:sSub>
                      <m:sSubPr>
                        <m:ctrlPr>
                          <a:rPr lang="en-US" altLang="zh-TW" sz="1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1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TW" sz="1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</m:sub>
                    </m:sSub>
                    <m:r>
                      <a:rPr lang="en-US" altLang="zh-TW" sz="1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  <m:sSub>
                      <m:sSubPr>
                        <m:ctrlPr>
                          <a:rPr lang="en-US" altLang="zh-TW" sz="1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1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TW" sz="1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𝑄</m:t>
                        </m:r>
                      </m:sub>
                    </m:sSub>
                    <m:r>
                      <a:rPr lang="en-US" altLang="zh-TW" sz="1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TW" sz="1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1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TW" sz="1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altLang="zh-TW" sz="1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×</a:t>
                </a:r>
                <a14:m>
                  <m:oMath xmlns:m="http://schemas.openxmlformats.org/officeDocument/2006/math">
                    <m:r>
                      <a:rPr lang="en-US" altLang="zh-TW" sz="1000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𝑑</m:t>
                    </m:r>
                  </m:oMath>
                </a14:m>
                <a:r>
                  <a:rPr lang="en-US" altLang="zh-TW" sz="1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</a:t>
                </a:r>
              </a:p>
              <a:p>
                <a:pPr marL="182563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0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TW" sz="10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K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TW" sz="10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N</m:t>
                        </m:r>
                        <m:r>
                          <a:rPr lang="en-US" altLang="zh-TW" sz="1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altLang="zh-TW" sz="1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zh-TW" sz="1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</m:sub>
                        </m:sSub>
                      </m:sub>
                    </m:sSub>
                    <m:r>
                      <a:rPr lang="en-US" altLang="zh-TW" sz="100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altLang="zh-TW" sz="1000" dirty="0">
                    <a:cs typeface="Times New Roman" panose="02020603050405020304" pitchFamily="18" charset="0"/>
                  </a:rPr>
                  <a:t>=</a:t>
                </a:r>
                <a:r>
                  <a:rPr lang="en-US" sz="1000" dirty="0">
                    <a:solidFill>
                      <a:prstClr val="black"/>
                    </a:solidFill>
                    <a:ea typeface="新細明體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新細明體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1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新細明體"/>
                              </a:rPr>
                            </m:ctrlPr>
                          </m:accPr>
                          <m:e>
                            <m:r>
                              <a:rPr lang="en-US" sz="1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新細明體"/>
                              </a:rPr>
                              <m:t>𝑋</m:t>
                            </m:r>
                          </m:e>
                        </m:acc>
                      </m:e>
                      <m:sup>
                        <m:r>
                          <a:rPr lang="en-US" sz="1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ℓ−1 </m:t>
                        </m:r>
                      </m:sup>
                    </m:sSup>
                    <m:r>
                      <a:rPr lang="en-US" sz="1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zh-TW" sz="10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N</m:t>
                    </m:r>
                    <m:r>
                      <a:rPr lang="en-US" altLang="zh-TW" sz="1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  <m:sSub>
                      <m:sSubPr>
                        <m:ctrlPr>
                          <a:rPr lang="en-US" altLang="zh-TW" sz="1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1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TW" sz="1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</m:sub>
                    </m:sSub>
                    <m:r>
                      <a:rPr lang="en-US" altLang="zh-TW" sz="1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 </m:t>
                    </m:r>
                    <m:sSub>
                      <m:sSubPr>
                        <m:ctrlPr>
                          <a:rPr lang="en-US" altLang="zh-TW" sz="10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10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TW" sz="10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𝐾</m:t>
                        </m:r>
                      </m:sub>
                    </m:sSub>
                    <m:r>
                      <a:rPr lang="en-US" altLang="zh-TW" sz="1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TW" sz="1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1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TW" sz="1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altLang="zh-TW" sz="1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×</a:t>
                </a:r>
                <a14:m>
                  <m:oMath xmlns:m="http://schemas.openxmlformats.org/officeDocument/2006/math">
                    <m:r>
                      <a:rPr lang="en-US" altLang="zh-TW" sz="100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𝑑</m:t>
                    </m:r>
                  </m:oMath>
                </a14:m>
                <a:r>
                  <a:rPr lang="en-US" altLang="zh-TW" sz="1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</a:t>
                </a:r>
              </a:p>
              <a:p>
                <a:pPr indent="182563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0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TW" sz="10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V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TW" sz="10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N</m:t>
                        </m:r>
                        <m:r>
                          <a:rPr lang="en-US" altLang="zh-TW" sz="1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altLang="zh-TW" sz="1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zh-TW" sz="1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𝑣</m:t>
                            </m:r>
                          </m:sub>
                        </m:sSub>
                      </m:sub>
                    </m:sSub>
                    <m:r>
                      <a:rPr lang="en-US" altLang="zh-TW" sz="100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altLang="zh-TW" sz="1000" dirty="0">
                    <a:cs typeface="Times New Roman" panose="02020603050405020304" pitchFamily="18" charset="0"/>
                  </a:rPr>
                  <a:t>=</a:t>
                </a:r>
                <a:r>
                  <a:rPr lang="en-US" sz="1000" dirty="0">
                    <a:solidFill>
                      <a:prstClr val="black"/>
                    </a:solidFill>
                    <a:ea typeface="新細明體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新細明體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1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新細明體"/>
                              </a:rPr>
                            </m:ctrlPr>
                          </m:accPr>
                          <m:e>
                            <m:r>
                              <a:rPr lang="en-US" sz="1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新細明體"/>
                              </a:rPr>
                              <m:t>𝑋</m:t>
                            </m:r>
                          </m:e>
                        </m:acc>
                      </m:e>
                      <m:sup>
                        <m:r>
                          <a:rPr lang="en-US" sz="1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ℓ−1 </m:t>
                        </m:r>
                      </m:sup>
                    </m:sSup>
                    <m:r>
                      <a:rPr lang="en-US" sz="1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zh-TW" sz="10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N</m:t>
                    </m:r>
                    <m:r>
                      <a:rPr lang="en-US" altLang="zh-TW" sz="1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  <m:sSub>
                      <m:sSubPr>
                        <m:ctrlPr>
                          <a:rPr lang="en-US" altLang="zh-TW" sz="1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1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TW" sz="1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</m:sub>
                    </m:sSub>
                    <m:r>
                      <a:rPr lang="en-US" altLang="zh-TW" sz="1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 </m:t>
                    </m:r>
                    <m:sSub>
                      <m:sSubPr>
                        <m:ctrlPr>
                          <a:rPr lang="en-US" altLang="zh-TW" sz="10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10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TW" sz="10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𝑉</m:t>
                        </m:r>
                      </m:sub>
                    </m:sSub>
                    <m:r>
                      <a:rPr lang="en-US" altLang="zh-TW" sz="1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TW" sz="1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1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TW" sz="1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altLang="zh-TW" sz="1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×</a:t>
                </a:r>
                <a14:m>
                  <m:oMath xmlns:m="http://schemas.openxmlformats.org/officeDocument/2006/math">
                    <m:r>
                      <a:rPr lang="en-US" altLang="zh-TW" sz="100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𝑑</m:t>
                    </m:r>
                  </m:oMath>
                </a14:m>
                <a:r>
                  <a:rPr lang="en-US" altLang="zh-TW" sz="1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</a:t>
                </a:r>
              </a:p>
            </p:txBody>
          </p:sp>
        </mc:Choice>
        <mc:Fallback xmlns="">
          <p:sp>
            <p:nvSpPr>
              <p:cNvPr id="53" name="文字方塊 72">
                <a:extLst>
                  <a:ext uri="{FF2B5EF4-FFF2-40B4-BE49-F238E27FC236}">
                    <a16:creationId xmlns:a16="http://schemas.microsoft.com/office/drawing/2014/main" id="{24BF1D77-B231-A518-1875-7469D2F320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954" y="3777173"/>
                <a:ext cx="2413516" cy="602153"/>
              </a:xfrm>
              <a:prstGeom prst="rect">
                <a:avLst/>
              </a:prstGeom>
              <a:blipFill>
                <a:blip r:embed="rId20"/>
                <a:stretch>
                  <a:fillRect b="-40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文字方塊 53">
            <a:extLst>
              <a:ext uri="{FF2B5EF4-FFF2-40B4-BE49-F238E27FC236}">
                <a16:creationId xmlns:a16="http://schemas.microsoft.com/office/drawing/2014/main" id="{01713704-A576-3F4F-273F-15FC238787FD}"/>
              </a:ext>
            </a:extLst>
          </p:cNvPr>
          <p:cNvSpPr txBox="1"/>
          <p:nvPr/>
        </p:nvSpPr>
        <p:spPr>
          <a:xfrm>
            <a:off x="711586" y="4375748"/>
            <a:ext cx="879635" cy="220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000"/>
              </a:lnSpc>
            </a:pP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h=8 heads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文字方塊 53">
                <a:extLst>
                  <a:ext uri="{FF2B5EF4-FFF2-40B4-BE49-F238E27FC236}">
                    <a16:creationId xmlns:a16="http://schemas.microsoft.com/office/drawing/2014/main" id="{6931B404-68D5-067C-5E14-E2E6591C896D}"/>
                  </a:ext>
                </a:extLst>
              </p:cNvPr>
              <p:cNvSpPr txBox="1"/>
              <p:nvPr/>
            </p:nvSpPr>
            <p:spPr>
              <a:xfrm>
                <a:off x="3018422" y="4358947"/>
                <a:ext cx="1382557" cy="2205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ts val="1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0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0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10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1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1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</m:sub>
                    </m:sSub>
                    <m:r>
                      <a:rPr lang="en-US" sz="1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/</m:t>
                    </m:r>
                    <m:r>
                      <a:rPr lang="en-US" sz="1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h</m:t>
                    </m:r>
                  </m:oMath>
                </a14:m>
                <a:r>
                  <a: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(=32c)</a:t>
                </a:r>
              </a:p>
            </p:txBody>
          </p:sp>
        </mc:Choice>
        <mc:Fallback xmlns="">
          <p:sp>
            <p:nvSpPr>
              <p:cNvPr id="55" name="文字方塊 53">
                <a:extLst>
                  <a:ext uri="{FF2B5EF4-FFF2-40B4-BE49-F238E27FC236}">
                    <a16:creationId xmlns:a16="http://schemas.microsoft.com/office/drawing/2014/main" id="{6931B404-68D5-067C-5E14-E2E6591C89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8422" y="4358947"/>
                <a:ext cx="1382557" cy="220573"/>
              </a:xfrm>
              <a:prstGeom prst="rect">
                <a:avLst/>
              </a:prstGeom>
              <a:blipFill>
                <a:blip r:embed="rId21"/>
                <a:stretch>
                  <a:fillRect t="-8333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文字方塊 53">
                <a:extLst>
                  <a:ext uri="{FF2B5EF4-FFF2-40B4-BE49-F238E27FC236}">
                    <a16:creationId xmlns:a16="http://schemas.microsoft.com/office/drawing/2014/main" id="{C9FF3BB9-D233-45B1-5D2B-B53360874A7E}"/>
                  </a:ext>
                </a:extLst>
              </p:cNvPr>
              <p:cNvSpPr txBox="1"/>
              <p:nvPr/>
            </p:nvSpPr>
            <p:spPr>
              <a:xfrm>
                <a:off x="2153881" y="4364724"/>
                <a:ext cx="993160" cy="2205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ts val="1000"/>
                  </a:lnSpc>
                </a:pPr>
                <a14:m>
                  <m:oMath xmlns:m="http://schemas.openxmlformats.org/officeDocument/2006/math">
                    <m:r>
                      <a:rPr lang="en-US" sz="1000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𝑑</m:t>
                    </m:r>
                  </m:oMath>
                </a14:m>
                <a:r>
                  <a: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1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(=256c)</a:t>
                </a:r>
              </a:p>
            </p:txBody>
          </p:sp>
        </mc:Choice>
        <mc:Fallback xmlns="">
          <p:sp>
            <p:nvSpPr>
              <p:cNvPr id="56" name="文字方塊 53">
                <a:extLst>
                  <a:ext uri="{FF2B5EF4-FFF2-40B4-BE49-F238E27FC236}">
                    <a16:creationId xmlns:a16="http://schemas.microsoft.com/office/drawing/2014/main" id="{C9FF3BB9-D233-45B1-5D2B-B53360874A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3881" y="4364724"/>
                <a:ext cx="993160" cy="220573"/>
              </a:xfrm>
              <a:prstGeom prst="rect">
                <a:avLst/>
              </a:prstGeom>
              <a:blipFill>
                <a:blip r:embed="rId22"/>
                <a:stretch>
                  <a:fillRect t="-8333" b="-13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文字方塊 53">
            <a:extLst>
              <a:ext uri="{FF2B5EF4-FFF2-40B4-BE49-F238E27FC236}">
                <a16:creationId xmlns:a16="http://schemas.microsoft.com/office/drawing/2014/main" id="{93DE776D-F2BE-CFE9-AA89-8102EA89D6D8}"/>
              </a:ext>
            </a:extLst>
          </p:cNvPr>
          <p:cNvSpPr txBox="1"/>
          <p:nvPr/>
        </p:nvSpPr>
        <p:spPr>
          <a:xfrm>
            <a:off x="4171950" y="3630543"/>
            <a:ext cx="2717477" cy="224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ts val="1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Calculate Multi-Head Self-Attention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文字方塊 72">
                <a:extLst>
                  <a:ext uri="{FF2B5EF4-FFF2-40B4-BE49-F238E27FC236}">
                    <a16:creationId xmlns:a16="http://schemas.microsoft.com/office/drawing/2014/main" id="{276E37F4-2CC8-FB57-19EE-5A10FB091218}"/>
                  </a:ext>
                </a:extLst>
              </p:cNvPr>
              <p:cNvSpPr txBox="1"/>
              <p:nvPr/>
            </p:nvSpPr>
            <p:spPr>
              <a:xfrm>
                <a:off x="4215126" y="3772310"/>
                <a:ext cx="3386988" cy="27340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182563"/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10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altLang="zh-TW" sz="100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sz="1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𝑋</m:t>
                            </m:r>
                          </m:e>
                        </m:acc>
                      </m:e>
                      <m:sup>
                        <m:r>
                          <a:rPr lang="en-US" altLang="zh-TW" sz="1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ℓ</m:t>
                        </m:r>
                      </m:sup>
                    </m:sSup>
                  </m:oMath>
                </a14:m>
                <a:r>
                  <a:rPr lang="en-US" altLang="zh-TW" sz="1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</a:t>
                </a:r>
                <a:r>
                  <a:rPr lang="en-US" altLang="zh-TW" sz="1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MultiHead</a:t>
                </a:r>
                <a14:m>
                  <m:oMath xmlns:m="http://schemas.openxmlformats.org/officeDocument/2006/math">
                    <m:r>
                      <a:rPr lang="en-US" altLang="zh-TW" sz="1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TW" sz="1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𝑄</m:t>
                    </m:r>
                    <m:r>
                      <a:rPr lang="en-US" altLang="zh-TW" sz="1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TW" sz="1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𝐾</m:t>
                    </m:r>
                    <m:r>
                      <a:rPr lang="en-US" altLang="zh-TW" sz="1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TW" sz="1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𝑉</m:t>
                    </m:r>
                    <m:r>
                      <a:rPr lang="en-US" altLang="zh-TW" sz="1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TW" sz="1000" dirty="0">
                    <a:cs typeface="Times New Roman" panose="02020603050405020304" pitchFamily="18" charset="0"/>
                  </a:rPr>
                  <a:t>=</a:t>
                </a:r>
                <a:r>
                  <a:rPr lang="en-US" altLang="zh-TW" sz="1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Concat</a:t>
                </a:r>
                <a:r>
                  <a:rPr lang="en-US" altLang="zh-TW" sz="1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1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TW" sz="1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altLang="zh-TW" sz="1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=1</m:t>
                        </m:r>
                      </m:sub>
                    </m:sSub>
                    <m:r>
                      <a:rPr lang="en-US" altLang="zh-TW" sz="1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,..,</m:t>
                    </m:r>
                    <m:sSub>
                      <m:sSubPr>
                        <m:ctrlPr>
                          <a:rPr lang="en-US" altLang="zh-TW" sz="1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1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TW" sz="1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altLang="zh-TW" sz="1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=</m:t>
                        </m:r>
                        <m:r>
                          <a:rPr lang="en-US" altLang="zh-TW" sz="1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h</m:t>
                        </m:r>
                      </m:sub>
                    </m:sSub>
                  </m:oMath>
                </a14:m>
                <a:r>
                  <a:rPr lang="en-US" altLang="zh-TW" sz="1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sz="1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TW" sz="1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𝑊</m:t>
                        </m:r>
                      </m:e>
                      <m:sub>
                        <m:sSub>
                          <m:sSubPr>
                            <m:ctrlPr>
                              <a:rPr lang="en-US" altLang="zh-TW" sz="1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zh-TW" sz="1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𝑣</m:t>
                            </m:r>
                          </m:sub>
                        </m:sSub>
                        <m:r>
                          <a:rPr lang="en-US" altLang="zh-TW" sz="1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altLang="zh-TW" sz="1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zh-TW" sz="1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𝑚</m:t>
                            </m:r>
                          </m:sub>
                        </m:sSub>
                      </m:sub>
                      <m:sup>
                        <m:r>
                          <a:rPr lang="en-US" altLang="zh-TW" sz="1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𝑂</m:t>
                        </m:r>
                      </m:sup>
                    </m:sSubSup>
                  </m:oMath>
                </a14:m>
                <a:endParaRPr lang="en-US" altLang="zh-TW" sz="1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8" name="文字方塊 72">
                <a:extLst>
                  <a:ext uri="{FF2B5EF4-FFF2-40B4-BE49-F238E27FC236}">
                    <a16:creationId xmlns:a16="http://schemas.microsoft.com/office/drawing/2014/main" id="{276E37F4-2CC8-FB57-19EE-5A10FB0912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5126" y="3772310"/>
                <a:ext cx="3386988" cy="273408"/>
              </a:xfrm>
              <a:prstGeom prst="rect">
                <a:avLst/>
              </a:prstGeom>
              <a:blipFill>
                <a:blip r:embed="rId23"/>
                <a:stretch>
                  <a:fillRect b="-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文字方塊 72">
                <a:extLst>
                  <a:ext uri="{FF2B5EF4-FFF2-40B4-BE49-F238E27FC236}">
                    <a16:creationId xmlns:a16="http://schemas.microsoft.com/office/drawing/2014/main" id="{74DA0938-7556-D4B5-CF27-D4982DA18428}"/>
                  </a:ext>
                </a:extLst>
              </p:cNvPr>
              <p:cNvSpPr txBox="1"/>
              <p:nvPr/>
            </p:nvSpPr>
            <p:spPr>
              <a:xfrm>
                <a:off x="4358020" y="3970691"/>
                <a:ext cx="3054254" cy="71057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1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1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TW" sz="1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TW" sz="1000" dirty="0">
                    <a:cs typeface="Times New Roman" panose="02020603050405020304" pitchFamily="18" charset="0"/>
                  </a:rPr>
                  <a:t>=</a:t>
                </a:r>
                <a:r>
                  <a:rPr lang="en-US" altLang="zh-TW" sz="1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Attention</a:t>
                </a:r>
                <a14:m>
                  <m:oMath xmlns:m="http://schemas.openxmlformats.org/officeDocument/2006/math">
                    <m:r>
                      <a:rPr lang="en-US" altLang="zh-TW" sz="1000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TW" sz="1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𝑄</m:t>
                    </m:r>
                    <m:sSubSup>
                      <m:sSubSupPr>
                        <m:ctrlPr>
                          <a:rPr lang="en-US" altLang="zh-TW" sz="1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TW" sz="1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TW" sz="1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TW" sz="1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𝑄</m:t>
                        </m:r>
                      </m:sup>
                    </m:sSubSup>
                    <m:r>
                      <a:rPr lang="en-US" altLang="zh-TW" sz="1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 </m:t>
                    </m:r>
                    <m:r>
                      <a:rPr lang="en-US" altLang="zh-TW" sz="1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𝐾</m:t>
                    </m:r>
                    <m:sSubSup>
                      <m:sSubSupPr>
                        <m:ctrlPr>
                          <a:rPr lang="en-US" altLang="zh-TW" sz="1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TW" sz="1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TW" sz="1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TW" sz="1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𝑄</m:t>
                        </m:r>
                      </m:sup>
                    </m:sSubSup>
                    <m:r>
                      <a:rPr lang="en-US" altLang="zh-TW" sz="1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 </m:t>
                    </m:r>
                    <m:r>
                      <a:rPr lang="en-US" altLang="zh-TW" sz="1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𝑉</m:t>
                    </m:r>
                    <m:sSubSup>
                      <m:sSubSupPr>
                        <m:ctrlPr>
                          <a:rPr lang="en-US" altLang="zh-TW" sz="1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TW" sz="1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TW" sz="1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TW" sz="1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𝑄</m:t>
                        </m:r>
                      </m:sup>
                    </m:sSubSup>
                  </m:oMath>
                </a14:m>
                <a:r>
                  <a:rPr lang="en-US" altLang="zh-TW" sz="1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</a:p>
              <a:p>
                <a:pPr marL="85725"/>
                <a:r>
                  <a:rPr lang="en-US" altLang="zh-TW" sz="1000" dirty="0">
                    <a:solidFill>
                      <a:srgbClr val="00B0F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Attention</a:t>
                </a:r>
                <a14:m>
                  <m:oMath xmlns:m="http://schemas.openxmlformats.org/officeDocument/2006/math">
                    <m:r>
                      <a:rPr lang="en-US" altLang="zh-TW" sz="1000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TW" sz="1000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𝑄</m:t>
                    </m:r>
                    <m:r>
                      <a:rPr lang="en-US" altLang="zh-TW" sz="1000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 </m:t>
                    </m:r>
                    <m:r>
                      <a:rPr lang="en-US" altLang="zh-TW" sz="1000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𝐾</m:t>
                    </m:r>
                    <m:r>
                      <a:rPr lang="en-US" altLang="zh-TW" sz="1000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 </m:t>
                    </m:r>
                    <m:r>
                      <a:rPr lang="en-US" altLang="zh-TW" sz="1000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𝑉</m:t>
                    </m:r>
                    <m:r>
                      <a:rPr lang="en-US" altLang="zh-TW" sz="1000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TW" sz="1000" dirty="0">
                    <a:solidFill>
                      <a:srgbClr val="00B0F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</a:t>
                </a:r>
                <a14:m>
                  <m:oMath xmlns:m="http://schemas.openxmlformats.org/officeDocument/2006/math">
                    <m:r>
                      <a:rPr lang="en-US" altLang="zh-TW" sz="1000" i="1" dirty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𝑠𝑜𝑓𝑡𝑚𝑎𝑥</m:t>
                    </m:r>
                    <m:d>
                      <m:dPr>
                        <m:ctrlPr>
                          <a:rPr lang="en-US" altLang="zh-TW" sz="1000" i="1" dirty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TW" sz="1000" i="1" dirty="0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altLang="zh-TW" sz="1000" b="0" i="1" dirty="0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𝑄</m:t>
                            </m:r>
                            <m:sSup>
                              <m:sSupPr>
                                <m:ctrlPr>
                                  <a:rPr lang="en-US" altLang="zh-TW" sz="1000" b="0" i="1" dirty="0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sz="1000" b="0" i="1" dirty="0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𝐾</m:t>
                                </m:r>
                              </m:e>
                              <m:sup>
                                <m:r>
                                  <a:rPr lang="en-US" altLang="zh-TW" sz="1000" b="0" i="1" dirty="0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𝑇</m:t>
                                </m:r>
                              </m:sup>
                            </m:sSup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altLang="zh-TW" sz="1000" i="1" dirty="0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radPr>
                              <m:deg/>
                              <m:e>
                                <m:sSub>
                                  <m:sSubPr>
                                    <m:ctrlPr>
                                      <a:rPr lang="en-US" altLang="zh-TW" sz="1000" b="0" i="1" dirty="0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000" b="0" i="1" dirty="0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altLang="zh-TW" sz="1000" b="0" i="1" dirty="0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rad>
                          </m:den>
                        </m:f>
                      </m:e>
                    </m:d>
                    <m:r>
                      <a:rPr lang="en-US" altLang="zh-TW" sz="1000" b="0" i="1" dirty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𝑉</m:t>
                    </m:r>
                  </m:oMath>
                </a14:m>
                <a:endParaRPr lang="en-US" altLang="zh-TW" sz="1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TW" sz="1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59" name="文字方塊 72">
                <a:extLst>
                  <a:ext uri="{FF2B5EF4-FFF2-40B4-BE49-F238E27FC236}">
                    <a16:creationId xmlns:a16="http://schemas.microsoft.com/office/drawing/2014/main" id="{74DA0938-7556-D4B5-CF27-D4982DA184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8020" y="3970691"/>
                <a:ext cx="3054254" cy="710579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文字方塊 53">
                <a:extLst>
                  <a:ext uri="{FF2B5EF4-FFF2-40B4-BE49-F238E27FC236}">
                    <a16:creationId xmlns:a16="http://schemas.microsoft.com/office/drawing/2014/main" id="{9885225E-7A17-CE1B-131E-6F97BD00D72E}"/>
                  </a:ext>
                </a:extLst>
              </p:cNvPr>
              <p:cNvSpPr txBox="1"/>
              <p:nvPr/>
            </p:nvSpPr>
            <p:spPr>
              <a:xfrm>
                <a:off x="4379258" y="4488549"/>
                <a:ext cx="3983336" cy="3407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ts val="1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1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𝑋</m:t>
                            </m:r>
                          </m:e>
                        </m:acc>
                      </m:e>
                      <m:sup>
                        <m:r>
                          <a:rPr lang="en-US" altLang="zh-TW" sz="1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ℓ</m:t>
                        </m:r>
                      </m:sup>
                    </m:sSup>
                  </m:oMath>
                </a14:m>
                <a:r>
                  <a: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10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000" i="1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000" i="1" dirty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1000" i="1" dirty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000" i="1" dirty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1000" b="0" i="1" dirty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𝑐𝑙𝑠</m:t>
                                </m:r>
                              </m:sub>
                            </m:sSub>
                          </m:e>
                          <m:sup>
                            <m:r>
                              <a:rPr lang="en-US" sz="10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ℓ</m:t>
                            </m:r>
                          </m:sup>
                        </m:sSup>
                        <m:sSup>
                          <m:sSupPr>
                            <m:ctrlPr>
                              <a:rPr lang="en-US" sz="100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1000" b="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1000" b="0" i="1" dirty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000" b="0" i="1" dirty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sz="1000" i="1" dirty="0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000" b="0" i="1" dirty="0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1000" b="0" i="1" dirty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sup>
                            <m:r>
                              <a:rPr lang="en-US" sz="10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ℓ</m:t>
                            </m:r>
                          </m:sup>
                        </m:sSup>
                        <m:r>
                          <a:rPr lang="en-US" sz="10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1000" i="1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000" b="0" i="1" dirty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1000" i="1" dirty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000" i="1" dirty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1000" b="0" i="1" dirty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  <m:sup>
                            <m:r>
                              <a:rPr lang="en-US" sz="10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ℓ</m:t>
                            </m:r>
                          </m:sup>
                        </m:sSup>
                        <m:r>
                          <a:rPr lang="en-US" sz="10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,…,</m:t>
                        </m:r>
                        <m:sSup>
                          <m:sSupPr>
                            <m:ctrlPr>
                              <a:rPr lang="en-US" sz="1000" i="1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000" b="0" i="1" dirty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1000" i="1" dirty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000" i="1" dirty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1000" b="0" i="1" dirty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  <m:sup>
                            <m:r>
                              <a:rPr lang="en-US" sz="100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ℓ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Attention-weighted tokens for MHSA block </a:t>
                </a:r>
                <a14:m>
                  <m:oMath xmlns:m="http://schemas.openxmlformats.org/officeDocument/2006/math">
                    <m:r>
                      <a:rPr lang="en-US" sz="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ℓ</m:t>
                    </m:r>
                  </m:oMath>
                </a14:m>
                <a:endPara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ts val="1000"/>
                  </a:lnSpc>
                </a:pPr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                                                Intermediate output</a:t>
                </a:r>
              </a:p>
            </p:txBody>
          </p:sp>
        </mc:Choice>
        <mc:Fallback xmlns="">
          <p:sp>
            <p:nvSpPr>
              <p:cNvPr id="60" name="文字方塊 53">
                <a:extLst>
                  <a:ext uri="{FF2B5EF4-FFF2-40B4-BE49-F238E27FC236}">
                    <a16:creationId xmlns:a16="http://schemas.microsoft.com/office/drawing/2014/main" id="{9885225E-7A17-CE1B-131E-6F97BD00D7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9258" y="4488549"/>
                <a:ext cx="3983336" cy="340799"/>
              </a:xfrm>
              <a:prstGeom prst="rect">
                <a:avLst/>
              </a:prstGeom>
              <a:blipFill>
                <a:blip r:embed="rId25"/>
                <a:stretch>
                  <a:fillRect t="-5357" b="-3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文字方塊 42">
                <a:extLst>
                  <a:ext uri="{FF2B5EF4-FFF2-40B4-BE49-F238E27FC236}">
                    <a16:creationId xmlns:a16="http://schemas.microsoft.com/office/drawing/2014/main" id="{5CD1B9A7-0461-D8BC-4569-97808B32CA49}"/>
                  </a:ext>
                </a:extLst>
              </p:cNvPr>
              <p:cNvSpPr txBox="1"/>
              <p:nvPr/>
            </p:nvSpPr>
            <p:spPr>
              <a:xfrm>
                <a:off x="6520978" y="4081236"/>
                <a:ext cx="1462041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0" lang="en-US" altLang="zh-TW" sz="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𝑄</m:t>
                    </m:r>
                    <m:sSup>
                      <m:sSupPr>
                        <m:ctrlPr>
                          <a:rPr kumimoji="0" lang="en-US" altLang="zh-TW" sz="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0" lang="en-US" altLang="zh-TW" sz="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p>
                        <m:r>
                          <a:rPr kumimoji="0" lang="en-US" altLang="zh-TW" sz="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altLang="zh-TW" sz="8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TW" sz="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  <m:sup>
                        <m:r>
                          <a:rPr lang="en-US" altLang="zh-TW" sz="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TW" sz="8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×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8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TW" sz="8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  <m:sup>
                        <m:r>
                          <a:rPr lang="en-US" altLang="zh-TW" sz="8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TW" sz="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for token 0 to </a:t>
                </a:r>
                <a:r>
                  <a:rPr lang="en-US" altLang="zh-TW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 in row r or column c</a:t>
                </a:r>
              </a:p>
            </p:txBody>
          </p:sp>
        </mc:Choice>
        <mc:Fallback xmlns="">
          <p:sp>
            <p:nvSpPr>
              <p:cNvPr id="61" name="文字方塊 42">
                <a:extLst>
                  <a:ext uri="{FF2B5EF4-FFF2-40B4-BE49-F238E27FC236}">
                    <a16:creationId xmlns:a16="http://schemas.microsoft.com/office/drawing/2014/main" id="{5CD1B9A7-0461-D8BC-4569-97808B32CA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0978" y="4081236"/>
                <a:ext cx="1462041" cy="338554"/>
              </a:xfrm>
              <a:prstGeom prst="rect">
                <a:avLst/>
              </a:prstGeom>
              <a:blipFill>
                <a:blip r:embed="rId26"/>
                <a:stretch>
                  <a:fillRect b="-3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文字方塊 18">
                <a:extLst>
                  <a:ext uri="{FF2B5EF4-FFF2-40B4-BE49-F238E27FC236}">
                    <a16:creationId xmlns:a16="http://schemas.microsoft.com/office/drawing/2014/main" id="{2640214B-4B30-D5A7-3A6B-16CFD2F1BA86}"/>
                  </a:ext>
                </a:extLst>
              </p:cNvPr>
              <p:cNvSpPr txBox="1"/>
              <p:nvPr/>
            </p:nvSpPr>
            <p:spPr>
              <a:xfrm>
                <a:off x="351843" y="4691704"/>
                <a:ext cx="5001207" cy="2867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82563" lvl="0" defTabSz="914400">
                  <a:tabLst>
                    <a:tab pos="0" algn="l"/>
                  </a:tabLst>
                  <a:defRPr/>
                </a:pPr>
                <a:r>
                  <a:rPr lang="en-US" sz="1000" dirty="0">
                    <a:solidFill>
                      <a:srgbClr val="00B0F0"/>
                    </a:solidFill>
                    <a:latin typeface="Times New Roman"/>
                    <a:ea typeface="新細明體"/>
                  </a:rPr>
                  <a:t>O/P</a:t>
                </a:r>
                <a:r>
                  <a:rPr lang="en-US" sz="1000" dirty="0">
                    <a:latin typeface="Times New Roman"/>
                    <a:ea typeface="新細明體"/>
                  </a:rPr>
                  <a:t> Attention-weighted Tokens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000" i="1">
                            <a:latin typeface="Cambria Math" panose="02040503050406030204" pitchFamily="18" charset="0"/>
                            <a:ea typeface="新細明體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  <a:ea typeface="新細明體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1000" i="1">
                                    <a:latin typeface="Cambria Math" panose="02040503050406030204" pitchFamily="18" charset="0"/>
                                    <a:ea typeface="新細明體"/>
                                  </a:rPr>
                                </m:ctrlPr>
                              </m:accPr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  <a:ea typeface="新細明體"/>
                                  </a:rPr>
                                  <m:t>𝑋</m:t>
                                </m:r>
                              </m:e>
                            </m:acc>
                          </m:e>
                          <m:sub>
                            <m:r>
                              <a:rPr lang="en-US" sz="1000" b="0" i="1" smtClean="0">
                                <a:latin typeface="Cambria Math" panose="02040503050406030204" pitchFamily="18" charset="0"/>
                                <a:ea typeface="新細明體"/>
                              </a:rPr>
                              <m:t>𝑖𝑛</m:t>
                            </m:r>
                          </m:sub>
                        </m:sSub>
                      </m:e>
                      <m:sup>
                        <m:r>
                          <a:rPr lang="en-US" sz="1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ℓ</m:t>
                        </m:r>
                      </m:sup>
                    </m:sSup>
                  </m:oMath>
                </a14:m>
                <a:r>
                  <a:rPr lang="en-US" sz="1000" dirty="0">
                    <a:latin typeface="Times New Roman"/>
                    <a:ea typeface="新細明體"/>
                  </a:rPr>
                  <a:t> =</a:t>
                </a:r>
                <a14:m>
                  <m:oMath xmlns:m="http://schemas.openxmlformats.org/officeDocument/2006/math">
                    <m:r>
                      <a:rPr lang="en-US" sz="1000" i="1" dirty="0">
                        <a:latin typeface="Cambria Math" panose="02040503050406030204" pitchFamily="18" charset="0"/>
                        <a:ea typeface="新細明體"/>
                      </a:rPr>
                      <m:t>{</m:t>
                    </m:r>
                    <m:sSubSup>
                      <m:sSubSupPr>
                        <m:ctrlPr>
                          <a:rPr lang="en-US" sz="1000" i="1" dirty="0">
                            <a:latin typeface="Cambria Math" panose="02040503050406030204" pitchFamily="18" charset="0"/>
                            <a:ea typeface="新細明體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sz="1000" i="1" dirty="0">
                                <a:latin typeface="Cambria Math" panose="02040503050406030204" pitchFamily="18" charset="0"/>
                                <a:ea typeface="新細明體"/>
                              </a:rPr>
                            </m:ctrlPr>
                          </m:accPr>
                          <m:e>
                            <m:r>
                              <a:rPr lang="en-US" sz="1000" i="1" dirty="0">
                                <a:latin typeface="Cambria Math" panose="02040503050406030204" pitchFamily="18" charset="0"/>
                                <a:ea typeface="新細明體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1000" i="1" dirty="0">
                            <a:latin typeface="Cambria Math" panose="02040503050406030204" pitchFamily="18" charset="0"/>
                            <a:ea typeface="新細明體"/>
                          </a:rPr>
                          <m:t>𝑖𝑛</m:t>
                        </m:r>
                      </m:sub>
                      <m:sup>
                        <m:r>
                          <a:rPr lang="en-US" sz="1000" i="1" dirty="0">
                            <a:latin typeface="Cambria Math" panose="02040503050406030204" pitchFamily="18" charset="0"/>
                            <a:ea typeface="新細明體"/>
                          </a:rPr>
                          <m:t>𝑙</m:t>
                        </m:r>
                      </m:sup>
                    </m:sSubSup>
                    <m:r>
                      <a:rPr lang="en-US" sz="1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1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r>
                      <a:rPr lang="en-US" sz="1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1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sz="1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)}</m:t>
                    </m:r>
                  </m:oMath>
                </a14:m>
                <a:r>
                  <a:rPr lang="en-US" sz="1000" dirty="0">
                    <a:latin typeface="Times New Roman"/>
                    <a:ea typeface="新細明體"/>
                  </a:rPr>
                  <a:t> where each token is 1×1×</a:t>
                </a:r>
                <a:r>
                  <a:rPr lang="en-US" sz="1000" dirty="0">
                    <a:ea typeface="新細明體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000" i="1">
                            <a:latin typeface="Cambria Math" panose="02040503050406030204" pitchFamily="18" charset="0"/>
                            <a:ea typeface="新細明體"/>
                          </a:rPr>
                        </m:ctrlPr>
                      </m:sSubPr>
                      <m:e>
                        <m:r>
                          <a:rPr lang="en-US" sz="1000" i="1">
                            <a:latin typeface="Cambria Math" panose="02040503050406030204" pitchFamily="18" charset="0"/>
                            <a:ea typeface="新細明體"/>
                          </a:rPr>
                          <m:t>𝑑</m:t>
                        </m:r>
                      </m:e>
                      <m:sub>
                        <m:r>
                          <a:rPr lang="en-US" sz="1000" i="1">
                            <a:latin typeface="Cambria Math" panose="02040503050406030204" pitchFamily="18" charset="0"/>
                            <a:ea typeface="新細明體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sz="1000" dirty="0">
                    <a:latin typeface="Times New Roman"/>
                    <a:ea typeface="新細明體"/>
                  </a:rPr>
                  <a:t>(=256c) </a:t>
                </a:r>
              </a:p>
            </p:txBody>
          </p:sp>
        </mc:Choice>
        <mc:Fallback xmlns="">
          <p:sp>
            <p:nvSpPr>
              <p:cNvPr id="62" name="文字方塊 18">
                <a:extLst>
                  <a:ext uri="{FF2B5EF4-FFF2-40B4-BE49-F238E27FC236}">
                    <a16:creationId xmlns:a16="http://schemas.microsoft.com/office/drawing/2014/main" id="{2640214B-4B30-D5A7-3A6B-16CFD2F1BA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843" y="4691704"/>
                <a:ext cx="5001207" cy="286745"/>
              </a:xfrm>
              <a:prstGeom prst="rect">
                <a:avLst/>
              </a:prstGeom>
              <a:blipFill>
                <a:blip r:embed="rId27"/>
                <a:stretch>
                  <a:fillRect b="-8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文字方塊 18">
            <a:extLst>
              <a:ext uri="{FF2B5EF4-FFF2-40B4-BE49-F238E27FC236}">
                <a16:creationId xmlns:a16="http://schemas.microsoft.com/office/drawing/2014/main" id="{E9AFA5F2-2AAF-1F37-B208-C2B6FEBB0D8F}"/>
              </a:ext>
            </a:extLst>
          </p:cNvPr>
          <p:cNvSpPr txBox="1"/>
          <p:nvPr/>
        </p:nvSpPr>
        <p:spPr>
          <a:xfrm>
            <a:off x="367293" y="5100777"/>
            <a:ext cx="7165660" cy="214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7800" marR="0" lvl="0" indent="-177800" algn="l" defTabSz="914400" rtl="0" eaLnBrk="1" fontAlgn="auto" latinLnBrk="0" hangingPunct="1">
              <a:lnSpc>
                <a:spcPts val="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Times New Roman"/>
                <a:ea typeface="新細明體"/>
              </a:rPr>
              <a:t>2</a:t>
            </a:r>
            <a:r>
              <a:rPr lang="en-US" sz="1200" dirty="0">
                <a:solidFill>
                  <a:schemeClr val="tx1"/>
                </a:solidFill>
                <a:latin typeface="Times New Roman"/>
                <a:ea typeface="新細明體"/>
              </a:rPr>
              <a:t>.3) </a:t>
            </a:r>
            <a:r>
              <a:rPr lang="en-US" sz="1200" dirty="0">
                <a:solidFill>
                  <a:srgbClr val="00B050"/>
                </a:solidFill>
                <a:latin typeface="Times New Roman"/>
                <a:ea typeface="新細明體"/>
              </a:rPr>
              <a:t>Multi-Layer Perceptive (MLP)</a:t>
            </a:r>
            <a:r>
              <a:rPr lang="en-US" sz="1200" dirty="0">
                <a:solidFill>
                  <a:schemeClr val="tx1"/>
                </a:solidFill>
                <a:latin typeface="Times New Roman"/>
                <a:ea typeface="新細明體"/>
              </a:rPr>
              <a:t>: applies </a:t>
            </a:r>
            <a:r>
              <a:rPr lang="en-US" sz="1200" dirty="0" err="1">
                <a:latin typeface="Times New Roman"/>
                <a:ea typeface="新細明體"/>
              </a:rPr>
              <a:t>G</a:t>
            </a:r>
            <a:r>
              <a:rPr lang="en-US" sz="1200" dirty="0" err="1">
                <a:solidFill>
                  <a:schemeClr val="tx1"/>
                </a:solidFill>
                <a:latin typeface="Times New Roman"/>
                <a:ea typeface="新細明體"/>
              </a:rPr>
              <a:t>eLU</a:t>
            </a:r>
            <a:r>
              <a:rPr lang="en-US" sz="1200" dirty="0">
                <a:latin typeface="Times New Roman"/>
                <a:ea typeface="新細明體"/>
              </a:rPr>
              <a:t> to </a:t>
            </a:r>
            <a:r>
              <a:rPr lang="en-US" sz="1200" dirty="0">
                <a:solidFill>
                  <a:schemeClr val="tx1"/>
                </a:solidFill>
                <a:latin typeface="Times New Roman"/>
                <a:ea typeface="新細明體"/>
              </a:rPr>
              <a:t>attention-weighted </a:t>
            </a:r>
            <a:r>
              <a:rPr lang="en-US" sz="1200" dirty="0">
                <a:latin typeface="Times New Roman"/>
                <a:ea typeface="新細明體"/>
              </a:rPr>
              <a:t>tokens.</a:t>
            </a:r>
            <a:endParaRPr lang="en-US" sz="1200" dirty="0">
              <a:solidFill>
                <a:schemeClr val="tx1"/>
              </a:solidFill>
              <a:latin typeface="Times New Roman"/>
              <a:ea typeface="新細明體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文字方塊 53">
                <a:extLst>
                  <a:ext uri="{FF2B5EF4-FFF2-40B4-BE49-F238E27FC236}">
                    <a16:creationId xmlns:a16="http://schemas.microsoft.com/office/drawing/2014/main" id="{6DF8CDA2-77DC-F2CF-114C-961336449963}"/>
                  </a:ext>
                </a:extLst>
              </p:cNvPr>
              <p:cNvSpPr txBox="1"/>
              <p:nvPr/>
            </p:nvSpPr>
            <p:spPr>
              <a:xfrm>
                <a:off x="846982" y="5669620"/>
                <a:ext cx="4503220" cy="3138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latin typeface="Times New Roman" panose="02020603050405020304" pitchFamily="18" charset="0"/>
                    <a:ea typeface="新細明體"/>
                    <a:cs typeface="Times New Roman" panose="02020603050405020304" pitchFamily="18" charset="0"/>
                  </a:rPr>
                  <a:t>MLP(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200" i="1">
                            <a:latin typeface="Cambria Math" panose="02040503050406030204" pitchFamily="18" charset="0"/>
                            <a:ea typeface="新細明體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1200" i="1">
                                <a:latin typeface="Cambria Math" panose="02040503050406030204" pitchFamily="18" charset="0"/>
                                <a:ea typeface="新細明體"/>
                              </a:rPr>
                            </m:ctrlPr>
                          </m:acc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  <a:ea typeface="新細明體"/>
                              </a:rPr>
                              <m:t>𝑋</m:t>
                            </m:r>
                          </m:e>
                        </m:acc>
                      </m:e>
                      <m:sup>
                        <m: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ℓ</m:t>
                        </m:r>
                      </m:sup>
                    </m:sSup>
                  </m:oMath>
                </a14:m>
                <a:r>
                  <a:rPr lang="en-US" sz="1200" dirty="0">
                    <a:latin typeface="Times New Roman" panose="02020603050405020304" pitchFamily="18" charset="0"/>
                    <a:ea typeface="新細明體"/>
                    <a:cs typeface="Times New Roman" panose="02020603050405020304" pitchFamily="18" charset="0"/>
                  </a:rPr>
                  <a:t>)=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1200" i="1" dirty="0" smtClean="0">
                            <a:latin typeface="Cambria Math" panose="02040503050406030204" pitchFamily="18" charset="0"/>
                            <a:ea typeface="新細明體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US" sz="1200" b="0" i="0" dirty="0" smtClean="0">
                            <a:latin typeface="Cambria Math" panose="02040503050406030204" pitchFamily="18" charset="0"/>
                            <a:ea typeface="新細明體"/>
                            <a:cs typeface="Times New Roman" panose="02020603050405020304" pitchFamily="18" charset="0"/>
                          </a:rPr>
                          <m:t>GELU</m:t>
                        </m:r>
                        <m:r>
                          <m:rPr>
                            <m:nor/>
                          </m:rPr>
                          <a:rPr lang="en-US" sz="1200" dirty="0">
                            <a:latin typeface="Times New Roman" panose="02020603050405020304" pitchFamily="18" charset="0"/>
                            <a:ea typeface="新細明體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US" sz="1200" dirty="0">
                            <a:latin typeface="Times New Roman" panose="02020603050405020304" pitchFamily="18" charset="0"/>
                            <a:ea typeface="新細明體"/>
                            <a:cs typeface="Times New Roman" panose="02020603050405020304" pitchFamily="18" charset="0"/>
                          </a:rPr>
                          <m:t>LN</m:t>
                        </m:r>
                        <m:r>
                          <m:rPr>
                            <m:nor/>
                          </m:rPr>
                          <a:rPr lang="en-US" sz="1200" dirty="0">
                            <a:latin typeface="Times New Roman" panose="02020603050405020304" pitchFamily="18" charset="0"/>
                            <a:ea typeface="新細明體"/>
                            <a:cs typeface="Times New Roman" panose="02020603050405020304" pitchFamily="18" charset="0"/>
                          </a:rPr>
                          <m:t>(</m:t>
                        </m:r>
                        <m:sSubSup>
                          <m:sSubSupPr>
                            <m:ctrlPr>
                              <a:rPr lang="en-US" sz="1200" i="1" dirty="0">
                                <a:latin typeface="Cambria Math" panose="02040503050406030204" pitchFamily="18" charset="0"/>
                                <a:ea typeface="新細明體"/>
                              </a:rPr>
                            </m:ctrlPr>
                          </m:sSubSupPr>
                          <m:e>
                            <m:acc>
                              <m:accPr>
                                <m:chr m:val="̂"/>
                                <m:ctrlPr>
                                  <a:rPr lang="en-US" sz="1200" i="1" dirty="0">
                                    <a:latin typeface="Cambria Math" panose="02040503050406030204" pitchFamily="18" charset="0"/>
                                    <a:ea typeface="新細明體"/>
                                  </a:rPr>
                                </m:ctrlPr>
                              </m:accPr>
                              <m:e>
                                <m:r>
                                  <a:rPr lang="en-US" sz="1200" i="1" dirty="0">
                                    <a:latin typeface="Cambria Math" panose="02040503050406030204" pitchFamily="18" charset="0"/>
                                    <a:ea typeface="新細明體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1200" b="0" i="1" dirty="0" smtClean="0">
                                <a:latin typeface="Cambria Math" panose="02040503050406030204" pitchFamily="18" charset="0"/>
                                <a:ea typeface="新細明體"/>
                              </a:rPr>
                              <m:t>𝑖𝑛</m:t>
                            </m:r>
                          </m:sub>
                          <m:sup>
                            <m:r>
                              <a:rPr lang="en-US" sz="1200" b="0" i="1" dirty="0" smtClean="0">
                                <a:latin typeface="Cambria Math" panose="02040503050406030204" pitchFamily="18" charset="0"/>
                                <a:ea typeface="新細明體"/>
                              </a:rPr>
                              <m:t>𝑙</m:t>
                            </m:r>
                          </m:sup>
                        </m:sSubSup>
                        <m:r>
                          <a:rPr lang="en-US" sz="12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12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  <m:r>
                          <a:rPr lang="en-US" sz="12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2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  <m:r>
                          <a:rPr lang="en-US" sz="12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sz="1200" dirty="0">
                            <a:latin typeface="Times New Roman" panose="02020603050405020304" pitchFamily="18" charset="0"/>
                            <a:ea typeface="新細明體"/>
                            <a:cs typeface="Times New Roman" panose="02020603050405020304" pitchFamily="18" charset="0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sz="1200" b="0" i="0" dirty="0" smtClean="0">
                            <a:latin typeface="Times New Roman" panose="02020603050405020304" pitchFamily="18" charset="0"/>
                            <a:ea typeface="新細明體"/>
                            <a:cs typeface="Times New Roman" panose="02020603050405020304" pitchFamily="18" charset="0"/>
                          </a:rPr>
                          <m:t>)</m:t>
                        </m:r>
                        <m:sSub>
                          <m:sSubPr>
                            <m:ctrlPr>
                              <a:rPr lang="en-US" sz="1200" i="1" dirty="0">
                                <a:latin typeface="Cambria Math" panose="02040503050406030204" pitchFamily="18" charset="0"/>
                                <a:ea typeface="新細明體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 dirty="0">
                                <a:latin typeface="Cambria Math" panose="02040503050406030204" pitchFamily="18" charset="0"/>
                                <a:ea typeface="新細明體"/>
                                <a:cs typeface="Times New Roman" panose="020206030504050203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sz="1200" i="1" dirty="0">
                                <a:latin typeface="Cambria Math" panose="02040503050406030204" pitchFamily="18" charset="0"/>
                                <a:ea typeface="新細明體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200" i="1" dirty="0">
                            <a:latin typeface="Cambria Math" panose="02040503050406030204" pitchFamily="18" charset="0"/>
                            <a:ea typeface="新細明體"/>
                            <a:cs typeface="Times New Roman" panose="020206030504050203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200" i="1" dirty="0">
                                <a:latin typeface="Cambria Math" panose="02040503050406030204" pitchFamily="18" charset="0"/>
                                <a:ea typeface="新細明體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 dirty="0">
                                <a:latin typeface="Cambria Math" panose="02040503050406030204" pitchFamily="18" charset="0"/>
                                <a:ea typeface="新細明體"/>
                                <a:cs typeface="Times New Roman" panose="02020603050405020304" pitchFamily="18" charset="0"/>
                              </a:rPr>
                              <m:t>𝑏</m:t>
                            </m:r>
                            <m:r>
                              <a:rPr lang="en-US" sz="1200" b="0" i="1" dirty="0" smtClean="0">
                                <a:latin typeface="Cambria Math" panose="02040503050406030204" pitchFamily="18" charset="0"/>
                                <a:ea typeface="新細明體"/>
                                <a:cs typeface="Times New Roman" panose="02020603050405020304" pitchFamily="18" charset="0"/>
                              </a:rPr>
                              <m:t>𝑖𝑎𝑠</m:t>
                            </m:r>
                          </m:e>
                          <m:sub>
                            <m:r>
                              <a:rPr lang="en-US" sz="1200" i="1" dirty="0">
                                <a:latin typeface="Cambria Math" panose="02040503050406030204" pitchFamily="18" charset="0"/>
                                <a:ea typeface="新細明體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US" sz="1200" dirty="0">
                            <a:latin typeface="Times New Roman" panose="02020603050405020304" pitchFamily="18" charset="0"/>
                            <a:ea typeface="新細明體"/>
                            <a:cs typeface="Times New Roman" panose="02020603050405020304" pitchFamily="18" charset="0"/>
                          </a:rPr>
                          <m:t>)</m:t>
                        </m:r>
                        <m:sSub>
                          <m:sSubPr>
                            <m:ctrlPr>
                              <a:rPr lang="en-US" sz="1200" i="1" dirty="0">
                                <a:latin typeface="Cambria Math" panose="02040503050406030204" pitchFamily="18" charset="0"/>
                                <a:ea typeface="新細明體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 dirty="0">
                                <a:latin typeface="Cambria Math" panose="02040503050406030204" pitchFamily="18" charset="0"/>
                                <a:ea typeface="新細明體"/>
                                <a:cs typeface="Times New Roman" panose="020206030504050203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sz="1200" i="1" dirty="0">
                                <a:latin typeface="Cambria Math" panose="02040503050406030204" pitchFamily="18" charset="0"/>
                                <a:ea typeface="新細明體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US" sz="1200" dirty="0">
                            <a:latin typeface="Times New Roman" panose="02020603050405020304" pitchFamily="18" charset="0"/>
                            <a:ea typeface="新細明體"/>
                            <a:cs typeface="Times New Roman" panose="020206030504050203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200" i="1" dirty="0">
                                <a:latin typeface="Cambria Math" panose="02040503050406030204" pitchFamily="18" charset="0"/>
                                <a:ea typeface="新細明體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 dirty="0">
                                <a:latin typeface="Cambria Math" panose="02040503050406030204" pitchFamily="18" charset="0"/>
                                <a:ea typeface="新細明體"/>
                                <a:cs typeface="Times New Roman" panose="02020603050405020304" pitchFamily="18" charset="0"/>
                              </a:rPr>
                              <m:t>𝑏</m:t>
                            </m:r>
                            <m:r>
                              <a:rPr lang="en-US" sz="1200" b="0" i="1" dirty="0" smtClean="0">
                                <a:latin typeface="Cambria Math" panose="02040503050406030204" pitchFamily="18" charset="0"/>
                                <a:ea typeface="新細明體"/>
                                <a:cs typeface="Times New Roman" panose="02020603050405020304" pitchFamily="18" charset="0"/>
                              </a:rPr>
                              <m:t>𝑖𝑎𝑠</m:t>
                            </m:r>
                          </m:e>
                          <m:sub>
                            <m:r>
                              <a:rPr lang="en-US" sz="1200" i="1" dirty="0">
                                <a:latin typeface="Cambria Math" panose="02040503050406030204" pitchFamily="18" charset="0"/>
                                <a:ea typeface="新細明體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200" dirty="0">
                    <a:ea typeface="新細明體"/>
                  </a:rPr>
                  <a:t>+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  <a:ea typeface="新細明體"/>
                      </a:rPr>
                      <m:t>{</m:t>
                    </m:r>
                    <m:sSubSup>
                      <m:sSubSupPr>
                        <m:ctrlPr>
                          <a:rPr lang="en-US" sz="1200" i="1" dirty="0">
                            <a:latin typeface="Cambria Math" panose="02040503050406030204" pitchFamily="18" charset="0"/>
                            <a:ea typeface="新細明體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sz="1200" i="1" dirty="0">
                                <a:latin typeface="Cambria Math" panose="02040503050406030204" pitchFamily="18" charset="0"/>
                                <a:ea typeface="新細明體"/>
                              </a:rPr>
                            </m:ctrlPr>
                          </m:accPr>
                          <m:e>
                            <m:r>
                              <a:rPr lang="en-US" sz="1200" i="1" dirty="0">
                                <a:latin typeface="Cambria Math" panose="02040503050406030204" pitchFamily="18" charset="0"/>
                                <a:ea typeface="新細明體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1200" i="1" dirty="0">
                            <a:latin typeface="Cambria Math" panose="02040503050406030204" pitchFamily="18" charset="0"/>
                            <a:ea typeface="新細明體"/>
                          </a:rPr>
                          <m:t>𝑖𝑛</m:t>
                        </m:r>
                      </m:sub>
                      <m:sup>
                        <m:r>
                          <a:rPr lang="en-US" sz="1200" b="0" i="1" dirty="0" smtClean="0">
                            <a:latin typeface="Cambria Math" panose="02040503050406030204" pitchFamily="18" charset="0"/>
                            <a:ea typeface="新細明體"/>
                          </a:rPr>
                          <m:t>𝑙</m:t>
                        </m:r>
                      </m:sup>
                    </m:sSubSup>
                    <m:r>
                      <a:rPr lang="en-US" sz="12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12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r>
                      <a:rPr lang="en-US" sz="12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12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sz="12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新細明體"/>
                      </a:rPr>
                      <m:t>}</m:t>
                    </m:r>
                  </m:oMath>
                </a14:m>
                <a:endParaRPr lang="en-US" sz="1200" dirty="0">
                  <a:latin typeface="Times New Roman"/>
                  <a:ea typeface="新細明體"/>
                </a:endParaRPr>
              </a:p>
            </p:txBody>
          </p:sp>
        </mc:Choice>
        <mc:Fallback xmlns="">
          <p:sp>
            <p:nvSpPr>
              <p:cNvPr id="64" name="文字方塊 53">
                <a:extLst>
                  <a:ext uri="{FF2B5EF4-FFF2-40B4-BE49-F238E27FC236}">
                    <a16:creationId xmlns:a16="http://schemas.microsoft.com/office/drawing/2014/main" id="{6DF8CDA2-77DC-F2CF-114C-9613364499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982" y="5669620"/>
                <a:ext cx="4503220" cy="313804"/>
              </a:xfrm>
              <a:prstGeom prst="rect">
                <a:avLst/>
              </a:prstGeom>
              <a:blipFill>
                <a:blip r:embed="rId28"/>
                <a:stretch>
                  <a:fillRect l="-135"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文字方塊 18">
                <a:extLst>
                  <a:ext uri="{FF2B5EF4-FFF2-40B4-BE49-F238E27FC236}">
                    <a16:creationId xmlns:a16="http://schemas.microsoft.com/office/drawing/2014/main" id="{440C1EA3-686C-1A1E-435B-A79FC0B6869E}"/>
                  </a:ext>
                </a:extLst>
              </p:cNvPr>
              <p:cNvSpPr txBox="1"/>
              <p:nvPr/>
            </p:nvSpPr>
            <p:spPr>
              <a:xfrm>
                <a:off x="501658" y="5457646"/>
                <a:ext cx="3108003" cy="2589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82563" lvl="0" defTabSz="914400">
                  <a:tabLst>
                    <a:tab pos="0" algn="l"/>
                  </a:tabLst>
                  <a:defRPr/>
                </a:pPr>
                <a:r>
                  <a:rPr lang="en-US" sz="1000" dirty="0">
                    <a:solidFill>
                      <a:srgbClr val="00B0F0"/>
                    </a:solidFill>
                    <a:latin typeface="Times New Roman"/>
                    <a:ea typeface="新細明體"/>
                  </a:rPr>
                  <a:t>I/P</a:t>
                </a:r>
                <a:r>
                  <a:rPr lang="en-US" sz="1000" dirty="0">
                    <a:latin typeface="Times New Roman"/>
                    <a:ea typeface="新細明體"/>
                  </a:rPr>
                  <a:t> Attention-weighted Tokens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000" i="1">
                            <a:latin typeface="Cambria Math" panose="02040503050406030204" pitchFamily="18" charset="0"/>
                            <a:ea typeface="新細明體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1000" i="1">
                                <a:latin typeface="Cambria Math" panose="02040503050406030204" pitchFamily="18" charset="0"/>
                                <a:ea typeface="新細明體"/>
                              </a:rPr>
                            </m:ctrlPr>
                          </m:accPr>
                          <m:e>
                            <m:r>
                              <a:rPr lang="en-US" sz="1000" i="1">
                                <a:latin typeface="Cambria Math" panose="02040503050406030204" pitchFamily="18" charset="0"/>
                                <a:ea typeface="新細明體"/>
                              </a:rPr>
                              <m:t>𝑋</m:t>
                            </m:r>
                          </m:e>
                        </m:acc>
                      </m:e>
                      <m:sup>
                        <m:r>
                          <a:rPr lang="en-US" sz="1000" b="0" i="1" smtClean="0">
                            <a:latin typeface="Cambria Math" panose="02040503050406030204" pitchFamily="18" charset="0"/>
                            <a:ea typeface="新細明體"/>
                          </a:rPr>
                          <m:t>𝑙</m:t>
                        </m:r>
                      </m:sup>
                    </m:sSup>
                  </m:oMath>
                </a14:m>
                <a:r>
                  <a:rPr lang="en-US" sz="1000" dirty="0">
                    <a:latin typeface="Times New Roman"/>
                    <a:ea typeface="新細明體"/>
                  </a:rPr>
                  <a:t> =</a:t>
                </a:r>
                <a14:m>
                  <m:oMath xmlns:m="http://schemas.openxmlformats.org/officeDocument/2006/math">
                    <m:r>
                      <a:rPr lang="en-US" sz="1000" i="1" dirty="0">
                        <a:latin typeface="Cambria Math" panose="02040503050406030204" pitchFamily="18" charset="0"/>
                        <a:ea typeface="新細明體"/>
                      </a:rPr>
                      <m:t>{</m:t>
                    </m:r>
                    <m:sSubSup>
                      <m:sSubSupPr>
                        <m:ctrlPr>
                          <a:rPr lang="en-US" sz="1000" i="1" dirty="0">
                            <a:latin typeface="Cambria Math" panose="02040503050406030204" pitchFamily="18" charset="0"/>
                            <a:ea typeface="新細明體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sz="1000" i="1" dirty="0">
                                <a:latin typeface="Cambria Math" panose="02040503050406030204" pitchFamily="18" charset="0"/>
                                <a:ea typeface="新細明體"/>
                              </a:rPr>
                            </m:ctrlPr>
                          </m:accPr>
                          <m:e>
                            <m:r>
                              <a:rPr lang="en-US" sz="1000" i="1" dirty="0">
                                <a:latin typeface="Cambria Math" panose="02040503050406030204" pitchFamily="18" charset="0"/>
                                <a:ea typeface="新細明體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1000" i="1" dirty="0">
                            <a:latin typeface="Cambria Math" panose="02040503050406030204" pitchFamily="18" charset="0"/>
                            <a:ea typeface="新細明體"/>
                          </a:rPr>
                          <m:t>𝑖𝑛</m:t>
                        </m:r>
                      </m:sub>
                      <m:sup>
                        <m:r>
                          <a:rPr lang="en-US" sz="1000" i="1" dirty="0">
                            <a:latin typeface="Cambria Math" panose="02040503050406030204" pitchFamily="18" charset="0"/>
                            <a:ea typeface="新細明體"/>
                          </a:rPr>
                          <m:t>𝑙</m:t>
                        </m:r>
                      </m:sup>
                    </m:sSubSup>
                    <m:r>
                      <a:rPr lang="en-US" sz="1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1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r>
                      <a:rPr lang="en-US" sz="1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1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sz="1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)}</m:t>
                    </m:r>
                  </m:oMath>
                </a14:m>
                <a:r>
                  <a:rPr lang="en-US" sz="1000" dirty="0">
                    <a:latin typeface="Times New Roman"/>
                    <a:ea typeface="新細明體"/>
                  </a:rPr>
                  <a:t> </a:t>
                </a:r>
              </a:p>
            </p:txBody>
          </p:sp>
        </mc:Choice>
        <mc:Fallback xmlns="">
          <p:sp>
            <p:nvSpPr>
              <p:cNvPr id="66" name="文字方塊 18">
                <a:extLst>
                  <a:ext uri="{FF2B5EF4-FFF2-40B4-BE49-F238E27FC236}">
                    <a16:creationId xmlns:a16="http://schemas.microsoft.com/office/drawing/2014/main" id="{440C1EA3-686C-1A1E-435B-A79FC0B686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658" y="5457646"/>
                <a:ext cx="3108003" cy="258982"/>
              </a:xfrm>
              <a:prstGeom prst="rect">
                <a:avLst/>
              </a:prstGeom>
              <a:blipFill>
                <a:blip r:embed="rId29"/>
                <a:stretch>
                  <a:fillRect b="-116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8CD2AAFB-92CF-8B9C-9056-DF62F6E3CE6D}"/>
              </a:ext>
            </a:extLst>
          </p:cNvPr>
          <p:cNvCxnSpPr>
            <a:cxnSpLocks/>
          </p:cNvCxnSpPr>
          <p:nvPr/>
        </p:nvCxnSpPr>
        <p:spPr>
          <a:xfrm>
            <a:off x="4484432" y="5914155"/>
            <a:ext cx="677901" cy="0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A6BBB184-4EF8-77DC-CD8B-ECC648EA2E58}"/>
              </a:ext>
            </a:extLst>
          </p:cNvPr>
          <p:cNvCxnSpPr>
            <a:cxnSpLocks/>
          </p:cNvCxnSpPr>
          <p:nvPr/>
        </p:nvCxnSpPr>
        <p:spPr>
          <a:xfrm>
            <a:off x="2043801" y="5923413"/>
            <a:ext cx="881901" cy="0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1" name="文字方塊 18">
            <a:extLst>
              <a:ext uri="{FF2B5EF4-FFF2-40B4-BE49-F238E27FC236}">
                <a16:creationId xmlns:a16="http://schemas.microsoft.com/office/drawing/2014/main" id="{FD40B281-1775-E945-A5B7-744DC9EEBDFF}"/>
              </a:ext>
            </a:extLst>
          </p:cNvPr>
          <p:cNvSpPr txBox="1"/>
          <p:nvPr/>
        </p:nvSpPr>
        <p:spPr>
          <a:xfrm>
            <a:off x="1940388" y="5897361"/>
            <a:ext cx="16692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>
                <a:solidFill>
                  <a:srgbClr val="00B0F0"/>
                </a:solidFill>
                <a:latin typeface="Times New Roman"/>
                <a:ea typeface="新細明體"/>
              </a:rPr>
              <a:t>Normalized</a:t>
            </a:r>
            <a:r>
              <a:rPr lang="en-US" sz="1000" dirty="0">
                <a:latin typeface="Times New Roman"/>
                <a:ea typeface="新細明體"/>
              </a:rPr>
              <a:t> intermediate output for MLP layers</a:t>
            </a:r>
            <a:endParaRPr kumimoji="0" lang="en-US" sz="1000" b="0" i="0" u="none" strike="noStrike" kern="1200" cap="none" spc="0" normalizeH="0" noProof="0" dirty="0">
              <a:ln>
                <a:noFill/>
              </a:ln>
              <a:effectLst/>
              <a:uLnTx/>
              <a:uFillTx/>
              <a:latin typeface="Times New Roman"/>
              <a:ea typeface="新細明體"/>
              <a:cs typeface="+mn-cs"/>
            </a:endParaRPr>
          </a:p>
        </p:txBody>
      </p:sp>
      <p:sp>
        <p:nvSpPr>
          <p:cNvPr id="72" name="文字方塊 18">
            <a:extLst>
              <a:ext uri="{FF2B5EF4-FFF2-40B4-BE49-F238E27FC236}">
                <a16:creationId xmlns:a16="http://schemas.microsoft.com/office/drawing/2014/main" id="{6C306EC1-E15E-922F-F6F7-E16B64C04854}"/>
              </a:ext>
            </a:extLst>
          </p:cNvPr>
          <p:cNvSpPr txBox="1"/>
          <p:nvPr/>
        </p:nvSpPr>
        <p:spPr>
          <a:xfrm>
            <a:off x="4393211" y="5880090"/>
            <a:ext cx="1669273" cy="40011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>
                <a:solidFill>
                  <a:srgbClr val="00B0F0"/>
                </a:solidFill>
                <a:latin typeface="Times New Roman"/>
                <a:ea typeface="新細明體"/>
              </a:rPr>
              <a:t>Residual connection </a:t>
            </a:r>
            <a:r>
              <a:rPr lang="en-US" sz="1000" dirty="0">
                <a:latin typeface="Times New Roman"/>
                <a:ea typeface="新細明體"/>
              </a:rPr>
              <a:t>to add intermediate output</a:t>
            </a:r>
            <a:endParaRPr kumimoji="0" lang="en-US" sz="1000" b="0" i="0" u="none" strike="noStrike" kern="1200" cap="none" spc="0" normalizeH="0" noProof="0" dirty="0">
              <a:ln>
                <a:noFill/>
              </a:ln>
              <a:effectLst/>
              <a:uLnTx/>
              <a:uFillTx/>
              <a:latin typeface="Times New Roman"/>
              <a:ea typeface="新細明體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文字方塊 249">
                <a:extLst>
                  <a:ext uri="{FF2B5EF4-FFF2-40B4-BE49-F238E27FC236}">
                    <a16:creationId xmlns:a16="http://schemas.microsoft.com/office/drawing/2014/main" id="{E0EB2915-68F2-BEC7-E3A7-51ED09B6CAD7}"/>
                  </a:ext>
                </a:extLst>
              </p:cNvPr>
              <p:cNvSpPr txBox="1"/>
              <p:nvPr/>
            </p:nvSpPr>
            <p:spPr>
              <a:xfrm>
                <a:off x="6112224" y="5742141"/>
                <a:ext cx="2176282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1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TW" sz="1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TW" sz="1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1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TW" sz="1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altLang="zh-TW" sz="1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×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0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10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TW" sz="10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𝑀𝐿𝑃</m:t>
                        </m:r>
                      </m:sub>
                    </m:sSub>
                  </m:oMath>
                </a14:m>
                <a:r>
                  <a:rPr lang="en-US" altLang="zh-TW" sz="1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</a:p>
              <a:p>
                <a:pPr marL="452438" indent="-452438" defTabSz="179388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1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TW" sz="1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TW" sz="1000" b="0" dirty="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0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10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TW" sz="10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𝑀𝐿𝑃</m:t>
                        </m:r>
                      </m:sub>
                    </m:sSub>
                  </m:oMath>
                </a14:m>
                <a:r>
                  <a:rPr lang="en-US" altLang="zh-TW" sz="1000" b="0" dirty="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×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0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10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TW" sz="10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altLang="zh-TW" sz="1000" b="0" dirty="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)</a:t>
                </a:r>
              </a:p>
              <a:p>
                <a:pPr marL="174625" defTabSz="179388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1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TW" sz="1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𝑀𝐿𝑃</m:t>
                        </m:r>
                      </m:sub>
                    </m:sSub>
                  </m:oMath>
                </a14:m>
                <a:r>
                  <a:rPr lang="en-US" altLang="zh-TW" sz="1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(=1024c)</a:t>
                </a:r>
              </a:p>
            </p:txBody>
          </p:sp>
        </mc:Choice>
        <mc:Fallback xmlns="">
          <p:sp>
            <p:nvSpPr>
              <p:cNvPr id="73" name="文字方塊 249">
                <a:extLst>
                  <a:ext uri="{FF2B5EF4-FFF2-40B4-BE49-F238E27FC236}">
                    <a16:creationId xmlns:a16="http://schemas.microsoft.com/office/drawing/2014/main" id="{E0EB2915-68F2-BEC7-E3A7-51ED09B6CA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2224" y="5742141"/>
                <a:ext cx="2176282" cy="553998"/>
              </a:xfrm>
              <a:prstGeom prst="rect">
                <a:avLst/>
              </a:prstGeom>
              <a:blipFill>
                <a:blip r:embed="rId30"/>
                <a:stretch>
                  <a:fillRect b="-43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文字方塊 18">
                <a:extLst>
                  <a:ext uri="{FF2B5EF4-FFF2-40B4-BE49-F238E27FC236}">
                    <a16:creationId xmlns:a16="http://schemas.microsoft.com/office/drawing/2014/main" id="{5F2191A7-991B-D357-EB3D-8E195FBA8C7B}"/>
                  </a:ext>
                </a:extLst>
              </p:cNvPr>
              <p:cNvSpPr txBox="1"/>
              <p:nvPr/>
            </p:nvSpPr>
            <p:spPr>
              <a:xfrm>
                <a:off x="467388" y="6330944"/>
                <a:ext cx="7363919" cy="2612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82563" defTabSz="914400">
                  <a:tabLst>
                    <a:tab pos="0" algn="l"/>
                  </a:tabLst>
                  <a:defRPr/>
                </a:pPr>
                <a:r>
                  <a:rPr lang="en-US" sz="1000" dirty="0">
                    <a:solidFill>
                      <a:srgbClr val="00B0F0"/>
                    </a:solidFill>
                    <a:latin typeface="Times New Roman"/>
                    <a:ea typeface="新細明體"/>
                  </a:rPr>
                  <a:t>O/P</a:t>
                </a:r>
                <a:r>
                  <a:rPr lang="en-US" sz="1000" dirty="0">
                    <a:latin typeface="Times New Roman"/>
                    <a:ea typeface="新細明體"/>
                  </a:rPr>
                  <a:t> Attention-weighted Tokens MHSA </a:t>
                </a:r>
                <a:r>
                  <a: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block </a:t>
                </a:r>
                <a14:m>
                  <m:oMath xmlns:m="http://schemas.openxmlformats.org/officeDocument/2006/math">
                    <m:r>
                      <a:rPr lang="en-US" sz="1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ℓ</m:t>
                    </m:r>
                  </m:oMath>
                </a14:m>
                <a:r>
                  <a:rPr lang="en-US" sz="1000" dirty="0">
                    <a:latin typeface="Times New Roman"/>
                    <a:ea typeface="新細明體"/>
                  </a:rPr>
                  <a:t>.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sz="1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1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𝑖𝑛</m:t>
                        </m:r>
                      </m:sub>
                      <m:sup>
                        <m:r>
                          <a:rPr lang="en-US" sz="1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ℓ</m:t>
                        </m:r>
                      </m:sup>
                    </m:sSubSup>
                  </m:oMath>
                </a14:m>
                <a:r>
                  <a:rPr lang="en-US" sz="1000" dirty="0">
                    <a:latin typeface="Times New Roman"/>
                    <a:ea typeface="新細明體"/>
                  </a:rPr>
                  <a:t> =</a:t>
                </a:r>
                <a14:m>
                  <m:oMath xmlns:m="http://schemas.openxmlformats.org/officeDocument/2006/math">
                    <m:r>
                      <a:rPr lang="en-US" sz="1000" i="1" dirty="0">
                        <a:latin typeface="Cambria Math" panose="02040503050406030204" pitchFamily="18" charset="0"/>
                        <a:ea typeface="新細明體"/>
                      </a:rPr>
                      <m:t>{</m:t>
                    </m:r>
                    <m:sSubSup>
                      <m:sSubSupPr>
                        <m:ctrlPr>
                          <a:rPr lang="en-US" sz="1000" i="1" dirty="0">
                            <a:latin typeface="Cambria Math" panose="02040503050406030204" pitchFamily="18" charset="0"/>
                            <a:ea typeface="新細明體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sz="1000" i="1" dirty="0">
                                <a:latin typeface="Cambria Math" panose="02040503050406030204" pitchFamily="18" charset="0"/>
                                <a:ea typeface="新細明體"/>
                              </a:rPr>
                            </m:ctrlPr>
                          </m:accPr>
                          <m:e>
                            <m:r>
                              <a:rPr lang="en-US" sz="1000" i="1" dirty="0">
                                <a:latin typeface="Cambria Math" panose="02040503050406030204" pitchFamily="18" charset="0"/>
                                <a:ea typeface="新細明體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1000" i="1" dirty="0">
                            <a:latin typeface="Cambria Math" panose="02040503050406030204" pitchFamily="18" charset="0"/>
                            <a:ea typeface="新細明體"/>
                          </a:rPr>
                          <m:t>𝑖𝑛</m:t>
                        </m:r>
                      </m:sub>
                      <m:sup>
                        <m:r>
                          <a:rPr lang="en-US" sz="1000" i="1" dirty="0">
                            <a:latin typeface="Cambria Math" panose="02040503050406030204" pitchFamily="18" charset="0"/>
                            <a:ea typeface="新細明體"/>
                          </a:rPr>
                          <m:t>𝑙</m:t>
                        </m:r>
                        <m:r>
                          <a:rPr lang="en-US" sz="1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r>
                      <a:rPr lang="en-US" sz="1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1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r>
                      <a:rPr lang="en-US" sz="1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1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sz="1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)}</m:t>
                    </m:r>
                  </m:oMath>
                </a14:m>
                <a:r>
                  <a:rPr lang="en-US" sz="1000" dirty="0">
                    <a:latin typeface="Times New Roman"/>
                    <a:ea typeface="新細明體"/>
                  </a:rPr>
                  <a:t>, 1×1×</a:t>
                </a:r>
                <a:r>
                  <a:rPr lang="en-US" sz="1000" dirty="0">
                    <a:ea typeface="新細明體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000" i="1">
                            <a:latin typeface="Cambria Math" panose="02040503050406030204" pitchFamily="18" charset="0"/>
                            <a:ea typeface="新細明體"/>
                          </a:rPr>
                        </m:ctrlPr>
                      </m:sSubPr>
                      <m:e>
                        <m:r>
                          <a:rPr lang="en-US" sz="1000" i="1">
                            <a:latin typeface="Cambria Math" panose="02040503050406030204" pitchFamily="18" charset="0"/>
                            <a:ea typeface="新細明體"/>
                          </a:rPr>
                          <m:t>𝑑</m:t>
                        </m:r>
                      </m:e>
                      <m:sub>
                        <m:r>
                          <a:rPr lang="en-US" sz="1000" i="1">
                            <a:latin typeface="Cambria Math" panose="02040503050406030204" pitchFamily="18" charset="0"/>
                            <a:ea typeface="新細明體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sz="1000" dirty="0">
                    <a:latin typeface="Times New Roman"/>
                    <a:ea typeface="新細明體"/>
                  </a:rPr>
                  <a:t>(=256c) each, </a:t>
                </a:r>
                <a14:m>
                  <m:oMath xmlns:m="http://schemas.openxmlformats.org/officeDocument/2006/math">
                    <m:r>
                      <a:rPr lang="en-US" sz="1000" i="1">
                        <a:latin typeface="Cambria Math" panose="02040503050406030204" pitchFamily="18" charset="0"/>
                        <a:ea typeface="新細明體"/>
                      </a:rPr>
                      <m:t>𝑟</m:t>
                    </m:r>
                    <m:r>
                      <a:rPr lang="en-US" sz="1000" i="1">
                        <a:latin typeface="Cambria Math" panose="02040503050406030204" pitchFamily="18" charset="0"/>
                        <a:ea typeface="新細明體"/>
                      </a:rPr>
                      <m:t>,</m:t>
                    </m:r>
                    <m:r>
                      <a:rPr lang="en-US" sz="1000" i="1">
                        <a:latin typeface="Cambria Math" panose="02040503050406030204" pitchFamily="18" charset="0"/>
                        <a:ea typeface="新細明體"/>
                      </a:rPr>
                      <m:t>𝑐</m:t>
                    </m:r>
                    <m:r>
                      <a:rPr lang="en-US" sz="1000" i="1">
                        <a:latin typeface="Cambria Math" panose="02040503050406030204" pitchFamily="18" charset="0"/>
                        <a:ea typeface="新細明體"/>
                      </a:rPr>
                      <m:t>=0,…,</m:t>
                    </m:r>
                    <m:r>
                      <a:rPr lang="en-US" sz="1000" i="1">
                        <a:latin typeface="Cambria Math" panose="02040503050406030204" pitchFamily="18" charset="0"/>
                        <a:ea typeface="新細明體"/>
                      </a:rPr>
                      <m:t>𝑖</m:t>
                    </m:r>
                  </m:oMath>
                </a14:m>
                <a:r>
                  <a:rPr lang="en-US" sz="1000" dirty="0">
                    <a:latin typeface="Times New Roman"/>
                    <a:ea typeface="新細明體"/>
                  </a:rPr>
                  <a:t>, where </a:t>
                </a:r>
                <a:r>
                  <a:rPr lang="en-US" sz="1000" dirty="0" err="1">
                    <a:latin typeface="Times New Roman"/>
                    <a:ea typeface="新細明體"/>
                  </a:rPr>
                  <a:t>i</a:t>
                </a:r>
                <a:r>
                  <a:rPr lang="en-US" sz="1000" dirty="0">
                    <a:latin typeface="Times New Roman"/>
                    <a:ea typeface="新細明體"/>
                  </a:rPr>
                  <a:t>=31 for 32×32 tokens </a:t>
                </a:r>
              </a:p>
            </p:txBody>
          </p:sp>
        </mc:Choice>
        <mc:Fallback xmlns="">
          <p:sp>
            <p:nvSpPr>
              <p:cNvPr id="74" name="文字方塊 18">
                <a:extLst>
                  <a:ext uri="{FF2B5EF4-FFF2-40B4-BE49-F238E27FC236}">
                    <a16:creationId xmlns:a16="http://schemas.microsoft.com/office/drawing/2014/main" id="{5F2191A7-991B-D357-EB3D-8E195FBA8C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388" y="6330944"/>
                <a:ext cx="7363919" cy="261225"/>
              </a:xfrm>
              <a:prstGeom prst="rect">
                <a:avLst/>
              </a:prstGeom>
              <a:blipFill>
                <a:blip r:embed="rId31"/>
                <a:stretch>
                  <a:fillRect b="-1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7" name="Group 76">
            <a:extLst>
              <a:ext uri="{FF2B5EF4-FFF2-40B4-BE49-F238E27FC236}">
                <a16:creationId xmlns:a16="http://schemas.microsoft.com/office/drawing/2014/main" id="{B52F4134-9315-A948-991D-4C2FE90F59E2}"/>
              </a:ext>
            </a:extLst>
          </p:cNvPr>
          <p:cNvGrpSpPr/>
          <p:nvPr/>
        </p:nvGrpSpPr>
        <p:grpSpPr>
          <a:xfrm>
            <a:off x="4937477" y="283136"/>
            <a:ext cx="1250085" cy="984655"/>
            <a:chOff x="3007540" y="-1023105"/>
            <a:chExt cx="1790361" cy="1570657"/>
          </a:xfrm>
        </p:grpSpPr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9116B315-0305-67DE-24AC-C29AC56FA08A}"/>
                </a:ext>
              </a:extLst>
            </p:cNvPr>
            <p:cNvGrpSpPr/>
            <p:nvPr/>
          </p:nvGrpSpPr>
          <p:grpSpPr>
            <a:xfrm>
              <a:off x="3289845" y="-582548"/>
              <a:ext cx="1508056" cy="895414"/>
              <a:chOff x="1143311" y="1464159"/>
              <a:chExt cx="1508056" cy="895414"/>
            </a:xfrm>
          </p:grpSpPr>
          <p:sp>
            <p:nvSpPr>
              <p:cNvPr id="81" name="Cube 80">
                <a:extLst>
                  <a:ext uri="{FF2B5EF4-FFF2-40B4-BE49-F238E27FC236}">
                    <a16:creationId xmlns:a16="http://schemas.microsoft.com/office/drawing/2014/main" id="{631F48A3-C0AC-E62C-777A-ED280190A505}"/>
                  </a:ext>
                </a:extLst>
              </p:cNvPr>
              <p:cNvSpPr/>
              <p:nvPr/>
            </p:nvSpPr>
            <p:spPr>
              <a:xfrm>
                <a:off x="1143311" y="1464159"/>
                <a:ext cx="888155" cy="859828"/>
              </a:xfrm>
              <a:prstGeom prst="cub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2" name="Right Brace 81">
                <a:extLst>
                  <a:ext uri="{FF2B5EF4-FFF2-40B4-BE49-F238E27FC236}">
                    <a16:creationId xmlns:a16="http://schemas.microsoft.com/office/drawing/2014/main" id="{2A6E7DC4-936D-E0B4-DC8F-24C55F16548E}"/>
                  </a:ext>
                </a:extLst>
              </p:cNvPr>
              <p:cNvSpPr/>
              <p:nvPr/>
            </p:nvSpPr>
            <p:spPr>
              <a:xfrm rot="3134225">
                <a:off x="1867824" y="1541300"/>
                <a:ext cx="222756" cy="297684"/>
              </a:xfrm>
              <a:prstGeom prst="rightBrace">
                <a:avLst>
                  <a:gd name="adj1" fmla="val 8333"/>
                  <a:gd name="adj2" fmla="val 52202"/>
                </a:avLst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3" name="文字方塊 21">
                    <a:extLst>
                      <a:ext uri="{FF2B5EF4-FFF2-40B4-BE49-F238E27FC236}">
                        <a16:creationId xmlns:a16="http://schemas.microsoft.com/office/drawing/2014/main" id="{5CA2E887-F1F2-863A-D575-DE63C053D32E}"/>
                      </a:ext>
                    </a:extLst>
                  </p:cNvPr>
                  <p:cNvSpPr txBox="1"/>
                  <p:nvPr/>
                </p:nvSpPr>
                <p:spPr>
                  <a:xfrm>
                    <a:off x="1750593" y="1642773"/>
                    <a:ext cx="900774" cy="34366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8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zh-TW" sz="8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oMath>
                    </a14:m>
                    <a:r>
                      <a:rPr lang="en-US" altLang="zh-TW" sz="800" dirty="0"/>
                      <a:t>=256c</a:t>
                    </a:r>
                    <a:endParaRPr lang="zh-TW" altLang="en-US" sz="800" dirty="0"/>
                  </a:p>
                </p:txBody>
              </p:sp>
            </mc:Choice>
            <mc:Fallback xmlns="">
              <p:sp>
                <p:nvSpPr>
                  <p:cNvPr id="83" name="文字方塊 21">
                    <a:extLst>
                      <a:ext uri="{FF2B5EF4-FFF2-40B4-BE49-F238E27FC236}">
                        <a16:creationId xmlns:a16="http://schemas.microsoft.com/office/drawing/2014/main" id="{5CA2E887-F1F2-863A-D575-DE63C053D32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50593" y="1642773"/>
                    <a:ext cx="900774" cy="343664"/>
                  </a:xfrm>
                  <a:prstGeom prst="rect">
                    <a:avLst/>
                  </a:prstGeom>
                  <a:blipFill>
                    <a:blip r:embed="rId33"/>
                    <a:stretch>
                      <a:fillRect b="-1142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pic>
            <p:nvPicPr>
              <p:cNvPr id="84" name="Picture 83">
                <a:extLst>
                  <a:ext uri="{FF2B5EF4-FFF2-40B4-BE49-F238E27FC236}">
                    <a16:creationId xmlns:a16="http://schemas.microsoft.com/office/drawing/2014/main" id="{20D86E6B-6895-9A03-D50E-0666641899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46148" y="1658525"/>
                <a:ext cx="703970" cy="701048"/>
              </a:xfrm>
              <a:prstGeom prst="rect">
                <a:avLst/>
              </a:prstGeom>
            </p:spPr>
          </p:pic>
        </p:grpSp>
        <p:sp>
          <p:nvSpPr>
            <p:cNvPr id="79" name="文字方塊 106">
              <a:extLst>
                <a:ext uri="{FF2B5EF4-FFF2-40B4-BE49-F238E27FC236}">
                  <a16:creationId xmlns:a16="http://schemas.microsoft.com/office/drawing/2014/main" id="{9D027BCD-4888-477C-8B0F-FEE098450B6F}"/>
                </a:ext>
              </a:extLst>
            </p:cNvPr>
            <p:cNvSpPr txBox="1"/>
            <p:nvPr/>
          </p:nvSpPr>
          <p:spPr>
            <a:xfrm>
              <a:off x="3144184" y="154796"/>
              <a:ext cx="1471143" cy="39275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TW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W=32 tokens</a:t>
              </a:r>
            </a:p>
          </p:txBody>
        </p:sp>
        <p:sp>
          <p:nvSpPr>
            <p:cNvPr id="80" name="文字方塊 106">
              <a:extLst>
                <a:ext uri="{FF2B5EF4-FFF2-40B4-BE49-F238E27FC236}">
                  <a16:creationId xmlns:a16="http://schemas.microsoft.com/office/drawing/2014/main" id="{015BC6F2-8DC3-B5DA-4FE4-F068C0EBD2F3}"/>
                </a:ext>
              </a:extLst>
            </p:cNvPr>
            <p:cNvSpPr txBox="1"/>
            <p:nvPr/>
          </p:nvSpPr>
          <p:spPr>
            <a:xfrm rot="16200000">
              <a:off x="2445640" y="-461205"/>
              <a:ext cx="1476436" cy="35263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TW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H=32 tokens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85ADF57A-AABD-38F5-41F6-55905FCFD6E4}"/>
                  </a:ext>
                </a:extLst>
              </p:cNvPr>
              <p:cNvSpPr txBox="1"/>
              <p:nvPr/>
            </p:nvSpPr>
            <p:spPr>
              <a:xfrm>
                <a:off x="367608" y="5309723"/>
                <a:ext cx="7623757" cy="2149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7800" marR="0" lvl="0" indent="-177800" algn="l" defTabSz="914400" rtl="0" eaLnBrk="1" fontAlgn="auto" latinLnBrk="0" hangingPunct="1">
                  <a:lnSpc>
                    <a:spcPts val="9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200" dirty="0">
                    <a:latin typeface="Times New Roman"/>
                    <a:ea typeface="新細明體"/>
                  </a:rPr>
                  <a:t>2</a:t>
                </a:r>
                <a:r>
                  <a:rPr lang="en-US" sz="1200" dirty="0">
                    <a:solidFill>
                      <a:schemeClr val="tx1"/>
                    </a:solidFill>
                    <a:latin typeface="Times New Roman"/>
                    <a:ea typeface="新細明體"/>
                  </a:rPr>
                  <a:t>.4) </a:t>
                </a:r>
                <a:r>
                  <a:rPr lang="en-US" sz="1200" dirty="0">
                    <a:solidFill>
                      <a:srgbClr val="00B050"/>
                    </a:solidFill>
                    <a:latin typeface="Times New Roman"/>
                    <a:ea typeface="新細明體"/>
                  </a:rPr>
                  <a:t>Linear Projection</a:t>
                </a:r>
                <a:r>
                  <a:rPr lang="en-US" sz="1200" dirty="0">
                    <a:latin typeface="Times New Roman"/>
                    <a:ea typeface="新細明體"/>
                  </a:rPr>
                  <a:t> to expand e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200" b="0" i="0" smtClean="0">
                        <a:latin typeface="Cambria Math" panose="02040503050406030204" pitchFamily="18" charset="0"/>
                        <a:ea typeface="新細明體"/>
                      </a:rPr>
                      <m:t>mbedded</m:t>
                    </m:r>
                    <m:r>
                      <a:rPr lang="en-US" sz="1200" b="0" i="0" smtClean="0">
                        <a:latin typeface="Cambria Math" panose="02040503050406030204" pitchFamily="18" charset="0"/>
                        <a:ea typeface="新細明體"/>
                      </a:rPr>
                      <m:t> </m:t>
                    </m:r>
                    <m:r>
                      <m:rPr>
                        <m:sty m:val="p"/>
                      </m:rPr>
                      <a:rPr lang="en-US" sz="1200" b="0" i="0" smtClean="0">
                        <a:latin typeface="Cambria Math" panose="02040503050406030204" pitchFamily="18" charset="0"/>
                        <a:ea typeface="新細明體"/>
                      </a:rPr>
                      <m:t>dimension</m:t>
                    </m:r>
                    <m:r>
                      <a:rPr lang="en-US" sz="1200" b="0" i="0" smtClean="0">
                        <a:latin typeface="Cambria Math" panose="02040503050406030204" pitchFamily="18" charset="0"/>
                        <a:ea typeface="新細明體"/>
                      </a:rPr>
                      <m:t> </m:t>
                    </m:r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  <a:ea typeface="新細明體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新細明體"/>
                          </a:rPr>
                          <m:t>𝑑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新細明體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sz="1200" dirty="0">
                    <a:solidFill>
                      <a:schemeClr val="tx1"/>
                    </a:solidFill>
                    <a:latin typeface="Times New Roman"/>
                    <a:ea typeface="新細明體"/>
                  </a:rPr>
                  <a:t>(=1024c).</a:t>
                </a:r>
              </a:p>
            </p:txBody>
          </p:sp>
        </mc:Choice>
        <mc:Fallback xmlns=""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85ADF57A-AABD-38F5-41F6-55905FCFD6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608" y="5309723"/>
                <a:ext cx="7623757" cy="214931"/>
              </a:xfrm>
              <a:prstGeom prst="rect">
                <a:avLst/>
              </a:prstGeom>
              <a:blipFill>
                <a:blip r:embed="rId34"/>
                <a:stretch>
                  <a:fillRect t="-28571" b="-2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文字方塊 124">
            <a:extLst>
              <a:ext uri="{FF2B5EF4-FFF2-40B4-BE49-F238E27FC236}">
                <a16:creationId xmlns:a16="http://schemas.microsoft.com/office/drawing/2014/main" id="{03A999AA-EEE8-EC35-C700-B9C8E7B71C3B}"/>
              </a:ext>
            </a:extLst>
          </p:cNvPr>
          <p:cNvSpPr txBox="1"/>
          <p:nvPr/>
        </p:nvSpPr>
        <p:spPr>
          <a:xfrm>
            <a:off x="3465327" y="510581"/>
            <a:ext cx="4226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TW" sz="1200" dirty="0">
                <a:latin typeface="Calibri" panose="020F0502020204030204"/>
                <a:ea typeface="新細明體" panose="02020500000000000000" pitchFamily="18" charset="-120"/>
              </a:rPr>
              <a:t>2</a:t>
            </a:r>
            <a:r>
              <a:rPr kumimoji="0" lang="en-US" altLang="zh-TW" sz="12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.4)</a:t>
            </a:r>
          </a:p>
        </p:txBody>
      </p:sp>
      <p:sp>
        <p:nvSpPr>
          <p:cNvPr id="21" name="Right Brace 20">
            <a:extLst>
              <a:ext uri="{FF2B5EF4-FFF2-40B4-BE49-F238E27FC236}">
                <a16:creationId xmlns:a16="http://schemas.microsoft.com/office/drawing/2014/main" id="{2599B763-9757-CC3C-BC94-8D9238F153E6}"/>
              </a:ext>
            </a:extLst>
          </p:cNvPr>
          <p:cNvSpPr/>
          <p:nvPr/>
        </p:nvSpPr>
        <p:spPr>
          <a:xfrm rot="10800000">
            <a:off x="222013" y="5153716"/>
            <a:ext cx="233028" cy="30393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0F19FC13-6A67-B03B-DEB7-BEFE724A887D}"/>
              </a:ext>
            </a:extLst>
          </p:cNvPr>
          <p:cNvCxnSpPr>
            <a:stCxn id="21" idx="1"/>
            <a:endCxn id="64" idx="1"/>
          </p:cNvCxnSpPr>
          <p:nvPr/>
        </p:nvCxnSpPr>
        <p:spPr>
          <a:xfrm>
            <a:off x="222013" y="5305681"/>
            <a:ext cx="624969" cy="520841"/>
          </a:xfrm>
          <a:prstGeom prst="bentConnector3">
            <a:avLst>
              <a:gd name="adj1" fmla="val -698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78369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3270B285-B149-6512-9305-B6053F26F2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35" y="1371269"/>
            <a:ext cx="1322947" cy="1658256"/>
          </a:xfrm>
          <a:prstGeom prst="rect">
            <a:avLst/>
          </a:prstGeom>
        </p:spPr>
      </p:pic>
      <p:grpSp>
        <p:nvGrpSpPr>
          <p:cNvPr id="294" name="Group 293">
            <a:extLst>
              <a:ext uri="{FF2B5EF4-FFF2-40B4-BE49-F238E27FC236}">
                <a16:creationId xmlns:a16="http://schemas.microsoft.com/office/drawing/2014/main" id="{BEC5BA97-A70F-B973-A325-988A8998224C}"/>
              </a:ext>
            </a:extLst>
          </p:cNvPr>
          <p:cNvGrpSpPr/>
          <p:nvPr/>
        </p:nvGrpSpPr>
        <p:grpSpPr>
          <a:xfrm>
            <a:off x="1181452" y="3077303"/>
            <a:ext cx="2631221" cy="1055335"/>
            <a:chOff x="1646322" y="2871188"/>
            <a:chExt cx="2631221" cy="1055335"/>
          </a:xfrm>
        </p:grpSpPr>
        <p:pic>
          <p:nvPicPr>
            <p:cNvPr id="23" name="圖片 22">
              <a:extLst>
                <a:ext uri="{FF2B5EF4-FFF2-40B4-BE49-F238E27FC236}">
                  <a16:creationId xmlns:a16="http://schemas.microsoft.com/office/drawing/2014/main" id="{130CC34D-BD4A-0965-7631-4C0DAB10ED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594" t="15228" r="84046" b="10048"/>
            <a:stretch/>
          </p:blipFill>
          <p:spPr>
            <a:xfrm rot="16200000">
              <a:off x="2446183" y="2095162"/>
              <a:ext cx="1031500" cy="2631221"/>
            </a:xfrm>
            <a:prstGeom prst="rect">
              <a:avLst/>
            </a:prstGeom>
          </p:spPr>
        </p:pic>
        <p:sp>
          <p:nvSpPr>
            <p:cNvPr id="285" name="文字方塊 124">
              <a:extLst>
                <a:ext uri="{FF2B5EF4-FFF2-40B4-BE49-F238E27FC236}">
                  <a16:creationId xmlns:a16="http://schemas.microsoft.com/office/drawing/2014/main" id="{59C53085-89FA-26F4-049A-B2A7DE5B18B1}"/>
                </a:ext>
              </a:extLst>
            </p:cNvPr>
            <p:cNvSpPr txBox="1"/>
            <p:nvPr/>
          </p:nvSpPr>
          <p:spPr>
            <a:xfrm>
              <a:off x="1764435" y="2871188"/>
              <a:ext cx="198140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R="0" lvl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-US" altLang="zh-TW" sz="120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2. </a:t>
              </a:r>
              <a:r>
                <a:rPr kumimoji="0" lang="en-US" altLang="zh-TW" sz="1200" i="0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Multi-Head Self-Attention</a:t>
              </a:r>
            </a:p>
          </p:txBody>
        </p:sp>
        <p:sp>
          <p:nvSpPr>
            <p:cNvPr id="286" name="文字方塊 124">
              <a:extLst>
                <a:ext uri="{FF2B5EF4-FFF2-40B4-BE49-F238E27FC236}">
                  <a16:creationId xmlns:a16="http://schemas.microsoft.com/office/drawing/2014/main" id="{DAF69B36-7983-AA6F-8391-B09EE02842AB}"/>
                </a:ext>
              </a:extLst>
            </p:cNvPr>
            <p:cNvSpPr txBox="1"/>
            <p:nvPr/>
          </p:nvSpPr>
          <p:spPr>
            <a:xfrm rot="16200000">
              <a:off x="1730122" y="3533999"/>
              <a:ext cx="4226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R="0" lvl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en-US" altLang="zh-TW" sz="1200" dirty="0">
                  <a:latin typeface="Calibri" panose="020F0502020204030204"/>
                  <a:ea typeface="新細明體" panose="02020500000000000000" pitchFamily="18" charset="-120"/>
                </a:rPr>
                <a:t>2</a:t>
              </a:r>
              <a:r>
                <a:rPr kumimoji="0" lang="en-US" altLang="zh-TW" sz="120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.1)</a:t>
              </a:r>
            </a:p>
          </p:txBody>
        </p:sp>
        <p:sp>
          <p:nvSpPr>
            <p:cNvPr id="287" name="文字方塊 124">
              <a:extLst>
                <a:ext uri="{FF2B5EF4-FFF2-40B4-BE49-F238E27FC236}">
                  <a16:creationId xmlns:a16="http://schemas.microsoft.com/office/drawing/2014/main" id="{15A374F9-B007-E0E2-74D5-15ACA147DBDA}"/>
                </a:ext>
              </a:extLst>
            </p:cNvPr>
            <p:cNvSpPr txBox="1"/>
            <p:nvPr/>
          </p:nvSpPr>
          <p:spPr>
            <a:xfrm rot="16200000">
              <a:off x="2291839" y="3481710"/>
              <a:ext cx="4226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R="0" lvl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en-US" altLang="zh-TW" sz="1200" dirty="0">
                  <a:latin typeface="Calibri" panose="020F0502020204030204"/>
                  <a:ea typeface="新細明體" panose="02020500000000000000" pitchFamily="18" charset="-120"/>
                </a:rPr>
                <a:t>2</a:t>
              </a:r>
              <a:r>
                <a:rPr kumimoji="0" lang="en-US" altLang="zh-TW" sz="120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.2)</a:t>
              </a:r>
            </a:p>
          </p:txBody>
        </p:sp>
        <p:sp>
          <p:nvSpPr>
            <p:cNvPr id="288" name="文字方塊 124">
              <a:extLst>
                <a:ext uri="{FF2B5EF4-FFF2-40B4-BE49-F238E27FC236}">
                  <a16:creationId xmlns:a16="http://schemas.microsoft.com/office/drawing/2014/main" id="{82C299F1-EE42-8460-BE48-095749EDA19A}"/>
                </a:ext>
              </a:extLst>
            </p:cNvPr>
            <p:cNvSpPr txBox="1"/>
            <p:nvPr/>
          </p:nvSpPr>
          <p:spPr>
            <a:xfrm rot="16200000">
              <a:off x="3349371" y="3517866"/>
              <a:ext cx="4226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R="0" lvl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en-US" altLang="zh-TW" sz="1200" dirty="0">
                  <a:latin typeface="Calibri" panose="020F0502020204030204"/>
                  <a:ea typeface="新細明體" panose="02020500000000000000" pitchFamily="18" charset="-120"/>
                </a:rPr>
                <a:t>2</a:t>
              </a:r>
              <a:r>
                <a:rPr kumimoji="0" lang="en-US" altLang="zh-TW" sz="120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.3)</a:t>
              </a:r>
            </a:p>
          </p:txBody>
        </p:sp>
        <p:sp>
          <p:nvSpPr>
            <p:cNvPr id="289" name="文字方塊 124">
              <a:extLst>
                <a:ext uri="{FF2B5EF4-FFF2-40B4-BE49-F238E27FC236}">
                  <a16:creationId xmlns:a16="http://schemas.microsoft.com/office/drawing/2014/main" id="{6B16DFB3-7341-585E-EE1D-0ABD51D02E40}"/>
                </a:ext>
              </a:extLst>
            </p:cNvPr>
            <p:cNvSpPr txBox="1"/>
            <p:nvPr/>
          </p:nvSpPr>
          <p:spPr>
            <a:xfrm rot="16200000">
              <a:off x="2954871" y="3529650"/>
              <a:ext cx="4226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R="0" lvl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en-US" altLang="zh-TW" sz="1200" dirty="0">
                  <a:latin typeface="Calibri" panose="020F0502020204030204"/>
                  <a:ea typeface="新細明體" panose="02020500000000000000" pitchFamily="18" charset="-120"/>
                </a:rPr>
                <a:t>2</a:t>
              </a:r>
              <a:r>
                <a:rPr kumimoji="0" lang="en-US" altLang="zh-TW" sz="120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.1)</a:t>
              </a:r>
            </a:p>
          </p:txBody>
        </p:sp>
      </p:grp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AD3ED03F-651E-E7BB-3540-593F5A94B8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92875"/>
            <a:ext cx="2057400" cy="365125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B7C883-B5AB-4F1C-8127-8D19C684E47C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grpSp>
        <p:nvGrpSpPr>
          <p:cNvPr id="258" name="Group 257">
            <a:extLst>
              <a:ext uri="{FF2B5EF4-FFF2-40B4-BE49-F238E27FC236}">
                <a16:creationId xmlns:a16="http://schemas.microsoft.com/office/drawing/2014/main" id="{311FFEEB-0237-0035-11C7-3F018AE4D2AA}"/>
              </a:ext>
            </a:extLst>
          </p:cNvPr>
          <p:cNvGrpSpPr/>
          <p:nvPr/>
        </p:nvGrpSpPr>
        <p:grpSpPr>
          <a:xfrm>
            <a:off x="28216" y="307703"/>
            <a:ext cx="2746741" cy="3773278"/>
            <a:chOff x="1339780" y="346133"/>
            <a:chExt cx="2746741" cy="377327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文字方塊 51">
                  <a:extLst>
                    <a:ext uri="{FF2B5EF4-FFF2-40B4-BE49-F238E27FC236}">
                      <a16:creationId xmlns:a16="http://schemas.microsoft.com/office/drawing/2014/main" id="{D250D776-584C-D725-3E34-2048F7C2AF6F}"/>
                    </a:ext>
                  </a:extLst>
                </p:cNvPr>
                <p:cNvSpPr txBox="1"/>
                <p:nvPr/>
              </p:nvSpPr>
              <p:spPr>
                <a:xfrm>
                  <a:off x="2968241" y="841480"/>
                  <a:ext cx="950435" cy="246221"/>
                </a:xfrm>
                <a:prstGeom prst="rect">
                  <a:avLst/>
                </a:prstGeom>
                <a:noFill/>
                <a:ln>
                  <a:solidFill>
                    <a:schemeClr val="accent1"/>
                  </a:solidFill>
                  <a:prstDash val="dash"/>
                </a:ln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zh-TW" sz="10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𝐻</m:t>
                        </m:r>
                        <m:r>
                          <a:rPr kumimoji="0" lang="en-US" altLang="zh-TW" sz="10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×</m:t>
                        </m:r>
                        <m:r>
                          <a:rPr kumimoji="0" lang="en-US" altLang="zh-TW" sz="10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𝑊</m:t>
                        </m:r>
                        <m:r>
                          <a:rPr kumimoji="0" lang="en-US" altLang="zh-TW" sz="10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×64</m:t>
                        </m:r>
                        <m:r>
                          <a:rPr kumimoji="0" lang="en-US" altLang="zh-TW" sz="10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𝑐</m:t>
                        </m:r>
                      </m:oMath>
                    </m:oMathPara>
                  </a14:m>
                  <a:endParaRPr kumimoji="0" lang="zh-TW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52" name="文字方塊 51">
                  <a:extLst>
                    <a:ext uri="{FF2B5EF4-FFF2-40B4-BE49-F238E27FC236}">
                      <a16:creationId xmlns:a16="http://schemas.microsoft.com/office/drawing/2014/main" id="{D250D776-584C-D725-3E34-2048F7C2AF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68241" y="841480"/>
                  <a:ext cx="950435" cy="246221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solidFill>
                    <a:schemeClr val="accent1"/>
                  </a:solidFill>
                  <a:prstDash val="dash"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4" name="文字方塊 68">
                  <a:extLst>
                    <a:ext uri="{FF2B5EF4-FFF2-40B4-BE49-F238E27FC236}">
                      <a16:creationId xmlns:a16="http://schemas.microsoft.com/office/drawing/2014/main" id="{68EA5C9E-43C8-58A3-0C8B-61B3948B7F2E}"/>
                    </a:ext>
                  </a:extLst>
                </p:cNvPr>
                <p:cNvSpPr txBox="1"/>
                <p:nvPr/>
              </p:nvSpPr>
              <p:spPr>
                <a:xfrm>
                  <a:off x="1480581" y="346133"/>
                  <a:ext cx="1620285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TW" sz="100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新細明體" panose="02020500000000000000" pitchFamily="18" charset="-120"/>
                      <a:cs typeface="+mn-cs"/>
                    </a:rPr>
                    <a:t>Input image </a:t>
                  </a:r>
                  <a14:m>
                    <m:oMath xmlns:m="http://schemas.openxmlformats.org/officeDocument/2006/math">
                      <m:r>
                        <a:rPr kumimoji="0" lang="en-US" altLang="zh-TW" sz="1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新細明體" panose="02020500000000000000" pitchFamily="18" charset="-120"/>
                          <a:cs typeface="+mn-cs"/>
                        </a:rPr>
                        <m:t>𝐼</m:t>
                      </m:r>
                    </m:oMath>
                  </a14:m>
                  <a:r>
                    <a:rPr kumimoji="0" lang="zh-TW" altLang="en-US" sz="100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新細明體" panose="02020500000000000000" pitchFamily="18" charset="-120"/>
                      <a:cs typeface="+mn-cs"/>
                    </a:rPr>
                    <a:t> </a:t>
                  </a:r>
                  <a:r>
                    <a:rPr kumimoji="0" lang="en-US" altLang="zh-TW" sz="100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新細明體" panose="02020500000000000000" pitchFamily="18" charset="-120"/>
                      <a:cs typeface="+mn-cs"/>
                    </a:rPr>
                    <a:t>(HxWx1c)</a:t>
                  </a:r>
                  <a:endParaRPr kumimoji="0" lang="zh-TW" altLang="en-US" sz="100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24" name="文字方塊 68">
                  <a:extLst>
                    <a:ext uri="{FF2B5EF4-FFF2-40B4-BE49-F238E27FC236}">
                      <a16:creationId xmlns:a16="http://schemas.microsoft.com/office/drawing/2014/main" id="{68EA5C9E-43C8-58A3-0C8B-61B3948B7F2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80581" y="346133"/>
                  <a:ext cx="1620285" cy="246221"/>
                </a:xfrm>
                <a:prstGeom prst="rect">
                  <a:avLst/>
                </a:prstGeom>
                <a:blipFill>
                  <a:blip r:embed="rId6"/>
                  <a:stretch>
                    <a:fillRect b="-1463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6" name="文字方塊 68">
                  <a:extLst>
                    <a:ext uri="{FF2B5EF4-FFF2-40B4-BE49-F238E27FC236}">
                      <a16:creationId xmlns:a16="http://schemas.microsoft.com/office/drawing/2014/main" id="{F1643A3F-4456-EC2C-2305-C6664FE2A44E}"/>
                    </a:ext>
                  </a:extLst>
                </p:cNvPr>
                <p:cNvSpPr txBox="1"/>
                <p:nvPr/>
              </p:nvSpPr>
              <p:spPr>
                <a:xfrm>
                  <a:off x="1533974" y="1258054"/>
                  <a:ext cx="1012504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altLang="zh-TW" sz="1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新細明體" panose="02020500000000000000" pitchFamily="18" charset="-120"/>
                          <a:cs typeface="+mn-cs"/>
                        </a:rPr>
                        <m:t>𝐼</m:t>
                      </m:r>
                    </m:oMath>
                  </a14:m>
                  <a:r>
                    <a:rPr kumimoji="0" lang="zh-TW" altLang="en-US" sz="100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新細明體" panose="02020500000000000000" pitchFamily="18" charset="-120"/>
                      <a:cs typeface="+mn-cs"/>
                    </a:rPr>
                    <a:t> </a:t>
                  </a:r>
                  <a:r>
                    <a:rPr kumimoji="0" lang="en-US" altLang="zh-TW" sz="100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新細明體" panose="02020500000000000000" pitchFamily="18" charset="-120"/>
                      <a:cs typeface="+mn-cs"/>
                    </a:rPr>
                    <a:t>(512x512x1c)</a:t>
                  </a:r>
                  <a:endParaRPr kumimoji="0" lang="zh-TW" altLang="en-US" sz="100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26" name="文字方塊 68">
                  <a:extLst>
                    <a:ext uri="{FF2B5EF4-FFF2-40B4-BE49-F238E27FC236}">
                      <a16:creationId xmlns:a16="http://schemas.microsoft.com/office/drawing/2014/main" id="{F1643A3F-4456-EC2C-2305-C6664FE2A44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33974" y="1258054"/>
                  <a:ext cx="1012504" cy="246221"/>
                </a:xfrm>
                <a:prstGeom prst="rect">
                  <a:avLst/>
                </a:prstGeom>
                <a:blipFill>
                  <a:blip r:embed="rId7"/>
                  <a:stretch>
                    <a:fillRect b="-17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6" name="文字方塊 51">
                  <a:extLst>
                    <a:ext uri="{FF2B5EF4-FFF2-40B4-BE49-F238E27FC236}">
                      <a16:creationId xmlns:a16="http://schemas.microsoft.com/office/drawing/2014/main" id="{24DDFDBE-EDCF-6440-D666-0AECB05683E5}"/>
                    </a:ext>
                  </a:extLst>
                </p:cNvPr>
                <p:cNvSpPr txBox="1"/>
                <p:nvPr/>
              </p:nvSpPr>
              <p:spPr>
                <a:xfrm>
                  <a:off x="2957886" y="1126934"/>
                  <a:ext cx="1118280" cy="379463"/>
                </a:xfrm>
                <a:prstGeom prst="rect">
                  <a:avLst/>
                </a:prstGeom>
                <a:noFill/>
                <a:ln>
                  <a:solidFill>
                    <a:schemeClr val="accent1"/>
                  </a:solidFill>
                  <a:prstDash val="dash"/>
                </a:ln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 marR="0" lvl="0" indent="0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1000" b="0" i="1" u="none" strike="noStrike" cap="none" spc="0" normalizeH="0" baseline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mbria Math" panose="02040503050406030204" pitchFamily="18" charset="0"/>
                    </a:defRPr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TW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TW" dirty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num>
                          <m:den>
                            <m:r>
                              <a:rPr lang="en-US" altLang="zh-TW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altLang="zh-TW" dirty="0">
                            <a:latin typeface="Cambria Math" panose="02040503050406030204" pitchFamily="18" charset="0"/>
                          </a:rPr>
                          <m:t>×</m:t>
                        </m:r>
                        <m:f>
                          <m:fPr>
                            <m:ctrlPr>
                              <a:rPr lang="en-US" altLang="zh-TW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TW" dirty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num>
                          <m:den>
                            <m:r>
                              <a:rPr lang="en-US" altLang="zh-TW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altLang="zh-TW" dirty="0">
                            <a:latin typeface="Cambria Math" panose="02040503050406030204" pitchFamily="18" charset="0"/>
                          </a:rPr>
                          <m:t>×128</m:t>
                        </m:r>
                        <m:r>
                          <a:rPr lang="en-US" altLang="zh-TW" dirty="0">
                            <a:latin typeface="Cambria Math" panose="02040503050406030204" pitchFamily="18" charset="0"/>
                          </a:rPr>
                          <m:t>𝑐</m:t>
                        </m:r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136" name="文字方塊 51">
                  <a:extLst>
                    <a:ext uri="{FF2B5EF4-FFF2-40B4-BE49-F238E27FC236}">
                      <a16:creationId xmlns:a16="http://schemas.microsoft.com/office/drawing/2014/main" id="{24DDFDBE-EDCF-6440-D666-0AECB05683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7886" y="1126934"/>
                  <a:ext cx="1118280" cy="379463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solidFill>
                    <a:schemeClr val="accent1"/>
                  </a:solidFill>
                  <a:prstDash val="dash"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7" name="文字方塊 51">
                  <a:extLst>
                    <a:ext uri="{FF2B5EF4-FFF2-40B4-BE49-F238E27FC236}">
                      <a16:creationId xmlns:a16="http://schemas.microsoft.com/office/drawing/2014/main" id="{7CF5F0A7-CE6B-146D-6BF3-F5B1186F5DA4}"/>
                    </a:ext>
                  </a:extLst>
                </p:cNvPr>
                <p:cNvSpPr txBox="1"/>
                <p:nvPr/>
              </p:nvSpPr>
              <p:spPr>
                <a:xfrm>
                  <a:off x="2957886" y="1572411"/>
                  <a:ext cx="1118280" cy="379463"/>
                </a:xfrm>
                <a:prstGeom prst="rect">
                  <a:avLst/>
                </a:prstGeom>
                <a:noFill/>
                <a:ln>
                  <a:solidFill>
                    <a:schemeClr val="accent1"/>
                  </a:solidFill>
                  <a:prstDash val="dash"/>
                </a:ln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 marR="0" lvl="0" indent="0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1000" b="0" i="1" u="none" strike="noStrike" cap="none" spc="0" normalizeH="0" baseline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mbria Math" panose="02040503050406030204" pitchFamily="18" charset="0"/>
                    </a:defRPr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TW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TW" dirty="0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num>
                          <m:den>
                            <m:r>
                              <a:rPr lang="en-US" altLang="zh-TW" dirty="0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  <m:r>
                          <a:rPr lang="en-US" altLang="zh-TW" dirty="0" smtClean="0">
                            <a:latin typeface="Cambria Math" panose="02040503050406030204" pitchFamily="18" charset="0"/>
                          </a:rPr>
                          <m:t>×</m:t>
                        </m:r>
                        <m:f>
                          <m:fPr>
                            <m:ctrlPr>
                              <a:rPr lang="en-US" altLang="zh-TW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TW" dirty="0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num>
                          <m:den>
                            <m:r>
                              <a:rPr lang="en-US" altLang="zh-TW" dirty="0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  <m:r>
                          <a:rPr lang="en-US" altLang="zh-TW" dirty="0" smtClean="0">
                            <a:latin typeface="Cambria Math" panose="02040503050406030204" pitchFamily="18" charset="0"/>
                          </a:rPr>
                          <m:t>×256</m:t>
                        </m:r>
                        <m:r>
                          <a:rPr lang="en-US" altLang="zh-TW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137" name="文字方塊 51">
                  <a:extLst>
                    <a:ext uri="{FF2B5EF4-FFF2-40B4-BE49-F238E27FC236}">
                      <a16:creationId xmlns:a16="http://schemas.microsoft.com/office/drawing/2014/main" id="{7CF5F0A7-CE6B-146D-6BF3-F5B1186F5DA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7886" y="1572411"/>
                  <a:ext cx="1118280" cy="379463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>
                  <a:solidFill>
                    <a:schemeClr val="accent1"/>
                  </a:solidFill>
                  <a:prstDash val="dash"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8" name="文字方塊 51">
                  <a:extLst>
                    <a:ext uri="{FF2B5EF4-FFF2-40B4-BE49-F238E27FC236}">
                      <a16:creationId xmlns:a16="http://schemas.microsoft.com/office/drawing/2014/main" id="{417E3089-A365-64F8-34A9-D815F6B07957}"/>
                    </a:ext>
                  </a:extLst>
                </p:cNvPr>
                <p:cNvSpPr txBox="1"/>
                <p:nvPr/>
              </p:nvSpPr>
              <p:spPr>
                <a:xfrm>
                  <a:off x="2968241" y="2040082"/>
                  <a:ext cx="1118280" cy="379463"/>
                </a:xfrm>
                <a:prstGeom prst="rect">
                  <a:avLst/>
                </a:prstGeom>
                <a:noFill/>
                <a:ln>
                  <a:solidFill>
                    <a:schemeClr val="accent1"/>
                  </a:solidFill>
                  <a:prstDash val="dash"/>
                </a:ln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 marR="0" lvl="0" indent="0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1000" b="0" i="1" u="none" strike="noStrike" cap="none" spc="0" normalizeH="0" baseline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mbria Math" panose="02040503050406030204" pitchFamily="18" charset="0"/>
                    </a:defRPr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TW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TW" dirty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num>
                          <m:den>
                            <m:r>
                              <a:rPr lang="en-US" altLang="zh-TW" dirty="0">
                                <a:latin typeface="Cambria Math" panose="02040503050406030204" pitchFamily="18" charset="0"/>
                              </a:rPr>
                              <m:t>8</m:t>
                            </m:r>
                          </m:den>
                        </m:f>
                        <m:r>
                          <a:rPr lang="en-US" altLang="zh-TW" dirty="0">
                            <a:latin typeface="Cambria Math" panose="02040503050406030204" pitchFamily="18" charset="0"/>
                          </a:rPr>
                          <m:t>×</m:t>
                        </m:r>
                        <m:f>
                          <m:fPr>
                            <m:ctrlPr>
                              <a:rPr lang="en-US" altLang="zh-TW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TW" dirty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num>
                          <m:den>
                            <m:r>
                              <a:rPr lang="en-US" altLang="zh-TW" dirty="0">
                                <a:latin typeface="Cambria Math" panose="02040503050406030204" pitchFamily="18" charset="0"/>
                              </a:rPr>
                              <m:t>8</m:t>
                            </m:r>
                          </m:den>
                        </m:f>
                        <m:r>
                          <a:rPr lang="en-US" altLang="zh-TW" dirty="0">
                            <a:latin typeface="Cambria Math" panose="02040503050406030204" pitchFamily="18" charset="0"/>
                          </a:rPr>
                          <m:t>×512</m:t>
                        </m:r>
                        <m:r>
                          <a:rPr lang="en-US" altLang="zh-TW" dirty="0">
                            <a:latin typeface="Cambria Math" panose="02040503050406030204" pitchFamily="18" charset="0"/>
                          </a:rPr>
                          <m:t>𝑐</m:t>
                        </m:r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138" name="文字方塊 51">
                  <a:extLst>
                    <a:ext uri="{FF2B5EF4-FFF2-40B4-BE49-F238E27FC236}">
                      <a16:creationId xmlns:a16="http://schemas.microsoft.com/office/drawing/2014/main" id="{417E3089-A365-64F8-34A9-D815F6B079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68241" y="2040082"/>
                  <a:ext cx="1118280" cy="379463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>
                  <a:solidFill>
                    <a:schemeClr val="accent1"/>
                  </a:solidFill>
                  <a:prstDash val="dash"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9" name="文字方塊 51">
                  <a:extLst>
                    <a:ext uri="{FF2B5EF4-FFF2-40B4-BE49-F238E27FC236}">
                      <a16:creationId xmlns:a16="http://schemas.microsoft.com/office/drawing/2014/main" id="{E8A37751-F331-ED21-DF5D-958C96A93B34}"/>
                    </a:ext>
                  </a:extLst>
                </p:cNvPr>
                <p:cNvSpPr txBox="1"/>
                <p:nvPr/>
              </p:nvSpPr>
              <p:spPr>
                <a:xfrm>
                  <a:off x="2968241" y="2472397"/>
                  <a:ext cx="1118280" cy="379463"/>
                </a:xfrm>
                <a:prstGeom prst="rect">
                  <a:avLst/>
                </a:prstGeom>
                <a:noFill/>
                <a:ln>
                  <a:solidFill>
                    <a:schemeClr val="accent1"/>
                  </a:solidFill>
                  <a:prstDash val="dash"/>
                </a:ln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 marR="0" lvl="0" indent="0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1000" b="0" i="1" u="none" strike="noStrike" cap="none" spc="0" normalizeH="0" baseline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mbria Math" panose="02040503050406030204" pitchFamily="18" charset="0"/>
                    </a:defRPr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TW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TW" dirty="0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num>
                          <m:den>
                            <m:r>
                              <a:rPr lang="en-US" altLang="zh-TW" dirty="0" smtClean="0">
                                <a:latin typeface="Cambria Math" panose="02040503050406030204" pitchFamily="18" charset="0"/>
                              </a:rPr>
                              <m:t>16</m:t>
                            </m:r>
                          </m:den>
                        </m:f>
                        <m:r>
                          <a:rPr lang="en-US" altLang="zh-TW" dirty="0" smtClean="0">
                            <a:latin typeface="Cambria Math" panose="02040503050406030204" pitchFamily="18" charset="0"/>
                          </a:rPr>
                          <m:t>×</m:t>
                        </m:r>
                        <m:f>
                          <m:fPr>
                            <m:ctrlPr>
                              <a:rPr lang="en-US" altLang="zh-TW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TW" dirty="0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num>
                          <m:den>
                            <m:r>
                              <a:rPr lang="en-US" altLang="zh-TW" dirty="0" smtClean="0">
                                <a:latin typeface="Cambria Math" panose="02040503050406030204" pitchFamily="18" charset="0"/>
                              </a:rPr>
                              <m:t>16</m:t>
                            </m:r>
                          </m:den>
                        </m:f>
                        <m:r>
                          <a:rPr lang="en-US" altLang="zh-TW" dirty="0" smtClean="0">
                            <a:latin typeface="Cambria Math" panose="02040503050406030204" pitchFamily="18" charset="0"/>
                          </a:rPr>
                          <m:t>×1024</m:t>
                        </m:r>
                        <m:r>
                          <a:rPr lang="en-US" altLang="zh-TW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139" name="文字方塊 51">
                  <a:extLst>
                    <a:ext uri="{FF2B5EF4-FFF2-40B4-BE49-F238E27FC236}">
                      <a16:creationId xmlns:a16="http://schemas.microsoft.com/office/drawing/2014/main" id="{E8A37751-F331-ED21-DF5D-958C96A93B3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68241" y="2472397"/>
                  <a:ext cx="1118280" cy="379463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>
                  <a:solidFill>
                    <a:schemeClr val="accent1"/>
                  </a:solidFill>
                  <a:prstDash val="dash"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0" name="文字方塊 124">
                  <a:extLst>
                    <a:ext uri="{FF2B5EF4-FFF2-40B4-BE49-F238E27FC236}">
                      <a16:creationId xmlns:a16="http://schemas.microsoft.com/office/drawing/2014/main" id="{4ACEBCB5-690E-A147-4F9E-78A558E4303C}"/>
                    </a:ext>
                  </a:extLst>
                </p:cNvPr>
                <p:cNvSpPr txBox="1"/>
                <p:nvPr/>
              </p:nvSpPr>
              <p:spPr>
                <a:xfrm>
                  <a:off x="1384668" y="1530158"/>
                  <a:ext cx="1251224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R="0" lvl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tabLst/>
                    <a:defRPr/>
                  </a:pPr>
                  <a14:m>
                    <m:oMath xmlns:m="http://schemas.openxmlformats.org/officeDocument/2006/math">
                      <m:r>
                        <a:rPr lang="en-US" altLang="zh-TW" sz="1200" i="1" dirty="0" smtClean="0">
                          <a:latin typeface="Cambria Math" panose="02040503050406030204" pitchFamily="18" charset="0"/>
                          <a:ea typeface="新細明體" panose="02020500000000000000" pitchFamily="18" charset="-120"/>
                        </a:rPr>
                        <m:t>1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  <a:ea typeface="新細明體" panose="02020500000000000000" pitchFamily="18" charset="-120"/>
                        </a:rPr>
                        <m:t>. </m:t>
                      </m:r>
                    </m:oMath>
                  </a14:m>
                  <a:r>
                    <a:rPr kumimoji="0" lang="en-US" altLang="zh-TW" sz="1200" i="0" u="none" strike="noStrike" kern="1200" cap="none" spc="0" normalizeH="0" baseline="0" noProof="0" dirty="0">
                      <a:ln>
                        <a:noFill/>
                      </a:ln>
                      <a:effectLst/>
                      <a:uLnTx/>
                      <a:uFillTx/>
                      <a:latin typeface="Calibri" panose="020F0502020204030204"/>
                      <a:ea typeface="新細明體" panose="02020500000000000000" pitchFamily="18" charset="-120"/>
                      <a:cs typeface="+mn-cs"/>
                    </a:rPr>
                    <a:t>Tokenization</a:t>
                  </a:r>
                </a:p>
              </p:txBody>
            </p:sp>
          </mc:Choice>
          <mc:Fallback xmlns="">
            <p:sp>
              <p:nvSpPr>
                <p:cNvPr id="190" name="文字方塊 124">
                  <a:extLst>
                    <a:ext uri="{FF2B5EF4-FFF2-40B4-BE49-F238E27FC236}">
                      <a16:creationId xmlns:a16="http://schemas.microsoft.com/office/drawing/2014/main" id="{4ACEBCB5-690E-A147-4F9E-78A558E4303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84668" y="1530158"/>
                  <a:ext cx="1251224" cy="276999"/>
                </a:xfrm>
                <a:prstGeom prst="rect">
                  <a:avLst/>
                </a:prstGeom>
                <a:blipFill>
                  <a:blip r:embed="rId13"/>
                  <a:stretch>
                    <a:fillRect t="-2222" b="-17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5" name="文字方塊 68">
                  <a:extLst>
                    <a:ext uri="{FF2B5EF4-FFF2-40B4-BE49-F238E27FC236}">
                      <a16:creationId xmlns:a16="http://schemas.microsoft.com/office/drawing/2014/main" id="{E4A75D0A-2EFD-58F6-AC6D-DEA5F02388E9}"/>
                    </a:ext>
                  </a:extLst>
                </p:cNvPr>
                <p:cNvSpPr txBox="1"/>
                <p:nvPr/>
              </p:nvSpPr>
              <p:spPr>
                <a:xfrm>
                  <a:off x="1371630" y="2545921"/>
                  <a:ext cx="1620285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lvl="0">
                    <a:defRPr/>
                  </a:pPr>
                  <a14:m>
                    <m:oMath xmlns:m="http://schemas.openxmlformats.org/officeDocument/2006/math">
                      <m:r>
                        <a:rPr lang="en-US" altLang="zh-TW" sz="1000" b="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新細明體" panose="02020500000000000000" pitchFamily="18" charset="-120"/>
                        </a:rPr>
                        <m:t>𝑃</m:t>
                      </m:r>
                    </m:oMath>
                  </a14:m>
                  <a:r>
                    <a:rPr lang="en-US" altLang="zh-TW" sz="1000" dirty="0">
                      <a:solidFill>
                        <a:prstClr val="black"/>
                      </a:solidFill>
                      <a:latin typeface="Calibri" panose="020F0502020204030204"/>
                      <a:ea typeface="新細明體" panose="02020500000000000000" pitchFamily="18" charset="-120"/>
                    </a:rPr>
                    <a:t>=</a:t>
                  </a:r>
                  <a14:m>
                    <m:oMath xmlns:m="http://schemas.openxmlformats.org/officeDocument/2006/math">
                      <m:r>
                        <a:rPr lang="en-US" altLang="zh-TW" sz="1000" b="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新細明體" panose="02020500000000000000" pitchFamily="18" charset="-120"/>
                        </a:rPr>
                        <m:t>{</m:t>
                      </m:r>
                      <m:r>
                        <a:rPr lang="en-US" altLang="zh-TW" sz="1000" b="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新細明體" panose="02020500000000000000" pitchFamily="18" charset="-120"/>
                        </a:rPr>
                        <m:t>𝑝</m:t>
                      </m:r>
                      <m:r>
                        <a:rPr lang="en-US" altLang="zh-TW" sz="1000" b="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新細明體" panose="02020500000000000000" pitchFamily="18" charset="-120"/>
                        </a:rPr>
                        <m:t>(</m:t>
                      </m:r>
                      <m:r>
                        <a:rPr lang="en-US" altLang="zh-TW" sz="1000" b="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新細明體" panose="02020500000000000000" pitchFamily="18" charset="-120"/>
                        </a:rPr>
                        <m:t>𝑟</m:t>
                      </m:r>
                      <m:r>
                        <a:rPr lang="en-US" altLang="zh-TW" sz="1000" b="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新細明體" panose="02020500000000000000" pitchFamily="18" charset="-120"/>
                        </a:rPr>
                        <m:t>,</m:t>
                      </m:r>
                      <m:r>
                        <a:rPr lang="en-US" altLang="zh-TW" sz="1000" b="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新細明體" panose="02020500000000000000" pitchFamily="18" charset="-120"/>
                        </a:rPr>
                        <m:t>𝑐</m:t>
                      </m:r>
                      <m:r>
                        <a:rPr lang="en-US" altLang="zh-TW" sz="1000" b="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新細明體" panose="02020500000000000000" pitchFamily="18" charset="-120"/>
                        </a:rPr>
                        <m:t>)}</m:t>
                      </m:r>
                    </m:oMath>
                  </a14:m>
                  <a:r>
                    <a:rPr lang="en-US" altLang="zh-TW" sz="1000" dirty="0">
                      <a:solidFill>
                        <a:prstClr val="black"/>
                      </a:solidFill>
                      <a:latin typeface="Calibri" panose="020F0502020204030204"/>
                      <a:ea typeface="新細明體" panose="02020500000000000000" pitchFamily="18" charset="-120"/>
                    </a:rPr>
                    <a:t> 32x32 patches, </a:t>
                  </a:r>
                </a:p>
                <a:p>
                  <a:pPr lvl="0">
                    <a:defRPr/>
                  </a:pPr>
                  <a:r>
                    <a:rPr lang="en-US" altLang="zh-TW" sz="1000" dirty="0">
                      <a:solidFill>
                        <a:prstClr val="black"/>
                      </a:solidFill>
                      <a:latin typeface="Calibri" panose="020F0502020204030204"/>
                      <a:ea typeface="新細明體" panose="02020500000000000000" pitchFamily="18" charset="-120"/>
                    </a:rPr>
                    <a:t>each 1x1x1024c</a:t>
                  </a:r>
                  <a:endParaRPr kumimoji="0" lang="zh-TW" altLang="en-US" sz="100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95" name="文字方塊 68">
                  <a:extLst>
                    <a:ext uri="{FF2B5EF4-FFF2-40B4-BE49-F238E27FC236}">
                      <a16:creationId xmlns:a16="http://schemas.microsoft.com/office/drawing/2014/main" id="{E4A75D0A-2EFD-58F6-AC6D-DEA5F02388E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71630" y="2545921"/>
                  <a:ext cx="1620285" cy="400110"/>
                </a:xfrm>
                <a:prstGeom prst="rect">
                  <a:avLst/>
                </a:prstGeom>
                <a:blipFill>
                  <a:blip r:embed="rId14"/>
                  <a:stretch>
                    <a:fillRect b="-90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0" name="文字方塊 68">
                  <a:extLst>
                    <a:ext uri="{FF2B5EF4-FFF2-40B4-BE49-F238E27FC236}">
                      <a16:creationId xmlns:a16="http://schemas.microsoft.com/office/drawing/2014/main" id="{3CCDC040-8F2B-230A-DDE6-EEDF383A1AAA}"/>
                    </a:ext>
                  </a:extLst>
                </p:cNvPr>
                <p:cNvSpPr txBox="1"/>
                <p:nvPr/>
              </p:nvSpPr>
              <p:spPr>
                <a:xfrm>
                  <a:off x="1339780" y="3719301"/>
                  <a:ext cx="1563198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lvl="0">
                    <a:defRPr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TW" sz="1000" b="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</m:ctrlPr>
                        </m:sSubPr>
                        <m:e>
                          <m:r>
                            <a:rPr lang="en-US" altLang="zh-TW" sz="1000" b="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  <m:t>𝑋</m:t>
                          </m:r>
                        </m:e>
                        <m:sub>
                          <m:r>
                            <a:rPr lang="en-US" altLang="zh-TW" sz="1000" b="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  <m:t>𝑖𝑛</m:t>
                          </m:r>
                        </m:sub>
                      </m:sSub>
                    </m:oMath>
                  </a14:m>
                  <a:r>
                    <a:rPr lang="en-US" altLang="zh-TW" sz="1000" dirty="0">
                      <a:solidFill>
                        <a:prstClr val="black"/>
                      </a:solidFill>
                      <a:latin typeface="Calibri" panose="020F0502020204030204"/>
                      <a:ea typeface="新細明體" panose="02020500000000000000" pitchFamily="18" charset="-120"/>
                    </a:rPr>
                    <a:t>=</a:t>
                  </a:r>
                  <a14:m>
                    <m:oMath xmlns:m="http://schemas.openxmlformats.org/officeDocument/2006/math">
                      <m:r>
                        <a:rPr lang="en-US" altLang="zh-TW" sz="1000" b="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新細明體" panose="02020500000000000000" pitchFamily="18" charset="-120"/>
                        </a:rPr>
                        <m:t>{</m:t>
                      </m:r>
                      <m:sSub>
                        <m:sSubPr>
                          <m:ctrlPr>
                            <a:rPr lang="en-US" altLang="zh-TW" sz="1000" b="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</m:ctrlPr>
                        </m:sSubPr>
                        <m:e>
                          <m:r>
                            <a:rPr lang="en-US" altLang="zh-TW" sz="1000" b="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1000" b="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  <m:t>𝑖𝑛</m:t>
                          </m:r>
                        </m:sub>
                      </m:sSub>
                      <m:r>
                        <a:rPr lang="en-US" altLang="zh-TW" sz="1000" b="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新細明體" panose="02020500000000000000" pitchFamily="18" charset="-120"/>
                        </a:rPr>
                        <m:t>(</m:t>
                      </m:r>
                      <m:r>
                        <a:rPr lang="en-US" altLang="zh-TW" sz="1000" b="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新細明體" panose="02020500000000000000" pitchFamily="18" charset="-120"/>
                        </a:rPr>
                        <m:t>𝑟</m:t>
                      </m:r>
                      <m:r>
                        <a:rPr lang="en-US" altLang="zh-TW" sz="1000" b="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新細明體" panose="02020500000000000000" pitchFamily="18" charset="-120"/>
                        </a:rPr>
                        <m:t>,</m:t>
                      </m:r>
                      <m:r>
                        <a:rPr lang="en-US" altLang="zh-TW" sz="1000" b="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新細明體" panose="02020500000000000000" pitchFamily="18" charset="-120"/>
                        </a:rPr>
                        <m:t>𝑐</m:t>
                      </m:r>
                      <m:r>
                        <a:rPr lang="en-US" altLang="zh-TW" sz="1000" b="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新細明體" panose="02020500000000000000" pitchFamily="18" charset="-120"/>
                        </a:rPr>
                        <m:t>)}</m:t>
                      </m:r>
                    </m:oMath>
                  </a14:m>
                  <a:r>
                    <a:rPr lang="en-US" altLang="zh-TW" sz="1000" dirty="0">
                      <a:solidFill>
                        <a:prstClr val="black"/>
                      </a:solidFill>
                      <a:latin typeface="Calibri" panose="020F0502020204030204"/>
                      <a:ea typeface="新細明體" panose="02020500000000000000" pitchFamily="18" charset="-120"/>
                    </a:rPr>
                    <a:t> 32x32 tokens, each 1x1x256c</a:t>
                  </a:r>
                  <a:endParaRPr kumimoji="0" lang="zh-TW" altLang="en-US" sz="100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10" name="文字方塊 68">
                  <a:extLst>
                    <a:ext uri="{FF2B5EF4-FFF2-40B4-BE49-F238E27FC236}">
                      <a16:creationId xmlns:a16="http://schemas.microsoft.com/office/drawing/2014/main" id="{3CCDC040-8F2B-230A-DDE6-EEDF383A1AA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39780" y="3719301"/>
                  <a:ext cx="1563198" cy="400110"/>
                </a:xfrm>
                <a:prstGeom prst="rect">
                  <a:avLst/>
                </a:prstGeom>
                <a:blipFill>
                  <a:blip r:embed="rId15"/>
                  <a:stretch>
                    <a:fillRect b="-923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7" name="文字方塊 68">
              <a:extLst>
                <a:ext uri="{FF2B5EF4-FFF2-40B4-BE49-F238E27FC236}">
                  <a16:creationId xmlns:a16="http://schemas.microsoft.com/office/drawing/2014/main" id="{10F2BA8E-2731-3CBE-1405-30B2D0A8B23D}"/>
                </a:ext>
              </a:extLst>
            </p:cNvPr>
            <p:cNvSpPr txBox="1"/>
            <p:nvPr/>
          </p:nvSpPr>
          <p:spPr>
            <a:xfrm>
              <a:off x="1533974" y="1779782"/>
              <a:ext cx="65140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kumimoji="0" lang="en-US" altLang="zh-TW" sz="10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Conv2d</a:t>
              </a:r>
              <a:endParaRPr kumimoji="0" lang="zh-TW" altLang="en-US" sz="1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238" name="文字方塊 68">
              <a:extLst>
                <a:ext uri="{FF2B5EF4-FFF2-40B4-BE49-F238E27FC236}">
                  <a16:creationId xmlns:a16="http://schemas.microsoft.com/office/drawing/2014/main" id="{890AB69D-AAA8-0C5E-0FC3-0A43BFC609F4}"/>
                </a:ext>
              </a:extLst>
            </p:cNvPr>
            <p:cNvSpPr txBox="1"/>
            <p:nvPr/>
          </p:nvSpPr>
          <p:spPr>
            <a:xfrm>
              <a:off x="1543873" y="2017662"/>
              <a:ext cx="81974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kumimoji="0" lang="en-US" altLang="zh-TW" sz="100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BatchNorm</a:t>
              </a:r>
              <a:endParaRPr kumimoji="0" lang="zh-TW" altLang="en-US" sz="1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239" name="文字方塊 68">
              <a:extLst>
                <a:ext uri="{FF2B5EF4-FFF2-40B4-BE49-F238E27FC236}">
                  <a16:creationId xmlns:a16="http://schemas.microsoft.com/office/drawing/2014/main" id="{C0F88CD6-B939-714F-A81F-32D7DEDD7566}"/>
                </a:ext>
              </a:extLst>
            </p:cNvPr>
            <p:cNvSpPr txBox="1"/>
            <p:nvPr/>
          </p:nvSpPr>
          <p:spPr>
            <a:xfrm>
              <a:off x="1496698" y="2180452"/>
              <a:ext cx="81974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kumimoji="0" lang="en-US" altLang="zh-TW" sz="100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ReLu</a:t>
              </a:r>
              <a:endParaRPr kumimoji="0" lang="zh-TW" altLang="en-US" sz="1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</p:grpSp>
      <p:grpSp>
        <p:nvGrpSpPr>
          <p:cNvPr id="257" name="Group 256">
            <a:extLst>
              <a:ext uri="{FF2B5EF4-FFF2-40B4-BE49-F238E27FC236}">
                <a16:creationId xmlns:a16="http://schemas.microsoft.com/office/drawing/2014/main" id="{0782789E-6E22-8E0C-D1D2-7C6B5405DF7E}"/>
              </a:ext>
            </a:extLst>
          </p:cNvPr>
          <p:cNvGrpSpPr/>
          <p:nvPr/>
        </p:nvGrpSpPr>
        <p:grpSpPr>
          <a:xfrm>
            <a:off x="4818872" y="203387"/>
            <a:ext cx="3963415" cy="3483536"/>
            <a:chOff x="3885076" y="218180"/>
            <a:chExt cx="3963415" cy="3483536"/>
          </a:xfrm>
        </p:grpSpPr>
        <p:grpSp>
          <p:nvGrpSpPr>
            <p:cNvPr id="220" name="Group 219">
              <a:extLst>
                <a:ext uri="{FF2B5EF4-FFF2-40B4-BE49-F238E27FC236}">
                  <a16:creationId xmlns:a16="http://schemas.microsoft.com/office/drawing/2014/main" id="{F10C6B84-ADE3-5916-AD2F-64ADB14DEB24}"/>
                </a:ext>
              </a:extLst>
            </p:cNvPr>
            <p:cNvGrpSpPr/>
            <p:nvPr/>
          </p:nvGrpSpPr>
          <p:grpSpPr>
            <a:xfrm>
              <a:off x="4015200" y="218180"/>
              <a:ext cx="3622144" cy="3301338"/>
              <a:chOff x="3167809" y="2914"/>
              <a:chExt cx="3622144" cy="3301338"/>
            </a:xfrm>
          </p:grpSpPr>
          <p:pic>
            <p:nvPicPr>
              <p:cNvPr id="213" name="Picture 212">
                <a:extLst>
                  <a:ext uri="{FF2B5EF4-FFF2-40B4-BE49-F238E27FC236}">
                    <a16:creationId xmlns:a16="http://schemas.microsoft.com/office/drawing/2014/main" id="{1317F7AF-FDCC-4A67-F861-08038E0E71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857184" y="2914"/>
                <a:ext cx="932769" cy="1121761"/>
              </a:xfrm>
              <a:prstGeom prst="rect">
                <a:avLst/>
              </a:prstGeom>
            </p:spPr>
          </p:pic>
          <p:pic>
            <p:nvPicPr>
              <p:cNvPr id="214" name="圖片 3">
                <a:extLst>
                  <a:ext uri="{FF2B5EF4-FFF2-40B4-BE49-F238E27FC236}">
                    <a16:creationId xmlns:a16="http://schemas.microsoft.com/office/drawing/2014/main" id="{2ACCBE0D-E0A4-F733-966A-6C72D8DD74C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56285" t="52518" r="22067" b="28932"/>
              <a:stretch/>
            </p:blipFill>
            <p:spPr>
              <a:xfrm>
                <a:off x="4505026" y="1842610"/>
                <a:ext cx="1555108" cy="653179"/>
              </a:xfrm>
              <a:prstGeom prst="rect">
                <a:avLst/>
              </a:prstGeom>
            </p:spPr>
          </p:pic>
          <p:pic>
            <p:nvPicPr>
              <p:cNvPr id="215" name="圖片 3">
                <a:extLst>
                  <a:ext uri="{FF2B5EF4-FFF2-40B4-BE49-F238E27FC236}">
                    <a16:creationId xmlns:a16="http://schemas.microsoft.com/office/drawing/2014/main" id="{3163A6A8-1622-23B7-3EAA-633B15DFB71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64848" t="30346" r="15652" b="45030"/>
              <a:stretch/>
            </p:blipFill>
            <p:spPr>
              <a:xfrm>
                <a:off x="5111507" y="1058351"/>
                <a:ext cx="1400778" cy="867060"/>
              </a:xfrm>
              <a:prstGeom prst="rect">
                <a:avLst/>
              </a:prstGeom>
            </p:spPr>
          </p:pic>
          <p:pic>
            <p:nvPicPr>
              <p:cNvPr id="217" name="Picture 216">
                <a:extLst>
                  <a:ext uri="{FF2B5EF4-FFF2-40B4-BE49-F238E27FC236}">
                    <a16:creationId xmlns:a16="http://schemas.microsoft.com/office/drawing/2014/main" id="{1C74F927-3F40-6D8E-501A-1C2F510856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734904" y="2384734"/>
                <a:ext cx="1786283" cy="579170"/>
              </a:xfrm>
              <a:prstGeom prst="rect">
                <a:avLst/>
              </a:prstGeom>
            </p:spPr>
          </p:pic>
          <p:pic>
            <p:nvPicPr>
              <p:cNvPr id="219" name="Picture 218">
                <a:extLst>
                  <a:ext uri="{FF2B5EF4-FFF2-40B4-BE49-F238E27FC236}">
                    <a16:creationId xmlns:a16="http://schemas.microsoft.com/office/drawing/2014/main" id="{F02072C3-994A-9CB9-1F0C-902E58F62E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167809" y="2926267"/>
                <a:ext cx="1700931" cy="377985"/>
              </a:xfrm>
              <a:prstGeom prst="rect">
                <a:avLst/>
              </a:prstGeom>
            </p:spPr>
          </p:pic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9" name="文字方塊 51">
                  <a:extLst>
                    <a:ext uri="{FF2B5EF4-FFF2-40B4-BE49-F238E27FC236}">
                      <a16:creationId xmlns:a16="http://schemas.microsoft.com/office/drawing/2014/main" id="{8AFEC45D-67EC-5A93-7211-DAF54B6BDA80}"/>
                    </a:ext>
                  </a:extLst>
                </p:cNvPr>
                <p:cNvSpPr txBox="1"/>
                <p:nvPr/>
              </p:nvSpPr>
              <p:spPr>
                <a:xfrm>
                  <a:off x="3885076" y="3389964"/>
                  <a:ext cx="1245988" cy="31104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altLang="zh-TW" sz="1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(</m:t>
                      </m:r>
                      <m:f>
                        <m:fPr>
                          <m:ctrlPr>
                            <a:rPr kumimoji="0" lang="en-US" altLang="zh-TW" sz="1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TW" sz="1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𝐻</m:t>
                          </m:r>
                        </m:num>
                        <m:den>
                          <m:r>
                            <a:rPr kumimoji="0" lang="en-US" altLang="zh-TW" sz="1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16</m:t>
                          </m:r>
                        </m:den>
                      </m:f>
                      <m:r>
                        <a:rPr kumimoji="0" lang="en-US" altLang="zh-TW" sz="1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×</m:t>
                      </m:r>
                      <m:f>
                        <m:fPr>
                          <m:ctrlPr>
                            <a:rPr kumimoji="0" lang="en-US" altLang="zh-TW" sz="1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TW" sz="1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𝑊</m:t>
                          </m:r>
                        </m:num>
                        <m:den>
                          <m:r>
                            <a:rPr kumimoji="0" lang="en-US" altLang="zh-TW" sz="1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16</m:t>
                          </m:r>
                        </m:den>
                      </m:f>
                      <m:r>
                        <a:rPr kumimoji="0" lang="en-US" altLang="zh-TW" sz="1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×1024</m:t>
                      </m:r>
                      <m:r>
                        <a:rPr kumimoji="0" lang="en-US" altLang="zh-TW" sz="1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𝑐</m:t>
                      </m:r>
                      <m:r>
                        <a:rPr kumimoji="0" lang="en-US" altLang="zh-TW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)</m:t>
                      </m:r>
                    </m:oMath>
                  </a14:m>
                  <a:r>
                    <a:rPr kumimoji="0" lang="zh-TW" altLang="en-US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新細明體" panose="02020500000000000000" pitchFamily="18" charset="-120"/>
                      <a:cs typeface="+mn-cs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159" name="文字方塊 51">
                  <a:extLst>
                    <a:ext uri="{FF2B5EF4-FFF2-40B4-BE49-F238E27FC236}">
                      <a16:creationId xmlns:a16="http://schemas.microsoft.com/office/drawing/2014/main" id="{8AFEC45D-67EC-5A93-7211-DAF54B6BDA8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85076" y="3389964"/>
                  <a:ext cx="1245988" cy="311047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5" name="文字方塊 51">
                  <a:extLst>
                    <a:ext uri="{FF2B5EF4-FFF2-40B4-BE49-F238E27FC236}">
                      <a16:creationId xmlns:a16="http://schemas.microsoft.com/office/drawing/2014/main" id="{E8B15C10-B6C6-85D7-AB09-FB114F40008A}"/>
                    </a:ext>
                  </a:extLst>
                </p:cNvPr>
                <p:cNvSpPr txBox="1"/>
                <p:nvPr/>
              </p:nvSpPr>
              <p:spPr>
                <a:xfrm>
                  <a:off x="5620674" y="3075317"/>
                  <a:ext cx="1099829" cy="311175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altLang="zh-TW" sz="1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(</m:t>
                      </m:r>
                      <m:f>
                        <m:fPr>
                          <m:ctrlPr>
                            <a:rPr kumimoji="0" lang="en-US" altLang="zh-TW" sz="1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TW" sz="1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𝐻</m:t>
                          </m:r>
                        </m:num>
                        <m:den>
                          <m:r>
                            <a:rPr kumimoji="0" lang="en-US" altLang="zh-TW" sz="1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8</m:t>
                          </m:r>
                        </m:den>
                      </m:f>
                      <m:r>
                        <a:rPr kumimoji="0" lang="en-US" altLang="zh-TW" sz="1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×</m:t>
                      </m:r>
                      <m:f>
                        <m:fPr>
                          <m:ctrlPr>
                            <a:rPr kumimoji="0" lang="en-US" altLang="zh-TW" sz="1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TW" sz="1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𝑊</m:t>
                          </m:r>
                        </m:num>
                        <m:den>
                          <m:r>
                            <a:rPr kumimoji="0" lang="en-US" altLang="zh-TW" sz="1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8</m:t>
                          </m:r>
                        </m:den>
                      </m:f>
                      <m:r>
                        <a:rPr kumimoji="0" lang="en-US" altLang="zh-TW" sz="1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×256</m:t>
                      </m:r>
                      <m:r>
                        <a:rPr kumimoji="0" lang="en-US" altLang="zh-TW" sz="1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𝑐</m:t>
                      </m:r>
                      <m:r>
                        <a:rPr kumimoji="0" lang="en-US" altLang="zh-TW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)</m:t>
                      </m:r>
                    </m:oMath>
                  </a14:m>
                  <a:r>
                    <a:rPr kumimoji="0" lang="zh-TW" altLang="en-US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新細明體" panose="02020500000000000000" pitchFamily="18" charset="-120"/>
                      <a:cs typeface="+mn-cs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245" name="文字方塊 51">
                  <a:extLst>
                    <a:ext uri="{FF2B5EF4-FFF2-40B4-BE49-F238E27FC236}">
                      <a16:creationId xmlns:a16="http://schemas.microsoft.com/office/drawing/2014/main" id="{E8B15C10-B6C6-85D7-AB09-FB114F4000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20674" y="3075317"/>
                  <a:ext cx="1099829" cy="311175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6" name="文字方塊 51">
                  <a:extLst>
                    <a:ext uri="{FF2B5EF4-FFF2-40B4-BE49-F238E27FC236}">
                      <a16:creationId xmlns:a16="http://schemas.microsoft.com/office/drawing/2014/main" id="{CBE6F149-9B85-DFC5-0F2E-D602B17BA4B3}"/>
                    </a:ext>
                  </a:extLst>
                </p:cNvPr>
                <p:cNvSpPr txBox="1"/>
                <p:nvPr/>
              </p:nvSpPr>
              <p:spPr>
                <a:xfrm>
                  <a:off x="6204675" y="2585242"/>
                  <a:ext cx="1099829" cy="311175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altLang="zh-TW" sz="1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(</m:t>
                      </m:r>
                      <m:f>
                        <m:fPr>
                          <m:ctrlPr>
                            <a:rPr kumimoji="0" lang="en-US" altLang="zh-TW" sz="1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TW" sz="1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𝐻</m:t>
                          </m:r>
                        </m:num>
                        <m:den>
                          <m:r>
                            <a:rPr kumimoji="0" lang="en-US" altLang="zh-TW" sz="1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4</m:t>
                          </m:r>
                        </m:den>
                      </m:f>
                      <m:r>
                        <a:rPr kumimoji="0" lang="en-US" altLang="zh-TW" sz="1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×</m:t>
                      </m:r>
                      <m:f>
                        <m:fPr>
                          <m:ctrlPr>
                            <a:rPr kumimoji="0" lang="en-US" altLang="zh-TW" sz="1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TW" sz="1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𝑊</m:t>
                          </m:r>
                        </m:num>
                        <m:den>
                          <m:r>
                            <a:rPr kumimoji="0" lang="en-US" altLang="zh-TW" sz="1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4</m:t>
                          </m:r>
                        </m:den>
                      </m:f>
                      <m:r>
                        <a:rPr kumimoji="0" lang="en-US" altLang="zh-TW" sz="1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×128</m:t>
                      </m:r>
                      <m:r>
                        <a:rPr kumimoji="0" lang="en-US" altLang="zh-TW" sz="1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𝑐</m:t>
                      </m:r>
                      <m:r>
                        <a:rPr kumimoji="0" lang="en-US" altLang="zh-TW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)</m:t>
                      </m:r>
                    </m:oMath>
                  </a14:m>
                  <a:r>
                    <a:rPr kumimoji="0" lang="zh-TW" altLang="en-US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新細明體" panose="02020500000000000000" pitchFamily="18" charset="-120"/>
                      <a:cs typeface="+mn-cs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246" name="文字方塊 51">
                  <a:extLst>
                    <a:ext uri="{FF2B5EF4-FFF2-40B4-BE49-F238E27FC236}">
                      <a16:creationId xmlns:a16="http://schemas.microsoft.com/office/drawing/2014/main" id="{CBE6F149-9B85-DFC5-0F2E-D602B17BA4B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04675" y="2585242"/>
                  <a:ext cx="1099829" cy="311175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7" name="文字方塊 51">
                  <a:extLst>
                    <a:ext uri="{FF2B5EF4-FFF2-40B4-BE49-F238E27FC236}">
                      <a16:creationId xmlns:a16="http://schemas.microsoft.com/office/drawing/2014/main" id="{7F04D1BC-11AA-24CA-DF5F-69E72D1BBA6C}"/>
                    </a:ext>
                  </a:extLst>
                </p:cNvPr>
                <p:cNvSpPr txBox="1"/>
                <p:nvPr/>
              </p:nvSpPr>
              <p:spPr>
                <a:xfrm>
                  <a:off x="4927672" y="3390541"/>
                  <a:ext cx="1099829" cy="311175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altLang="zh-TW" sz="1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(</m:t>
                      </m:r>
                      <m:f>
                        <m:fPr>
                          <m:ctrlPr>
                            <a:rPr kumimoji="0" lang="en-US" altLang="zh-TW" sz="1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TW" sz="1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𝐻</m:t>
                          </m:r>
                        </m:num>
                        <m:den>
                          <m:r>
                            <a:rPr kumimoji="0" lang="en-US" altLang="zh-TW" sz="1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16</m:t>
                          </m:r>
                        </m:den>
                      </m:f>
                      <m:r>
                        <a:rPr kumimoji="0" lang="en-US" altLang="zh-TW" sz="1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×</m:t>
                      </m:r>
                      <m:f>
                        <m:fPr>
                          <m:ctrlPr>
                            <a:rPr kumimoji="0" lang="en-US" altLang="zh-TW" sz="1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TW" sz="1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𝑊</m:t>
                          </m:r>
                        </m:num>
                        <m:den>
                          <m:r>
                            <a:rPr kumimoji="0" lang="en-US" altLang="zh-TW" sz="1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16</m:t>
                          </m:r>
                        </m:den>
                      </m:f>
                      <m:r>
                        <a:rPr kumimoji="0" lang="en-US" altLang="zh-TW" sz="1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×512</m:t>
                      </m:r>
                      <m:r>
                        <a:rPr kumimoji="0" lang="en-US" altLang="zh-TW" sz="1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𝑐</m:t>
                      </m:r>
                      <m:r>
                        <a:rPr kumimoji="0" lang="en-US" altLang="zh-TW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)</m:t>
                      </m:r>
                    </m:oMath>
                  </a14:m>
                  <a:r>
                    <a:rPr kumimoji="0" lang="zh-TW" altLang="en-US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新細明體" panose="02020500000000000000" pitchFamily="18" charset="-120"/>
                      <a:cs typeface="+mn-cs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247" name="文字方塊 51">
                  <a:extLst>
                    <a:ext uri="{FF2B5EF4-FFF2-40B4-BE49-F238E27FC236}">
                      <a16:creationId xmlns:a16="http://schemas.microsoft.com/office/drawing/2014/main" id="{7F04D1BC-11AA-24CA-DF5F-69E72D1BBA6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27672" y="3390541"/>
                  <a:ext cx="1099829" cy="311175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8" name="文字方塊 51">
                  <a:extLst>
                    <a:ext uri="{FF2B5EF4-FFF2-40B4-BE49-F238E27FC236}">
                      <a16:creationId xmlns:a16="http://schemas.microsoft.com/office/drawing/2014/main" id="{48CA06F7-D331-D545-7A82-5D93A9DEE4F1}"/>
                    </a:ext>
                  </a:extLst>
                </p:cNvPr>
                <p:cNvSpPr txBox="1"/>
                <p:nvPr/>
              </p:nvSpPr>
              <p:spPr>
                <a:xfrm>
                  <a:off x="6748662" y="2003510"/>
                  <a:ext cx="1099829" cy="311175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altLang="zh-TW" sz="1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(</m:t>
                      </m:r>
                      <m:f>
                        <m:fPr>
                          <m:ctrlPr>
                            <a:rPr kumimoji="0" lang="en-US" altLang="zh-TW" sz="1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TW" sz="1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𝐻</m:t>
                          </m:r>
                        </m:num>
                        <m:den>
                          <m:r>
                            <a:rPr kumimoji="0" lang="en-US" altLang="zh-TW" sz="1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den>
                      </m:f>
                      <m:r>
                        <a:rPr kumimoji="0" lang="en-US" altLang="zh-TW" sz="1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×</m:t>
                      </m:r>
                      <m:f>
                        <m:fPr>
                          <m:ctrlPr>
                            <a:rPr kumimoji="0" lang="en-US" altLang="zh-TW" sz="1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TW" sz="1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𝑊</m:t>
                          </m:r>
                        </m:num>
                        <m:den>
                          <m:r>
                            <a:rPr kumimoji="0" lang="en-US" altLang="zh-TW" sz="1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den>
                      </m:f>
                      <m:r>
                        <a:rPr kumimoji="0" lang="en-US" altLang="zh-TW" sz="1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×64</m:t>
                      </m:r>
                      <m:r>
                        <a:rPr kumimoji="0" lang="en-US" altLang="zh-TW" sz="1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𝑐</m:t>
                      </m:r>
                      <m:r>
                        <a:rPr kumimoji="0" lang="en-US" altLang="zh-TW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)</m:t>
                      </m:r>
                    </m:oMath>
                  </a14:m>
                  <a:r>
                    <a:rPr kumimoji="0" lang="zh-TW" altLang="en-US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新細明體" panose="02020500000000000000" pitchFamily="18" charset="-120"/>
                      <a:cs typeface="+mn-cs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248" name="文字方塊 51">
                  <a:extLst>
                    <a:ext uri="{FF2B5EF4-FFF2-40B4-BE49-F238E27FC236}">
                      <a16:creationId xmlns:a16="http://schemas.microsoft.com/office/drawing/2014/main" id="{48CA06F7-D331-D545-7A82-5D93A9DEE4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48662" y="2003510"/>
                  <a:ext cx="1099829" cy="311175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49" name="文字方塊 51">
              <a:extLst>
                <a:ext uri="{FF2B5EF4-FFF2-40B4-BE49-F238E27FC236}">
                  <a16:creationId xmlns:a16="http://schemas.microsoft.com/office/drawing/2014/main" id="{0CAEC72F-4E28-1AED-66D3-D1ECC59E0167}"/>
                </a:ext>
              </a:extLst>
            </p:cNvPr>
            <p:cNvSpPr txBox="1"/>
            <p:nvPr/>
          </p:nvSpPr>
          <p:spPr>
            <a:xfrm>
              <a:off x="4693227" y="2938768"/>
              <a:ext cx="7239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512+512c</a:t>
              </a:r>
              <a:endParaRPr kumimoji="0" lang="zh-TW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0" name="文字方塊 51">
                  <a:extLst>
                    <a:ext uri="{FF2B5EF4-FFF2-40B4-BE49-F238E27FC236}">
                      <a16:creationId xmlns:a16="http://schemas.microsoft.com/office/drawing/2014/main" id="{23BDB982-DD78-F7D0-7D2C-E597DE236937}"/>
                    </a:ext>
                  </a:extLst>
                </p:cNvPr>
                <p:cNvSpPr txBox="1"/>
                <p:nvPr/>
              </p:nvSpPr>
              <p:spPr>
                <a:xfrm>
                  <a:off x="4614638" y="2524798"/>
                  <a:ext cx="637095" cy="3111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altLang="zh-TW" sz="1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(</m:t>
                      </m:r>
                      <m:f>
                        <m:fPr>
                          <m:ctrlPr>
                            <a:rPr kumimoji="0" lang="en-US" altLang="zh-TW" sz="1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TW" sz="1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𝐻</m:t>
                          </m:r>
                        </m:num>
                        <m:den>
                          <m:r>
                            <a:rPr kumimoji="0" lang="en-US" altLang="zh-TW" sz="1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8</m:t>
                          </m:r>
                        </m:den>
                      </m:f>
                      <m:r>
                        <a:rPr kumimoji="0" lang="en-US" altLang="zh-TW" sz="1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×</m:t>
                      </m:r>
                      <m:f>
                        <m:fPr>
                          <m:ctrlPr>
                            <a:rPr kumimoji="0" lang="en-US" altLang="zh-TW" sz="1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TW" sz="1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𝑊</m:t>
                          </m:r>
                        </m:num>
                        <m:den>
                          <m:r>
                            <a:rPr kumimoji="0" lang="en-US" altLang="zh-TW" sz="1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8</m:t>
                          </m:r>
                        </m:den>
                      </m:f>
                      <m:r>
                        <a:rPr kumimoji="0" lang="en-US" altLang="zh-TW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)</m:t>
                      </m:r>
                    </m:oMath>
                  </a14:m>
                  <a:r>
                    <a:rPr kumimoji="0" lang="zh-TW" altLang="en-US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新細明體" panose="02020500000000000000" pitchFamily="18" charset="-120"/>
                      <a:cs typeface="+mn-cs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250" name="文字方塊 51">
                  <a:extLst>
                    <a:ext uri="{FF2B5EF4-FFF2-40B4-BE49-F238E27FC236}">
                      <a16:creationId xmlns:a16="http://schemas.microsoft.com/office/drawing/2014/main" id="{23BDB982-DD78-F7D0-7D2C-E597DE23693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4638" y="2524798"/>
                  <a:ext cx="637095" cy="311175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51" name="文字方塊 51">
              <a:extLst>
                <a:ext uri="{FF2B5EF4-FFF2-40B4-BE49-F238E27FC236}">
                  <a16:creationId xmlns:a16="http://schemas.microsoft.com/office/drawing/2014/main" id="{E09E9B75-B054-3605-6916-2CD6E54D11A1}"/>
                </a:ext>
              </a:extLst>
            </p:cNvPr>
            <p:cNvSpPr txBox="1"/>
            <p:nvPr/>
          </p:nvSpPr>
          <p:spPr>
            <a:xfrm>
              <a:off x="5398595" y="2407243"/>
              <a:ext cx="7239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256+256c</a:t>
              </a:r>
              <a:endParaRPr kumimoji="0" lang="zh-TW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2" name="文字方塊 51">
                  <a:extLst>
                    <a:ext uri="{FF2B5EF4-FFF2-40B4-BE49-F238E27FC236}">
                      <a16:creationId xmlns:a16="http://schemas.microsoft.com/office/drawing/2014/main" id="{287B05C5-1DE7-5390-9935-4BB771CF1DF5}"/>
                    </a:ext>
                  </a:extLst>
                </p:cNvPr>
                <p:cNvSpPr txBox="1"/>
                <p:nvPr/>
              </p:nvSpPr>
              <p:spPr>
                <a:xfrm>
                  <a:off x="5397583" y="1941863"/>
                  <a:ext cx="637095" cy="3111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altLang="zh-TW" sz="1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(</m:t>
                      </m:r>
                      <m:f>
                        <m:fPr>
                          <m:ctrlPr>
                            <a:rPr kumimoji="0" lang="en-US" altLang="zh-TW" sz="1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TW" sz="1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𝐻</m:t>
                          </m:r>
                        </m:num>
                        <m:den>
                          <m:r>
                            <a:rPr kumimoji="0" lang="en-US" altLang="zh-TW" sz="1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4</m:t>
                          </m:r>
                        </m:den>
                      </m:f>
                      <m:r>
                        <a:rPr kumimoji="0" lang="en-US" altLang="zh-TW" sz="1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×</m:t>
                      </m:r>
                      <m:f>
                        <m:fPr>
                          <m:ctrlPr>
                            <a:rPr kumimoji="0" lang="en-US" altLang="zh-TW" sz="1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TW" sz="1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𝑊</m:t>
                          </m:r>
                        </m:num>
                        <m:den>
                          <m:r>
                            <a:rPr kumimoji="0" lang="en-US" altLang="zh-TW" sz="1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4</m:t>
                          </m:r>
                        </m:den>
                      </m:f>
                      <m:r>
                        <a:rPr kumimoji="0" lang="en-US" altLang="zh-TW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)</m:t>
                      </m:r>
                    </m:oMath>
                  </a14:m>
                  <a:r>
                    <a:rPr kumimoji="0" lang="zh-TW" altLang="en-US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新細明體" panose="02020500000000000000" pitchFamily="18" charset="-120"/>
                      <a:cs typeface="+mn-cs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252" name="文字方塊 51">
                  <a:extLst>
                    <a:ext uri="{FF2B5EF4-FFF2-40B4-BE49-F238E27FC236}">
                      <a16:creationId xmlns:a16="http://schemas.microsoft.com/office/drawing/2014/main" id="{287B05C5-1DE7-5390-9935-4BB771CF1DF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97583" y="1941863"/>
                  <a:ext cx="637095" cy="311175"/>
                </a:xfrm>
                <a:prstGeom prst="rect">
                  <a:avLst/>
                </a:prstGeom>
                <a:blipFill>
                  <a:blip r:embed="rId2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53" name="文字方塊 51">
              <a:extLst>
                <a:ext uri="{FF2B5EF4-FFF2-40B4-BE49-F238E27FC236}">
                  <a16:creationId xmlns:a16="http://schemas.microsoft.com/office/drawing/2014/main" id="{5962C072-D87A-4D62-6028-54E70030A13A}"/>
                </a:ext>
              </a:extLst>
            </p:cNvPr>
            <p:cNvSpPr txBox="1"/>
            <p:nvPr/>
          </p:nvSpPr>
          <p:spPr>
            <a:xfrm>
              <a:off x="5953737" y="1803223"/>
              <a:ext cx="7239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128+128c</a:t>
              </a:r>
              <a:endParaRPr kumimoji="0" lang="zh-TW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4" name="文字方塊 51">
                  <a:extLst>
                    <a:ext uri="{FF2B5EF4-FFF2-40B4-BE49-F238E27FC236}">
                      <a16:creationId xmlns:a16="http://schemas.microsoft.com/office/drawing/2014/main" id="{AE770A84-EFDF-576C-BC62-1D23CE91DF4F}"/>
                    </a:ext>
                  </a:extLst>
                </p:cNvPr>
                <p:cNvSpPr txBox="1"/>
                <p:nvPr/>
              </p:nvSpPr>
              <p:spPr>
                <a:xfrm>
                  <a:off x="5927431" y="1150474"/>
                  <a:ext cx="637095" cy="3111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altLang="zh-TW" sz="1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(</m:t>
                      </m:r>
                      <m:f>
                        <m:fPr>
                          <m:ctrlPr>
                            <a:rPr kumimoji="0" lang="en-US" altLang="zh-TW" sz="1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TW" sz="1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𝐻</m:t>
                          </m:r>
                        </m:num>
                        <m:den>
                          <m:r>
                            <a:rPr kumimoji="0" lang="en-US" altLang="zh-TW" sz="1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den>
                      </m:f>
                      <m:r>
                        <a:rPr kumimoji="0" lang="en-US" altLang="zh-TW" sz="1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×</m:t>
                      </m:r>
                      <m:f>
                        <m:fPr>
                          <m:ctrlPr>
                            <a:rPr kumimoji="0" lang="en-US" altLang="zh-TW" sz="1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TW" sz="1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𝑊</m:t>
                          </m:r>
                        </m:num>
                        <m:den>
                          <m:r>
                            <a:rPr kumimoji="0" lang="en-US" altLang="zh-TW" sz="1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den>
                      </m:f>
                      <m:r>
                        <a:rPr kumimoji="0" lang="en-US" altLang="zh-TW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)</m:t>
                      </m:r>
                    </m:oMath>
                  </a14:m>
                  <a:r>
                    <a:rPr kumimoji="0" lang="zh-TW" altLang="en-US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新細明體" panose="02020500000000000000" pitchFamily="18" charset="-120"/>
                      <a:cs typeface="+mn-cs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254" name="文字方塊 51">
                  <a:extLst>
                    <a:ext uri="{FF2B5EF4-FFF2-40B4-BE49-F238E27FC236}">
                      <a16:creationId xmlns:a16="http://schemas.microsoft.com/office/drawing/2014/main" id="{AE770A84-EFDF-576C-BC62-1D23CE91DF4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27431" y="1150474"/>
                  <a:ext cx="637095" cy="311175"/>
                </a:xfrm>
                <a:prstGeom prst="rect">
                  <a:avLst/>
                </a:prstGeom>
                <a:blipFill>
                  <a:blip r:embed="rId2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5" name="文字方塊 51">
                  <a:extLst>
                    <a:ext uri="{FF2B5EF4-FFF2-40B4-BE49-F238E27FC236}">
                      <a16:creationId xmlns:a16="http://schemas.microsoft.com/office/drawing/2014/main" id="{71EDDD25-9128-EF36-A51C-90373848FC05}"/>
                    </a:ext>
                  </a:extLst>
                </p:cNvPr>
                <p:cNvSpPr txBox="1"/>
                <p:nvPr/>
              </p:nvSpPr>
              <p:spPr>
                <a:xfrm>
                  <a:off x="6216871" y="926496"/>
                  <a:ext cx="1107147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altLang="zh-TW" sz="1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(</m:t>
                      </m:r>
                      <m:r>
                        <a:rPr kumimoji="0" lang="en-US" altLang="zh-TW" sz="1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𝐻</m:t>
                      </m:r>
                      <m:r>
                        <a:rPr kumimoji="0" lang="en-US" altLang="zh-TW" sz="1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×</m:t>
                      </m:r>
                      <m:r>
                        <a:rPr kumimoji="0" lang="en-US" altLang="zh-TW" sz="1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𝑊</m:t>
                      </m:r>
                      <m:r>
                        <a:rPr kumimoji="0" lang="en-US" altLang="zh-TW" sz="1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×64</m:t>
                      </m:r>
                      <m:r>
                        <a:rPr kumimoji="0" lang="en-US" altLang="zh-TW" sz="1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𝑐</m:t>
                      </m:r>
                      <m:r>
                        <a:rPr kumimoji="0" lang="en-US" altLang="zh-TW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)</m:t>
                      </m:r>
                    </m:oMath>
                  </a14:m>
                  <a:r>
                    <a:rPr kumimoji="0" lang="zh-TW" altLang="en-US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新細明體" panose="02020500000000000000" pitchFamily="18" charset="-120"/>
                      <a:cs typeface="+mn-cs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255" name="文字方塊 51">
                  <a:extLst>
                    <a:ext uri="{FF2B5EF4-FFF2-40B4-BE49-F238E27FC236}">
                      <a16:creationId xmlns:a16="http://schemas.microsoft.com/office/drawing/2014/main" id="{71EDDD25-9128-EF36-A51C-90373848FC0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16871" y="926496"/>
                  <a:ext cx="1107147" cy="246221"/>
                </a:xfrm>
                <a:prstGeom prst="rect">
                  <a:avLst/>
                </a:prstGeom>
                <a:blipFill>
                  <a:blip r:embed="rId27"/>
                  <a:stretch>
                    <a:fillRect b="-7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6" name="文字方塊 51">
                  <a:extLst>
                    <a:ext uri="{FF2B5EF4-FFF2-40B4-BE49-F238E27FC236}">
                      <a16:creationId xmlns:a16="http://schemas.microsoft.com/office/drawing/2014/main" id="{A79F3460-F244-274F-D063-A758B7F04AD6}"/>
                    </a:ext>
                  </a:extLst>
                </p:cNvPr>
                <p:cNvSpPr txBox="1"/>
                <p:nvPr/>
              </p:nvSpPr>
              <p:spPr>
                <a:xfrm>
                  <a:off x="6715710" y="609150"/>
                  <a:ext cx="941703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altLang="zh-TW" sz="1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(</m:t>
                      </m:r>
                      <m:r>
                        <a:rPr kumimoji="0" lang="en-US" altLang="zh-TW" sz="1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𝐻</m:t>
                      </m:r>
                      <m:r>
                        <a:rPr kumimoji="0" lang="en-US" altLang="zh-TW" sz="1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×</m:t>
                      </m:r>
                      <m:r>
                        <a:rPr kumimoji="0" lang="en-US" altLang="zh-TW" sz="1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𝑊</m:t>
                      </m:r>
                      <m:r>
                        <a:rPr kumimoji="0" lang="en-US" altLang="zh-TW" sz="1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×2</m:t>
                      </m:r>
                      <m:r>
                        <a:rPr kumimoji="0" lang="en-US" altLang="zh-TW" sz="1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𝑐</m:t>
                      </m:r>
                      <m:r>
                        <a:rPr kumimoji="0" lang="en-US" altLang="zh-TW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)</m:t>
                      </m:r>
                    </m:oMath>
                  </a14:m>
                  <a:r>
                    <a:rPr kumimoji="0" lang="zh-TW" altLang="en-US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新細明體" panose="02020500000000000000" pitchFamily="18" charset="-120"/>
                      <a:cs typeface="+mn-cs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256" name="文字方塊 51">
                  <a:extLst>
                    <a:ext uri="{FF2B5EF4-FFF2-40B4-BE49-F238E27FC236}">
                      <a16:creationId xmlns:a16="http://schemas.microsoft.com/office/drawing/2014/main" id="{A79F3460-F244-274F-D063-A758B7F04AD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15710" y="609150"/>
                  <a:ext cx="941703" cy="246221"/>
                </a:xfrm>
                <a:prstGeom prst="rect">
                  <a:avLst/>
                </a:prstGeom>
                <a:blipFill>
                  <a:blip r:embed="rId28"/>
                  <a:stretch>
                    <a:fillRect b="-48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60" name="Straight Arrow Connector 259">
            <a:extLst>
              <a:ext uri="{FF2B5EF4-FFF2-40B4-BE49-F238E27FC236}">
                <a16:creationId xmlns:a16="http://schemas.microsoft.com/office/drawing/2014/main" id="{CE32241F-A108-FBF7-B9B4-61F07F07C2BA}"/>
              </a:ext>
            </a:extLst>
          </p:cNvPr>
          <p:cNvCxnSpPr>
            <a:cxnSpLocks/>
            <a:endCxn id="190" idx="2"/>
          </p:cNvCxnSpPr>
          <p:nvPr/>
        </p:nvCxnSpPr>
        <p:spPr>
          <a:xfrm flipH="1">
            <a:off x="698716" y="1289850"/>
            <a:ext cx="4431" cy="4788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4" name="Connector: Curved 263">
            <a:extLst>
              <a:ext uri="{FF2B5EF4-FFF2-40B4-BE49-F238E27FC236}">
                <a16:creationId xmlns:a16="http://schemas.microsoft.com/office/drawing/2014/main" id="{033DB119-5ADB-8EA9-35E1-8EECC436781F}"/>
              </a:ext>
            </a:extLst>
          </p:cNvPr>
          <p:cNvCxnSpPr>
            <a:cxnSpLocks/>
            <a:stCxn id="136" idx="3"/>
            <a:endCxn id="215" idx="1"/>
          </p:cNvCxnSpPr>
          <p:nvPr/>
        </p:nvCxnSpPr>
        <p:spPr>
          <a:xfrm>
            <a:off x="2764602" y="1278236"/>
            <a:ext cx="4128092" cy="414118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6" name="Straight Connector 265">
            <a:extLst>
              <a:ext uri="{FF2B5EF4-FFF2-40B4-BE49-F238E27FC236}">
                <a16:creationId xmlns:a16="http://schemas.microsoft.com/office/drawing/2014/main" id="{AB6C89CF-B88B-EC04-5A63-54F799E6C359}"/>
              </a:ext>
            </a:extLst>
          </p:cNvPr>
          <p:cNvCxnSpPr/>
          <p:nvPr/>
        </p:nvCxnSpPr>
        <p:spPr>
          <a:xfrm flipV="1">
            <a:off x="1208305" y="807374"/>
            <a:ext cx="448372" cy="967489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Straight Connector 267">
            <a:extLst>
              <a:ext uri="{FF2B5EF4-FFF2-40B4-BE49-F238E27FC236}">
                <a16:creationId xmlns:a16="http://schemas.microsoft.com/office/drawing/2014/main" id="{8E79DF23-F400-BD65-45BA-E5ABC375ADCA}"/>
              </a:ext>
            </a:extLst>
          </p:cNvPr>
          <p:cNvCxnSpPr/>
          <p:nvPr/>
        </p:nvCxnSpPr>
        <p:spPr>
          <a:xfrm>
            <a:off x="851172" y="2255875"/>
            <a:ext cx="829179" cy="554376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Connector: Curved 269">
            <a:extLst>
              <a:ext uri="{FF2B5EF4-FFF2-40B4-BE49-F238E27FC236}">
                <a16:creationId xmlns:a16="http://schemas.microsoft.com/office/drawing/2014/main" id="{EC7C9645-7F98-05B3-7D53-757CC04C6617}"/>
              </a:ext>
            </a:extLst>
          </p:cNvPr>
          <p:cNvCxnSpPr>
            <a:cxnSpLocks/>
            <a:stCxn id="137" idx="3"/>
          </p:cNvCxnSpPr>
          <p:nvPr/>
        </p:nvCxnSpPr>
        <p:spPr>
          <a:xfrm>
            <a:off x="2764602" y="1723713"/>
            <a:ext cx="3754934" cy="583240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2" name="Connector: Curved 271">
            <a:extLst>
              <a:ext uri="{FF2B5EF4-FFF2-40B4-BE49-F238E27FC236}">
                <a16:creationId xmlns:a16="http://schemas.microsoft.com/office/drawing/2014/main" id="{819D8D68-19E9-6AD4-49C2-A24FB66B081F}"/>
              </a:ext>
            </a:extLst>
          </p:cNvPr>
          <p:cNvCxnSpPr>
            <a:cxnSpLocks/>
            <a:stCxn id="138" idx="3"/>
            <a:endCxn id="217" idx="1"/>
          </p:cNvCxnSpPr>
          <p:nvPr/>
        </p:nvCxnSpPr>
        <p:spPr>
          <a:xfrm>
            <a:off x="2774957" y="2191384"/>
            <a:ext cx="2741134" cy="683408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0" name="Arrow: Right 279">
            <a:extLst>
              <a:ext uri="{FF2B5EF4-FFF2-40B4-BE49-F238E27FC236}">
                <a16:creationId xmlns:a16="http://schemas.microsoft.com/office/drawing/2014/main" id="{828E5FF1-C86C-C82E-21EE-BB07C7416D66}"/>
              </a:ext>
            </a:extLst>
          </p:cNvPr>
          <p:cNvSpPr/>
          <p:nvPr/>
        </p:nvSpPr>
        <p:spPr>
          <a:xfrm>
            <a:off x="8524603" y="828011"/>
            <a:ext cx="257684" cy="45719"/>
          </a:xfrm>
          <a:prstGeom prst="rightArrow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0" name="文字方塊 68">
            <a:extLst>
              <a:ext uri="{FF2B5EF4-FFF2-40B4-BE49-F238E27FC236}">
                <a16:creationId xmlns:a16="http://schemas.microsoft.com/office/drawing/2014/main" id="{94CEADF7-5C37-4D87-9E9D-9951892FDC3E}"/>
              </a:ext>
            </a:extLst>
          </p:cNvPr>
          <p:cNvSpPr txBox="1"/>
          <p:nvPr/>
        </p:nvSpPr>
        <p:spPr>
          <a:xfrm>
            <a:off x="4148339" y="4172879"/>
            <a:ext cx="43762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zh-TW" sz="12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4</a:t>
            </a:r>
            <a:r>
              <a:rPr kumimoji="0" lang="en-US" altLang="zh-TW" sz="12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. </a:t>
            </a:r>
            <a:r>
              <a:rPr kumimoji="0" lang="en-US" altLang="zh-TW" sz="1200" i="0" u="none" strike="noStrike" kern="1200" cap="none" spc="0" normalizeH="0" baseline="0" noProof="0" dirty="0">
                <a:ln>
                  <a:noFill/>
                </a:ln>
                <a:solidFill>
                  <a:srgbClr val="C55A11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Global Average Pooling </a:t>
            </a:r>
            <a:r>
              <a:rPr kumimoji="0" lang="en-US" altLang="zh-TW" sz="12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and </a:t>
            </a:r>
            <a:r>
              <a:rPr kumimoji="0" lang="en-US" altLang="zh-TW" sz="120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softmax</a:t>
            </a:r>
            <a:r>
              <a:rPr kumimoji="0" lang="en-US" altLang="zh-TW" sz="12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 on output tokens</a:t>
            </a:r>
            <a:endParaRPr kumimoji="0" lang="zh-TW" altLang="en-US" sz="12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1" name="文字方塊 124">
                <a:extLst>
                  <a:ext uri="{FF2B5EF4-FFF2-40B4-BE49-F238E27FC236}">
                    <a16:creationId xmlns:a16="http://schemas.microsoft.com/office/drawing/2014/main" id="{0BD3C6F7-E4B4-A0DE-FB77-1FB125502987}"/>
                  </a:ext>
                </a:extLst>
              </p:cNvPr>
              <p:cNvSpPr txBox="1"/>
              <p:nvPr/>
            </p:nvSpPr>
            <p:spPr>
              <a:xfrm>
                <a:off x="4440033" y="6217831"/>
                <a:ext cx="2057400" cy="2920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defRPr/>
                </a:pPr>
                <a:r>
                  <a:rPr lang="en-US" altLang="zh-TW" sz="1200" dirty="0">
                    <a:solidFill>
                      <a:srgbClr val="C55A11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O/P</a:t>
                </a:r>
                <a:r>
                  <a:rPr lang="en-US" altLang="zh-TW" sz="1200" dirty="0">
                    <a:latin typeface="Calibri" panose="020F0502020204030204"/>
                    <a:ea typeface="新細明體" panose="02020500000000000000" pitchFamily="18" charset="-120"/>
                  </a:rPr>
                  <a:t>: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TW" sz="1200" b="0" i="1" smtClean="0"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TW" sz="1200" b="0" i="1" smtClean="0"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TW" sz="1200" b="0" i="0" smtClean="0"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</a:rPr>
                              <m:t>Pr</m:t>
                            </m:r>
                          </m:e>
                          <m:lim>
                            <m:r>
                              <a:rPr lang="en-US" altLang="zh-TW" sz="1200" b="0" i="1" smtClean="0"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</a:rPr>
                              <m:t>𝑏𝑒𝑛𝑖𝑔𝑛</m:t>
                            </m:r>
                          </m:lim>
                        </m:limLow>
                        <m:r>
                          <a:rPr lang="en-US" altLang="zh-TW" sz="1200" b="0" i="1" smtClean="0"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, </m:t>
                        </m:r>
                      </m:fName>
                      <m:e>
                        <m:func>
                          <m:funcPr>
                            <m:ctrlPr>
                              <a:rPr lang="en-US" altLang="zh-TW" sz="1200" b="0" i="1" smtClean="0"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altLang="zh-TW" sz="1200" b="0" i="1" smtClean="0">
                                    <a:latin typeface="Cambria Math" panose="02040503050406030204" pitchFamily="18" charset="0"/>
                                    <a:ea typeface="新細明體" panose="02020500000000000000" pitchFamily="18" charset="-12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TW" sz="1200" b="0" i="0" smtClean="0">
                                    <a:latin typeface="Cambria Math" panose="02040503050406030204" pitchFamily="18" charset="0"/>
                                    <a:ea typeface="新細明體" panose="02020500000000000000" pitchFamily="18" charset="-120"/>
                                  </a:rPr>
                                  <m:t>Pr</m:t>
                                </m:r>
                              </m:e>
                              <m:lim>
                                <m:r>
                                  <a:rPr lang="en-US" altLang="zh-TW" sz="1200" b="0" i="1" smtClean="0">
                                    <a:latin typeface="Cambria Math" panose="02040503050406030204" pitchFamily="18" charset="0"/>
                                    <a:ea typeface="新細明體" panose="02020500000000000000" pitchFamily="18" charset="-120"/>
                                  </a:rPr>
                                  <m:t>𝑚𝑎𝑙𝑖𝑔𝑛𝑎𝑛𝑡</m:t>
                                </m:r>
                              </m:lim>
                            </m:limLow>
                          </m:fName>
                          <m:e/>
                        </m:func>
                      </m:e>
                    </m:func>
                  </m:oMath>
                </a14:m>
                <a:endParaRPr lang="en-US" altLang="zh-TW" sz="1000" dirty="0"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291" name="文字方塊 124">
                <a:extLst>
                  <a:ext uri="{FF2B5EF4-FFF2-40B4-BE49-F238E27FC236}">
                    <a16:creationId xmlns:a16="http://schemas.microsoft.com/office/drawing/2014/main" id="{0BD3C6F7-E4B4-A0DE-FB77-1FB1255029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0033" y="6217831"/>
                <a:ext cx="2057400" cy="292068"/>
              </a:xfrm>
              <a:prstGeom prst="rect">
                <a:avLst/>
              </a:prstGeom>
              <a:blipFill>
                <a:blip r:embed="rId29"/>
                <a:stretch>
                  <a:fillRect b="-229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2" name="文字方塊 51">
            <a:extLst>
              <a:ext uri="{FF2B5EF4-FFF2-40B4-BE49-F238E27FC236}">
                <a16:creationId xmlns:a16="http://schemas.microsoft.com/office/drawing/2014/main" id="{CBFBE857-801C-986A-340F-B3D256562548}"/>
              </a:ext>
            </a:extLst>
          </p:cNvPr>
          <p:cNvSpPr txBox="1"/>
          <p:nvPr/>
        </p:nvSpPr>
        <p:spPr>
          <a:xfrm>
            <a:off x="3751681" y="3212204"/>
            <a:ext cx="849267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Conv(3x3, s=1, 1024c)</a:t>
            </a:r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3" name="文字方塊 51">
                <a:extLst>
                  <a:ext uri="{FF2B5EF4-FFF2-40B4-BE49-F238E27FC236}">
                    <a16:creationId xmlns:a16="http://schemas.microsoft.com/office/drawing/2014/main" id="{02CAE8A7-90A6-FE51-6ABA-F2813ED03AA4}"/>
                  </a:ext>
                </a:extLst>
              </p:cNvPr>
              <p:cNvSpPr txBox="1"/>
              <p:nvPr/>
            </p:nvSpPr>
            <p:spPr>
              <a:xfrm>
                <a:off x="3422776" y="3616887"/>
                <a:ext cx="1654203" cy="4124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kumimoji="0" lang="en-US" altLang="zh-TW" sz="1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altLang="zh-TW" sz="1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+mn-cs"/>
                          </a:rPr>
                          <m:t>𝑋</m:t>
                        </m:r>
                      </m:e>
                      <m:sub>
                        <m:r>
                          <a:rPr kumimoji="0" lang="en-US" altLang="zh-TW" sz="1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+mn-cs"/>
                          </a:rPr>
                          <m:t>𝑖𝑛</m:t>
                        </m:r>
                      </m:sub>
                      <m:sup>
                        <m:r>
                          <a:rPr kumimoji="0" lang="en-US" altLang="zh-TW" sz="1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+mn-cs"/>
                          </a:rPr>
                          <m:t>𝑙</m:t>
                        </m:r>
                        <m:r>
                          <a:rPr kumimoji="0" lang="en-US" altLang="zh-TW" sz="1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+mn-cs"/>
                          </a:rPr>
                          <m:t>=</m:t>
                        </m:r>
                        <m:r>
                          <a:rPr kumimoji="0" lang="en-US" altLang="zh-TW" sz="1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+mn-cs"/>
                          </a:rPr>
                          <m:t>𝑁</m:t>
                        </m:r>
                      </m:sup>
                    </m:sSubSup>
                  </m:oMath>
                </a14:m>
                <a:r>
                  <a:rPr kumimoji="0" lang="zh-TW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 </a:t>
                </a:r>
                <a:r>
                  <a:rPr kumimoji="0" lang="en-US" altLang="zh-TW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= </a:t>
                </a:r>
                <a14:m>
                  <m:oMath xmlns:m="http://schemas.openxmlformats.org/officeDocument/2006/math">
                    <m:r>
                      <a:rPr kumimoji="0" lang="en-US" altLang="zh-TW" sz="1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新細明體" panose="02020500000000000000" pitchFamily="18" charset="-120"/>
                        <a:cs typeface="+mn-cs"/>
                      </a:rPr>
                      <m:t>{</m:t>
                    </m:r>
                    <m:sSubSup>
                      <m:sSubSupPr>
                        <m:ctrlPr>
                          <a:rPr kumimoji="0" lang="en-US" altLang="zh-TW" sz="1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altLang="zh-TW" sz="1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+mn-cs"/>
                          </a:rPr>
                          <m:t>𝑥</m:t>
                        </m:r>
                      </m:e>
                      <m:sub>
                        <m:r>
                          <a:rPr kumimoji="0" lang="en-US" altLang="zh-TW" sz="1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+mn-cs"/>
                          </a:rPr>
                          <m:t>𝑖𝑛</m:t>
                        </m:r>
                      </m:sub>
                      <m:sup>
                        <m:r>
                          <a:rPr kumimoji="0" lang="en-US" altLang="zh-TW" sz="1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+mn-cs"/>
                          </a:rPr>
                          <m:t>𝑙</m:t>
                        </m:r>
                      </m:sup>
                    </m:sSubSup>
                    <m:r>
                      <a:rPr kumimoji="0" lang="en-US" altLang="zh-TW" sz="1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新細明體" panose="02020500000000000000" pitchFamily="18" charset="-120"/>
                        <a:cs typeface="+mn-cs"/>
                      </a:rPr>
                      <m:t>(</m:t>
                    </m:r>
                    <m:r>
                      <a:rPr kumimoji="0" lang="en-US" altLang="zh-TW" sz="1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新細明體" panose="02020500000000000000" pitchFamily="18" charset="-120"/>
                        <a:cs typeface="+mn-cs"/>
                      </a:rPr>
                      <m:t>𝑟</m:t>
                    </m:r>
                    <m:r>
                      <a:rPr kumimoji="0" lang="en-US" altLang="zh-TW" sz="1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新細明體" panose="02020500000000000000" pitchFamily="18" charset="-120"/>
                        <a:cs typeface="+mn-cs"/>
                      </a:rPr>
                      <m:t>,</m:t>
                    </m:r>
                    <m:r>
                      <a:rPr kumimoji="0" lang="en-US" altLang="zh-TW" sz="1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新細明體" panose="02020500000000000000" pitchFamily="18" charset="-120"/>
                        <a:cs typeface="+mn-cs"/>
                      </a:rPr>
                      <m:t>𝑐</m:t>
                    </m:r>
                    <m:r>
                      <a:rPr kumimoji="0" lang="en-US" altLang="zh-TW" sz="1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新細明體" panose="02020500000000000000" pitchFamily="18" charset="-120"/>
                        <a:cs typeface="+mn-cs"/>
                      </a:rPr>
                      <m:t>)}</m:t>
                    </m:r>
                  </m:oMath>
                </a14:m>
                <a:r>
                  <a:rPr kumimoji="0" lang="zh-TW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 </a:t>
                </a:r>
                <a:r>
                  <a:rPr kumimoji="0" lang="en-US" altLang="zh-TW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32x32</a:t>
                </a:r>
                <a:r>
                  <a:rPr kumimoji="0" lang="en-US" altLang="zh-TW" sz="1000" b="0" i="0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 tokens each 1x1x256c</a:t>
                </a:r>
                <a:endParaRPr kumimoji="0" lang="zh-TW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293" name="文字方塊 51">
                <a:extLst>
                  <a:ext uri="{FF2B5EF4-FFF2-40B4-BE49-F238E27FC236}">
                    <a16:creationId xmlns:a16="http://schemas.microsoft.com/office/drawing/2014/main" id="{02CAE8A7-90A6-FE51-6ABA-F2813ED03A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2776" y="3616887"/>
                <a:ext cx="1654203" cy="412485"/>
              </a:xfrm>
              <a:prstGeom prst="rect">
                <a:avLst/>
              </a:prstGeom>
              <a:blipFill>
                <a:blip r:embed="rId32"/>
                <a:stretch>
                  <a:fillRect b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5" name="文字方塊 51">
                <a:extLst>
                  <a:ext uri="{FF2B5EF4-FFF2-40B4-BE49-F238E27FC236}">
                    <a16:creationId xmlns:a16="http://schemas.microsoft.com/office/drawing/2014/main" id="{7F1BE976-0280-9202-450C-FC9BEBF8B837}"/>
                  </a:ext>
                </a:extLst>
              </p:cNvPr>
              <p:cNvSpPr txBox="1"/>
              <p:nvPr/>
            </p:nvSpPr>
            <p:spPr>
              <a:xfrm>
                <a:off x="4767736" y="3580583"/>
                <a:ext cx="1438514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TW" sz="10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TW" sz="10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𝑋</m:t>
                        </m:r>
                      </m:e>
                      <m:sub>
                        <m:r>
                          <a:rPr kumimoji="0" lang="en-US" altLang="zh-TW" sz="10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kumimoji="0" lang="zh-TW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 </a:t>
                </a:r>
                <a:r>
                  <a:rPr kumimoji="0" lang="en-US" altLang="zh-TW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= </a:t>
                </a:r>
                <a14:m>
                  <m:oMath xmlns:m="http://schemas.openxmlformats.org/officeDocument/2006/math">
                    <m:r>
                      <a:rPr kumimoji="0" lang="en-US" altLang="zh-TW" sz="1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新細明體" panose="02020500000000000000" pitchFamily="18" charset="-120"/>
                        <a:cs typeface="+mn-cs"/>
                      </a:rPr>
                      <m:t>{</m:t>
                    </m:r>
                    <m:sSub>
                      <m:sSubPr>
                        <m:ctrlPr>
                          <a:rPr kumimoji="0" lang="en-US" altLang="zh-TW" sz="1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TW" sz="1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+mn-cs"/>
                          </a:rPr>
                          <m:t>𝑥</m:t>
                        </m:r>
                      </m:e>
                      <m:sub>
                        <m:r>
                          <a:rPr kumimoji="0" lang="en-US" altLang="zh-TW" sz="1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+mn-cs"/>
                          </a:rPr>
                          <m:t>𝑜𝑢𝑡</m:t>
                        </m:r>
                      </m:sub>
                    </m:sSub>
                    <m:r>
                      <a:rPr kumimoji="0" lang="en-US" altLang="zh-TW" sz="1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新細明體" panose="02020500000000000000" pitchFamily="18" charset="-120"/>
                        <a:cs typeface="+mn-cs"/>
                      </a:rPr>
                      <m:t>(</m:t>
                    </m:r>
                    <m:r>
                      <a:rPr kumimoji="0" lang="en-US" altLang="zh-TW" sz="1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新細明體" panose="02020500000000000000" pitchFamily="18" charset="-120"/>
                        <a:cs typeface="+mn-cs"/>
                      </a:rPr>
                      <m:t>𝑟</m:t>
                    </m:r>
                    <m:r>
                      <a:rPr kumimoji="0" lang="en-US" altLang="zh-TW" sz="1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新細明體" panose="02020500000000000000" pitchFamily="18" charset="-120"/>
                        <a:cs typeface="+mn-cs"/>
                      </a:rPr>
                      <m:t>,</m:t>
                    </m:r>
                    <m:r>
                      <a:rPr kumimoji="0" lang="en-US" altLang="zh-TW" sz="1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新細明體" panose="02020500000000000000" pitchFamily="18" charset="-120"/>
                        <a:cs typeface="+mn-cs"/>
                      </a:rPr>
                      <m:t>𝑐</m:t>
                    </m:r>
                    <m:r>
                      <a:rPr kumimoji="0" lang="en-US" altLang="zh-TW" sz="1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新細明體" panose="02020500000000000000" pitchFamily="18" charset="-120"/>
                        <a:cs typeface="+mn-cs"/>
                      </a:rPr>
                      <m:t>)}</m:t>
                    </m:r>
                  </m:oMath>
                </a14:m>
                <a:r>
                  <a:rPr kumimoji="0" lang="zh-TW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 </a:t>
                </a:r>
                <a:r>
                  <a:rPr kumimoji="0" lang="en-US" altLang="zh-TW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32x32</a:t>
                </a:r>
                <a:r>
                  <a:rPr kumimoji="0" lang="en-US" altLang="zh-TW" sz="1000" b="0" i="0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 tokens each 1x1x1024c</a:t>
                </a:r>
                <a:endParaRPr kumimoji="0" lang="zh-TW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295" name="文字方塊 51">
                <a:extLst>
                  <a:ext uri="{FF2B5EF4-FFF2-40B4-BE49-F238E27FC236}">
                    <a16:creationId xmlns:a16="http://schemas.microsoft.com/office/drawing/2014/main" id="{7F1BE976-0280-9202-450C-FC9BEBF8B8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7736" y="3580583"/>
                <a:ext cx="1438514" cy="553998"/>
              </a:xfrm>
              <a:prstGeom prst="rect">
                <a:avLst/>
              </a:prstGeom>
              <a:blipFill>
                <a:blip r:embed="rId33"/>
                <a:stretch>
                  <a:fillRect b="-65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1" name="Connector: Elbow 300">
            <a:extLst>
              <a:ext uri="{FF2B5EF4-FFF2-40B4-BE49-F238E27FC236}">
                <a16:creationId xmlns:a16="http://schemas.microsoft.com/office/drawing/2014/main" id="{2308CCE0-449B-B42F-A91C-1C0847694458}"/>
              </a:ext>
            </a:extLst>
          </p:cNvPr>
          <p:cNvCxnSpPr>
            <a:cxnSpLocks/>
            <a:stCxn id="292" idx="3"/>
          </p:cNvCxnSpPr>
          <p:nvPr/>
        </p:nvCxnSpPr>
        <p:spPr>
          <a:xfrm flipV="1">
            <a:off x="4600948" y="3259413"/>
            <a:ext cx="476031" cy="18362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4" name="Connector: Elbow 303">
            <a:extLst>
              <a:ext uri="{FF2B5EF4-FFF2-40B4-BE49-F238E27FC236}">
                <a16:creationId xmlns:a16="http://schemas.microsoft.com/office/drawing/2014/main" id="{D852A6FF-56ED-BD49-E396-FBF38BCE75F1}"/>
              </a:ext>
            </a:extLst>
          </p:cNvPr>
          <p:cNvCxnSpPr>
            <a:endCxn id="23" idx="0"/>
          </p:cNvCxnSpPr>
          <p:nvPr/>
        </p:nvCxnSpPr>
        <p:spPr>
          <a:xfrm rot="16200000" flipH="1">
            <a:off x="657229" y="3092664"/>
            <a:ext cx="564756" cy="48369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5" name="文字方塊 124">
            <a:extLst>
              <a:ext uri="{FF2B5EF4-FFF2-40B4-BE49-F238E27FC236}">
                <a16:creationId xmlns:a16="http://schemas.microsoft.com/office/drawing/2014/main" id="{7C2F0590-2B76-5D2A-1F30-6238FC55A878}"/>
              </a:ext>
            </a:extLst>
          </p:cNvPr>
          <p:cNvSpPr txBox="1"/>
          <p:nvPr/>
        </p:nvSpPr>
        <p:spPr>
          <a:xfrm>
            <a:off x="5195616" y="2985339"/>
            <a:ext cx="12270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TW" sz="1000" dirty="0">
                <a:solidFill>
                  <a:schemeClr val="accent6"/>
                </a:solidFill>
                <a:latin typeface="Calibri" panose="020F0502020204030204"/>
                <a:ea typeface="新細明體" panose="02020500000000000000" pitchFamily="18" charset="-120"/>
              </a:rPr>
              <a:t>3</a:t>
            </a:r>
            <a:r>
              <a:rPr kumimoji="0" lang="en-US" altLang="zh-TW" sz="1000" i="0" u="none" strike="noStrike" kern="1200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.1) </a:t>
            </a:r>
            <a:r>
              <a:rPr lang="en-US" altLang="zh-TW" sz="1000" dirty="0" err="1">
                <a:solidFill>
                  <a:schemeClr val="accent6"/>
                </a:solidFill>
                <a:latin typeface="Calibri" panose="020F0502020204030204"/>
                <a:ea typeface="新細明體" panose="02020500000000000000" pitchFamily="18" charset="-120"/>
              </a:rPr>
              <a:t>Upsampling</a:t>
            </a:r>
            <a:endParaRPr kumimoji="0" lang="en-US" altLang="zh-TW" sz="1000" i="0" u="none" strike="noStrike" kern="120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06" name="文字方塊 124">
            <a:extLst>
              <a:ext uri="{FF2B5EF4-FFF2-40B4-BE49-F238E27FC236}">
                <a16:creationId xmlns:a16="http://schemas.microsoft.com/office/drawing/2014/main" id="{88ACCFC8-8BCF-B9AF-B9E1-A76D5FB43981}"/>
              </a:ext>
            </a:extLst>
          </p:cNvPr>
          <p:cNvSpPr txBox="1"/>
          <p:nvPr/>
        </p:nvSpPr>
        <p:spPr>
          <a:xfrm>
            <a:off x="4619844" y="2536519"/>
            <a:ext cx="12270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TW" sz="1000" dirty="0">
                <a:solidFill>
                  <a:schemeClr val="accent6"/>
                </a:solidFill>
                <a:latin typeface="Calibri" panose="020F0502020204030204"/>
                <a:ea typeface="新細明體" panose="02020500000000000000" pitchFamily="18" charset="-120"/>
              </a:rPr>
              <a:t>3</a:t>
            </a:r>
            <a:r>
              <a:rPr kumimoji="0" lang="en-US" altLang="zh-TW" sz="1000" i="0" u="none" strike="noStrike" kern="1200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.2) </a:t>
            </a:r>
            <a:r>
              <a:rPr lang="en-US" altLang="zh-TW" sz="1000" dirty="0">
                <a:solidFill>
                  <a:schemeClr val="accent6"/>
                </a:solidFill>
                <a:latin typeface="Calibri" panose="020F0502020204030204"/>
                <a:ea typeface="新細明體" panose="02020500000000000000" pitchFamily="18" charset="-120"/>
              </a:rPr>
              <a:t>Concatenate</a:t>
            </a:r>
            <a:endParaRPr kumimoji="0" lang="en-US" altLang="zh-TW" sz="1000" i="0" u="none" strike="noStrike" kern="120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07" name="文字方塊 124">
            <a:extLst>
              <a:ext uri="{FF2B5EF4-FFF2-40B4-BE49-F238E27FC236}">
                <a16:creationId xmlns:a16="http://schemas.microsoft.com/office/drawing/2014/main" id="{D2439983-0ABE-A4EA-38BF-60147658E084}"/>
              </a:ext>
            </a:extLst>
          </p:cNvPr>
          <p:cNvSpPr txBox="1"/>
          <p:nvPr/>
        </p:nvSpPr>
        <p:spPr>
          <a:xfrm>
            <a:off x="6350981" y="2813895"/>
            <a:ext cx="13881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TW" sz="1000" dirty="0">
                <a:solidFill>
                  <a:schemeClr val="accent6"/>
                </a:solidFill>
                <a:latin typeface="Calibri" panose="020F0502020204030204"/>
                <a:ea typeface="新細明體" panose="02020500000000000000" pitchFamily="18" charset="-120"/>
              </a:rPr>
              <a:t>3</a:t>
            </a:r>
            <a:r>
              <a:rPr kumimoji="0" lang="en-US" altLang="zh-TW" sz="1000" i="0" u="none" strike="noStrike" kern="1200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.3) </a:t>
            </a:r>
            <a:r>
              <a:rPr lang="en-US" altLang="zh-TW" sz="1000" dirty="0">
                <a:solidFill>
                  <a:schemeClr val="accent6"/>
                </a:solidFill>
                <a:latin typeface="Calibri" panose="020F0502020204030204"/>
                <a:ea typeface="新細明體" panose="02020500000000000000" pitchFamily="18" charset="-120"/>
              </a:rPr>
              <a:t>2x2 Convolutions</a:t>
            </a:r>
            <a:endParaRPr kumimoji="0" lang="en-US" altLang="zh-TW" sz="1000" i="0" u="none" strike="noStrike" kern="120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08" name="文字方塊 124">
            <a:extLst>
              <a:ext uri="{FF2B5EF4-FFF2-40B4-BE49-F238E27FC236}">
                <a16:creationId xmlns:a16="http://schemas.microsoft.com/office/drawing/2014/main" id="{ED2163F0-736E-9EEE-262B-C4E0B472C62A}"/>
              </a:ext>
            </a:extLst>
          </p:cNvPr>
          <p:cNvSpPr txBox="1"/>
          <p:nvPr/>
        </p:nvSpPr>
        <p:spPr>
          <a:xfrm>
            <a:off x="8098321" y="970171"/>
            <a:ext cx="12270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TW" sz="1000" dirty="0">
                <a:latin typeface="Calibri" panose="020F0502020204030204"/>
                <a:ea typeface="新細明體" panose="02020500000000000000" pitchFamily="18" charset="-120"/>
              </a:rPr>
              <a:t>4. </a:t>
            </a:r>
            <a:r>
              <a:rPr lang="en-US" altLang="zh-TW" sz="1000" dirty="0">
                <a:solidFill>
                  <a:srgbClr val="C55A11"/>
                </a:solidFill>
                <a:latin typeface="Calibri" panose="020F0502020204030204"/>
                <a:ea typeface="新細明體" panose="02020500000000000000" pitchFamily="18" charset="-120"/>
              </a:rPr>
              <a:t>Global Average Pooling </a:t>
            </a:r>
            <a:r>
              <a:rPr lang="en-US" altLang="zh-TW" sz="1000" dirty="0">
                <a:latin typeface="Calibri" panose="020F0502020204030204"/>
                <a:ea typeface="新細明體" panose="02020500000000000000" pitchFamily="18" charset="-120"/>
              </a:rPr>
              <a:t>and </a:t>
            </a:r>
            <a:r>
              <a:rPr lang="en-US" altLang="zh-TW" sz="1000" dirty="0" err="1">
                <a:latin typeface="Calibri" panose="020F0502020204030204"/>
                <a:ea typeface="新細明體" panose="02020500000000000000" pitchFamily="18" charset="-120"/>
              </a:rPr>
              <a:t>softmax</a:t>
            </a:r>
            <a:r>
              <a:rPr lang="en-US" altLang="zh-TW" sz="1000" dirty="0">
                <a:latin typeface="Calibri" panose="020F0502020204030204"/>
                <a:ea typeface="新細明體" panose="02020500000000000000" pitchFamily="18" charset="-120"/>
              </a:rPr>
              <a:t> on output tokens.</a:t>
            </a:r>
            <a:endParaRPr kumimoji="0" lang="en-US" altLang="zh-TW" sz="1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9" name="文字方塊 124">
                <a:extLst>
                  <a:ext uri="{FF2B5EF4-FFF2-40B4-BE49-F238E27FC236}">
                    <a16:creationId xmlns:a16="http://schemas.microsoft.com/office/drawing/2014/main" id="{61F57A16-1F59-23CF-1F70-CD224FDCCE24}"/>
                  </a:ext>
                </a:extLst>
              </p:cNvPr>
              <p:cNvSpPr txBox="1"/>
              <p:nvPr/>
            </p:nvSpPr>
            <p:spPr>
              <a:xfrm>
                <a:off x="8480562" y="624155"/>
                <a:ext cx="697204" cy="4251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R="0" lvl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TW" sz="1000" b="0" i="1" u="none" strike="noStrike" kern="1200" cap="none" spc="0" normalizeH="0" baseline="0" noProof="0" smtClean="0">
                            <a:ln>
                              <a:noFill/>
                            </a:ln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TW" sz="1000" b="0" i="1" u="none" strike="noStrike" kern="1200" cap="none" spc="0" normalizeH="0" baseline="0" noProof="0" smtClean="0">
                            <a:ln>
                              <a:noFill/>
                            </a:ln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altLang="zh-TW" sz="1000" b="0" i="1" u="none" strike="noStrike" kern="1200" cap="none" spc="0" normalizeH="0" baseline="0" noProof="0" smtClean="0">
                            <a:ln>
                              <a:noFill/>
                            </a:ln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+mn-cs"/>
                          </a:rPr>
                          <m:t>𝑚𝑎𝑙𝑖𝑔𝑛𝑎𝑛𝑡</m:t>
                        </m:r>
                      </m:sub>
                    </m:sSub>
                  </m:oMath>
                </a14:m>
                <a:r>
                  <a:rPr kumimoji="0" lang="en-US" altLang="zh-TW" sz="100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 </a:t>
                </a:r>
              </a:p>
              <a:p>
                <a:pPr marR="0" lvl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TW" sz="1000" b="0" i="1" u="none" strike="noStrike" kern="1200" cap="none" spc="0" normalizeH="0" baseline="0" noProof="0" smtClean="0">
                            <a:ln>
                              <a:noFill/>
                            </a:ln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TW" sz="1000" b="0" i="1" u="none" strike="noStrike" kern="1200" cap="none" spc="0" normalizeH="0" baseline="0" noProof="0" smtClean="0">
                            <a:ln>
                              <a:noFill/>
                            </a:ln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altLang="zh-TW" sz="1000" b="0" i="1" u="none" strike="noStrike" kern="1200" cap="none" spc="0" normalizeH="0" baseline="0" noProof="0" smtClean="0">
                            <a:ln>
                              <a:noFill/>
                            </a:ln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+mn-cs"/>
                          </a:rPr>
                          <m:t>𝑏𝑒𝑛𝑖𝑔𝑛</m:t>
                        </m:r>
                      </m:sub>
                    </m:sSub>
                  </m:oMath>
                </a14:m>
                <a:r>
                  <a:rPr kumimoji="0" lang="en-US" altLang="zh-TW" sz="100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 </a:t>
                </a:r>
              </a:p>
            </p:txBody>
          </p:sp>
        </mc:Choice>
        <mc:Fallback xmlns="">
          <p:sp>
            <p:nvSpPr>
              <p:cNvPr id="309" name="文字方塊 124">
                <a:extLst>
                  <a:ext uri="{FF2B5EF4-FFF2-40B4-BE49-F238E27FC236}">
                    <a16:creationId xmlns:a16="http://schemas.microsoft.com/office/drawing/2014/main" id="{61F57A16-1F59-23CF-1F70-CD224FDCCE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0562" y="624155"/>
                <a:ext cx="697204" cy="425116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0" name="文字方塊 51">
            <a:extLst>
              <a:ext uri="{FF2B5EF4-FFF2-40B4-BE49-F238E27FC236}">
                <a16:creationId xmlns:a16="http://schemas.microsoft.com/office/drawing/2014/main" id="{CEB8F0ED-3DA7-A54E-EDD0-206909A41AE8}"/>
              </a:ext>
            </a:extLst>
          </p:cNvPr>
          <p:cNvSpPr txBox="1"/>
          <p:nvPr/>
        </p:nvSpPr>
        <p:spPr>
          <a:xfrm>
            <a:off x="1454630" y="3224985"/>
            <a:ext cx="14570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Repeat for N(=8) layers</a:t>
            </a:r>
            <a:endParaRPr kumimoji="0" lang="zh-TW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2" name="文字方塊 51">
                <a:extLst>
                  <a:ext uri="{FF2B5EF4-FFF2-40B4-BE49-F238E27FC236}">
                    <a16:creationId xmlns:a16="http://schemas.microsoft.com/office/drawing/2014/main" id="{ADC2380F-EA11-1D9F-358A-23DDB2C50E63}"/>
                  </a:ext>
                </a:extLst>
              </p:cNvPr>
              <p:cNvSpPr txBox="1"/>
              <p:nvPr/>
            </p:nvSpPr>
            <p:spPr>
              <a:xfrm>
                <a:off x="7834858" y="2141117"/>
                <a:ext cx="1099829" cy="31117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altLang="zh-TW" sz="10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(</m:t>
                    </m:r>
                    <m:f>
                      <m:fPr>
                        <m:ctrlPr>
                          <a:rPr kumimoji="0" lang="en-US" altLang="zh-TW" sz="10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fPr>
                      <m:num>
                        <m:r>
                          <a:rPr kumimoji="0" lang="en-US" altLang="zh-TW" sz="10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𝐻</m:t>
                        </m:r>
                      </m:num>
                      <m:den>
                        <m:r>
                          <a:rPr kumimoji="0" lang="en-US" altLang="zh-TW" sz="10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2</m:t>
                        </m:r>
                      </m:den>
                    </m:f>
                    <m:r>
                      <a:rPr kumimoji="0" lang="en-US" altLang="zh-TW" sz="10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×</m:t>
                    </m:r>
                    <m:f>
                      <m:fPr>
                        <m:ctrlPr>
                          <a:rPr kumimoji="0" lang="en-US" altLang="zh-TW" sz="10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fPr>
                      <m:num>
                        <m:r>
                          <a:rPr kumimoji="0" lang="en-US" altLang="zh-TW" sz="10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𝑊</m:t>
                        </m:r>
                      </m:num>
                      <m:den>
                        <m:r>
                          <a:rPr kumimoji="0" lang="en-US" altLang="zh-TW" sz="10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2</m:t>
                        </m:r>
                      </m:den>
                    </m:f>
                    <m:r>
                      <a:rPr kumimoji="0" lang="en-US" altLang="zh-TW" sz="10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×64</m:t>
                    </m:r>
                    <m:r>
                      <a:rPr kumimoji="0" lang="en-US" altLang="zh-TW" sz="10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𝑐</m:t>
                    </m:r>
                    <m:r>
                      <a:rPr kumimoji="0" lang="en-US" altLang="zh-TW" sz="1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)</m:t>
                    </m:r>
                  </m:oMath>
                </a14:m>
                <a:r>
                  <a:rPr kumimoji="0" lang="zh-TW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 </a:t>
                </a:r>
              </a:p>
            </p:txBody>
          </p:sp>
        </mc:Choice>
        <mc:Fallback xmlns="">
          <p:sp>
            <p:nvSpPr>
              <p:cNvPr id="312" name="文字方塊 51">
                <a:extLst>
                  <a:ext uri="{FF2B5EF4-FFF2-40B4-BE49-F238E27FC236}">
                    <a16:creationId xmlns:a16="http://schemas.microsoft.com/office/drawing/2014/main" id="{ADC2380F-EA11-1D9F-358A-23DDB2C50E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4858" y="2141117"/>
                <a:ext cx="1099829" cy="311175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13" name="Group 312">
            <a:extLst>
              <a:ext uri="{FF2B5EF4-FFF2-40B4-BE49-F238E27FC236}">
                <a16:creationId xmlns:a16="http://schemas.microsoft.com/office/drawing/2014/main" id="{9C8C6CA7-2BD6-0B03-2D82-25F4E6F32F5B}"/>
              </a:ext>
            </a:extLst>
          </p:cNvPr>
          <p:cNvGrpSpPr/>
          <p:nvPr/>
        </p:nvGrpSpPr>
        <p:grpSpPr>
          <a:xfrm>
            <a:off x="17364" y="2816141"/>
            <a:ext cx="1614258" cy="1008703"/>
            <a:chOff x="2821936" y="-1062685"/>
            <a:chExt cx="2311926" cy="1609015"/>
          </a:xfrm>
        </p:grpSpPr>
        <p:grpSp>
          <p:nvGrpSpPr>
            <p:cNvPr id="314" name="Group 313">
              <a:extLst>
                <a:ext uri="{FF2B5EF4-FFF2-40B4-BE49-F238E27FC236}">
                  <a16:creationId xmlns:a16="http://schemas.microsoft.com/office/drawing/2014/main" id="{6B193388-5238-7799-DDF8-49E29B0EBBA8}"/>
                </a:ext>
              </a:extLst>
            </p:cNvPr>
            <p:cNvGrpSpPr/>
            <p:nvPr/>
          </p:nvGrpSpPr>
          <p:grpSpPr>
            <a:xfrm>
              <a:off x="3289845" y="-582548"/>
              <a:ext cx="1578210" cy="859828"/>
              <a:chOff x="1143311" y="1464159"/>
              <a:chExt cx="1578210" cy="859828"/>
            </a:xfrm>
          </p:grpSpPr>
          <p:sp>
            <p:nvSpPr>
              <p:cNvPr id="317" name="Cube 316">
                <a:extLst>
                  <a:ext uri="{FF2B5EF4-FFF2-40B4-BE49-F238E27FC236}">
                    <a16:creationId xmlns:a16="http://schemas.microsoft.com/office/drawing/2014/main" id="{10A98130-A564-D54A-C7DE-9B7332EBE2D2}"/>
                  </a:ext>
                </a:extLst>
              </p:cNvPr>
              <p:cNvSpPr/>
              <p:nvPr/>
            </p:nvSpPr>
            <p:spPr>
              <a:xfrm>
                <a:off x="1143311" y="1464159"/>
                <a:ext cx="888155" cy="859828"/>
              </a:xfrm>
              <a:prstGeom prst="cub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18" name="Right Brace 317">
                <a:extLst>
                  <a:ext uri="{FF2B5EF4-FFF2-40B4-BE49-F238E27FC236}">
                    <a16:creationId xmlns:a16="http://schemas.microsoft.com/office/drawing/2014/main" id="{6CBE9F8F-FDEC-89A4-80F0-3777A456DE6C}"/>
                  </a:ext>
                </a:extLst>
              </p:cNvPr>
              <p:cNvSpPr/>
              <p:nvPr/>
            </p:nvSpPr>
            <p:spPr>
              <a:xfrm rot="3134225">
                <a:off x="1867824" y="1541300"/>
                <a:ext cx="222756" cy="297684"/>
              </a:xfrm>
              <a:prstGeom prst="rightBrace">
                <a:avLst>
                  <a:gd name="adj1" fmla="val 8333"/>
                  <a:gd name="adj2" fmla="val 52202"/>
                </a:avLst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9" name="文字方塊 21">
                    <a:extLst>
                      <a:ext uri="{FF2B5EF4-FFF2-40B4-BE49-F238E27FC236}">
                        <a16:creationId xmlns:a16="http://schemas.microsoft.com/office/drawing/2014/main" id="{EE7B6095-0908-F417-7FAF-EC932C391AE8}"/>
                      </a:ext>
                    </a:extLst>
                  </p:cNvPr>
                  <p:cNvSpPr txBox="1"/>
                  <p:nvPr/>
                </p:nvSpPr>
                <p:spPr>
                  <a:xfrm>
                    <a:off x="1820747" y="1674109"/>
                    <a:ext cx="900774" cy="34366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8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zh-TW" sz="8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oMath>
                    </a14:m>
                    <a:r>
                      <a:rPr lang="en-US" altLang="zh-TW" sz="800" dirty="0"/>
                      <a:t>=256c</a:t>
                    </a:r>
                    <a:endParaRPr lang="zh-TW" altLang="en-US" sz="800" dirty="0"/>
                  </a:p>
                </p:txBody>
              </p:sp>
            </mc:Choice>
            <mc:Fallback xmlns="">
              <p:sp>
                <p:nvSpPr>
                  <p:cNvPr id="319" name="文字方塊 21">
                    <a:extLst>
                      <a:ext uri="{FF2B5EF4-FFF2-40B4-BE49-F238E27FC236}">
                        <a16:creationId xmlns:a16="http://schemas.microsoft.com/office/drawing/2014/main" id="{EE7B6095-0908-F417-7FAF-EC932C391AE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20747" y="1674109"/>
                    <a:ext cx="900774" cy="343664"/>
                  </a:xfrm>
                  <a:prstGeom prst="rect">
                    <a:avLst/>
                  </a:prstGeom>
                  <a:blipFill>
                    <a:blip r:embed="rId35"/>
                    <a:stretch>
                      <a:fillRect b="-1142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315" name="文字方塊 106">
              <a:extLst>
                <a:ext uri="{FF2B5EF4-FFF2-40B4-BE49-F238E27FC236}">
                  <a16:creationId xmlns:a16="http://schemas.microsoft.com/office/drawing/2014/main" id="{3E73F594-BCB3-832C-B2EA-49AC9E4EBD1D}"/>
                </a:ext>
              </a:extLst>
            </p:cNvPr>
            <p:cNvSpPr txBox="1"/>
            <p:nvPr/>
          </p:nvSpPr>
          <p:spPr>
            <a:xfrm>
              <a:off x="3008987" y="153575"/>
              <a:ext cx="2124875" cy="3927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TW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W=32 tokens </a:t>
              </a:r>
              <a:r>
                <a:rPr lang="en-US" altLang="zh-TW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(column, c)</a:t>
              </a:r>
            </a:p>
          </p:txBody>
        </p:sp>
        <p:sp>
          <p:nvSpPr>
            <p:cNvPr id="316" name="文字方塊 106">
              <a:extLst>
                <a:ext uri="{FF2B5EF4-FFF2-40B4-BE49-F238E27FC236}">
                  <a16:creationId xmlns:a16="http://schemas.microsoft.com/office/drawing/2014/main" id="{AE460A35-AB2E-9793-1036-23B58831E6CE}"/>
                </a:ext>
              </a:extLst>
            </p:cNvPr>
            <p:cNvSpPr txBox="1"/>
            <p:nvPr/>
          </p:nvSpPr>
          <p:spPr>
            <a:xfrm rot="16200000">
              <a:off x="2348195" y="-588944"/>
              <a:ext cx="1476436" cy="5289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TW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H=32 tokens</a:t>
              </a:r>
            </a:p>
            <a:p>
              <a:r>
                <a:rPr lang="en-US" altLang="zh-TW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(row, r)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A5956D6-F11D-3107-FD4A-7D9DA91C5E68}"/>
              </a:ext>
            </a:extLst>
          </p:cNvPr>
          <p:cNvSpPr txBox="1">
            <a:spLocks/>
          </p:cNvSpPr>
          <p:nvPr/>
        </p:nvSpPr>
        <p:spPr>
          <a:xfrm>
            <a:off x="1" y="0"/>
            <a:ext cx="4907720" cy="3383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0" dirty="0">
                <a:solidFill>
                  <a:sysClr val="windowText" lastClr="000000"/>
                </a:solidFill>
              </a:rPr>
              <a:t>3.3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Global Average Pooling (GAP)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124">
                <a:extLst>
                  <a:ext uri="{FF2B5EF4-FFF2-40B4-BE49-F238E27FC236}">
                    <a16:creationId xmlns:a16="http://schemas.microsoft.com/office/drawing/2014/main" id="{963DF054-99AD-3F8B-DCE3-01402B9F1060}"/>
                  </a:ext>
                </a:extLst>
              </p:cNvPr>
              <p:cNvSpPr txBox="1"/>
              <p:nvPr/>
            </p:nvSpPr>
            <p:spPr>
              <a:xfrm>
                <a:off x="4538923" y="4970194"/>
                <a:ext cx="3213128" cy="3102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defRPr/>
                </a:pPr>
                <a:r>
                  <a:rPr lang="en-US" altLang="zh-TW" sz="1200" dirty="0">
                    <a:latin typeface="Calibri" panose="020F0502020204030204"/>
                    <a:ea typeface="新細明體" panose="02020500000000000000" pitchFamily="18" charset="-12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000" b="0" i="1" smtClean="0"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TW" sz="1000" b="0" i="1" smtClean="0"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</a:rPr>
                            </m:ctrlPr>
                          </m:accPr>
                          <m:e>
                            <m:r>
                              <a:rPr lang="en-US" altLang="zh-TW" sz="1000" b="0" i="1" smtClean="0"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</a:rPr>
                              <m:t>𝑋</m:t>
                            </m:r>
                          </m:e>
                        </m:acc>
                      </m:e>
                      <m:sub>
                        <m:r>
                          <a:rPr lang="en-US" altLang="zh-TW" sz="1000" b="0" i="1" smtClean="0"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𝑖</m:t>
                        </m:r>
                      </m:sub>
                    </m:sSub>
                    <m:r>
                      <a:rPr lang="en-US" altLang="zh-TW" sz="1000" b="0" i="0" smtClean="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=</m:t>
                    </m:r>
                    <m:sSub>
                      <m:sSubPr>
                        <m:ctrlPr>
                          <a:rPr lang="en-US" altLang="zh-TW" sz="1000" b="0" i="1" smtClean="0"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</m:ctrlPr>
                      </m:sSubPr>
                      <m:e>
                        <m:r>
                          <a:rPr lang="en-US" altLang="zh-TW" sz="1000" b="0" i="1" smtClean="0"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𝐺𝐴𝑃</m:t>
                        </m:r>
                        <m:r>
                          <a:rPr lang="en-US" altLang="zh-TW" sz="1000" b="0" i="1" smtClean="0"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(</m:t>
                        </m:r>
                        <m:r>
                          <a:rPr lang="en-US" altLang="zh-TW" sz="1000" b="0" i="1" smtClean="0"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𝑋</m:t>
                        </m:r>
                      </m:e>
                      <m:sub>
                        <m:r>
                          <a:rPr lang="en-US" altLang="zh-TW" sz="1000" b="0" i="1" smtClean="0"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𝑜𝑢𝑡</m:t>
                        </m:r>
                      </m:sub>
                    </m:sSub>
                    <m:r>
                      <a:rPr lang="en-US" altLang="zh-TW" sz="1000" b="0" i="1" smtClean="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_</m:t>
                    </m:r>
                    <m:r>
                      <a:rPr lang="en-US" altLang="zh-TW" sz="1000" b="0" i="1" smtClean="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𝑖</m:t>
                    </m:r>
                    <m:r>
                      <a:rPr lang="en-US" altLang="zh-TW" sz="1000" b="0" i="1" smtClean="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)=</m:t>
                    </m:r>
                    <m:f>
                      <m:fPr>
                        <m:ctrlPr>
                          <a:rPr lang="en-US" altLang="zh-TW" sz="1000" b="0" i="1" smtClean="0"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</m:ctrlPr>
                      </m:fPr>
                      <m:num>
                        <m:r>
                          <a:rPr lang="en-US" altLang="zh-TW" sz="1000" b="0" i="1" smtClean="0"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1</m:t>
                        </m:r>
                      </m:num>
                      <m:den>
                        <m:r>
                          <a:rPr lang="en-US" altLang="zh-TW" sz="1000" b="0" i="1" smtClean="0"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𝐻</m:t>
                        </m:r>
                        <m:r>
                          <a:rPr lang="en-US" altLang="zh-TW" sz="1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TW" sz="1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altLang="zh-TW" sz="1000" b="0" i="1" smtClean="0"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TW" sz="1000" b="0" i="1" smtClean="0"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h</m:t>
                        </m:r>
                        <m:r>
                          <a:rPr lang="en-US" altLang="zh-TW" sz="1000" b="0" i="1" smtClean="0"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=1</m:t>
                        </m:r>
                      </m:sub>
                      <m:sup>
                        <m:r>
                          <a:rPr lang="en-US" altLang="zh-TW" sz="1000" b="0" i="1" smtClean="0"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𝐻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en-US" altLang="zh-TW" sz="1000" b="0" i="1" smtClean="0"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zh-TW" sz="1000" b="0" i="1" smtClean="0"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</a:rPr>
                              <m:t>𝑤</m:t>
                            </m:r>
                            <m:r>
                              <a:rPr lang="en-US" altLang="zh-TW" sz="1000" b="0" i="1" smtClean="0"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TW" sz="1000" b="0" i="1" smtClean="0"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</a:rPr>
                              <m:t>𝑊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altLang="zh-TW" sz="1000" b="0" i="1" smtClean="0">
                                    <a:latin typeface="Cambria Math" panose="02040503050406030204" pitchFamily="18" charset="0"/>
                                    <a:ea typeface="新細明體" panose="02020500000000000000" pitchFamily="18" charset="-12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1000" b="0" i="1" smtClean="0">
                                    <a:latin typeface="Cambria Math" panose="02040503050406030204" pitchFamily="18" charset="0"/>
                                    <a:ea typeface="新細明體" panose="02020500000000000000" pitchFamily="18" charset="-12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altLang="zh-TW" sz="1000" b="0" i="1" smtClean="0">
                                    <a:latin typeface="Cambria Math" panose="02040503050406030204" pitchFamily="18" charset="0"/>
                                    <a:ea typeface="新細明體" panose="02020500000000000000" pitchFamily="18" charset="-12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  <m:r>
                          <a:rPr lang="en-US" altLang="zh-TW" sz="1000" b="0" i="1" smtClean="0"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(</m:t>
                        </m:r>
                        <m:r>
                          <a:rPr lang="en-US" altLang="zh-TW" sz="1000" b="0" i="1" smtClean="0"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h</m:t>
                        </m:r>
                        <m:r>
                          <a:rPr lang="en-US" altLang="zh-TW" sz="1000" b="0" i="1" smtClean="0"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,</m:t>
                        </m:r>
                        <m:r>
                          <a:rPr lang="en-US" altLang="zh-TW" sz="1000" b="0" i="1" smtClean="0"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𝑤</m:t>
                        </m:r>
                        <m:r>
                          <a:rPr lang="en-US" altLang="zh-TW" sz="1000" b="0" i="1" smtClean="0"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altLang="zh-TW" sz="1000" dirty="0">
                    <a:latin typeface="Calibri" panose="020F0502020204030204"/>
                    <a:ea typeface="新細明體" panose="02020500000000000000" pitchFamily="18" charset="-120"/>
                  </a:rPr>
                  <a:t> for </a:t>
                </a:r>
                <a:r>
                  <a:rPr lang="en-US" altLang="zh-TW" sz="1000" dirty="0" err="1">
                    <a:latin typeface="Calibri" panose="020F0502020204030204"/>
                    <a:ea typeface="新細明體" panose="02020500000000000000" pitchFamily="18" charset="-120"/>
                  </a:rPr>
                  <a:t>i</a:t>
                </a:r>
                <a:r>
                  <a:rPr lang="en-US" altLang="zh-TW" sz="1000" dirty="0">
                    <a:latin typeface="Calibri" panose="020F0502020204030204"/>
                    <a:ea typeface="新細明體" panose="02020500000000000000" pitchFamily="18" charset="-120"/>
                  </a:rPr>
                  <a:t>=1,2</a:t>
                </a:r>
              </a:p>
            </p:txBody>
          </p:sp>
        </mc:Choice>
        <mc:Fallback xmlns="">
          <p:sp>
            <p:nvSpPr>
              <p:cNvPr id="4" name="文字方塊 124">
                <a:extLst>
                  <a:ext uri="{FF2B5EF4-FFF2-40B4-BE49-F238E27FC236}">
                    <a16:creationId xmlns:a16="http://schemas.microsoft.com/office/drawing/2014/main" id="{963DF054-99AD-3F8B-DCE3-01402B9F10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8923" y="4970194"/>
                <a:ext cx="3213128" cy="310278"/>
              </a:xfrm>
              <a:prstGeom prst="rect">
                <a:avLst/>
              </a:prstGeom>
              <a:blipFill>
                <a:blip r:embed="rId36"/>
                <a:stretch>
                  <a:fillRect t="-58824" b="-1039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字方塊 124">
            <a:extLst>
              <a:ext uri="{FF2B5EF4-FFF2-40B4-BE49-F238E27FC236}">
                <a16:creationId xmlns:a16="http://schemas.microsoft.com/office/drawing/2014/main" id="{608432FF-7746-4AD2-E3F0-882D7E122E61}"/>
              </a:ext>
            </a:extLst>
          </p:cNvPr>
          <p:cNvSpPr txBox="1"/>
          <p:nvPr/>
        </p:nvSpPr>
        <p:spPr>
          <a:xfrm>
            <a:off x="4312096" y="5410738"/>
            <a:ext cx="38028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en-US" altLang="zh-TW" sz="12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4.2) </a:t>
            </a:r>
            <a:r>
              <a:rPr lang="en-US" altLang="zh-TW" sz="1200" dirty="0" err="1">
                <a:solidFill>
                  <a:srgbClr val="C55A11"/>
                </a:solidFill>
                <a:latin typeface="Calibri" panose="020F0502020204030204"/>
                <a:ea typeface="新細明體" panose="02020500000000000000" pitchFamily="18" charset="-120"/>
              </a:rPr>
              <a:t>Softmax</a:t>
            </a:r>
            <a:r>
              <a:rPr lang="en-US" altLang="zh-TW" sz="1200" dirty="0">
                <a:latin typeface="Calibri" panose="020F0502020204030204"/>
                <a:ea typeface="新細明體" panose="02020500000000000000" pitchFamily="18" charset="-120"/>
              </a:rPr>
              <a:t> computes the average value of all spatial locations for each channel.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124">
                <a:extLst>
                  <a:ext uri="{FF2B5EF4-FFF2-40B4-BE49-F238E27FC236}">
                    <a16:creationId xmlns:a16="http://schemas.microsoft.com/office/drawing/2014/main" id="{3D5EA67C-FA20-BB7C-20BE-E810A9EF9007}"/>
                  </a:ext>
                </a:extLst>
              </p:cNvPr>
              <p:cNvSpPr txBox="1"/>
              <p:nvPr/>
            </p:nvSpPr>
            <p:spPr>
              <a:xfrm>
                <a:off x="4571261" y="5246968"/>
                <a:ext cx="1719167" cy="2503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TW" sz="1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sz="10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e>
                      <m:sub>
                        <m:r>
                          <a:rPr lang="en-US" altLang="zh-TW" sz="1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TW" sz="1000" dirty="0">
                    <a:latin typeface="Calibri" panose="020F0502020204030204"/>
                    <a:ea typeface="新細明體" panose="02020500000000000000" pitchFamily="18" charset="-120"/>
                  </a:rPr>
                  <a:t>(1x1x2c) output from GAP</a:t>
                </a:r>
              </a:p>
            </p:txBody>
          </p:sp>
        </mc:Choice>
        <mc:Fallback xmlns="">
          <p:sp>
            <p:nvSpPr>
              <p:cNvPr id="6" name="文字方塊 124">
                <a:extLst>
                  <a:ext uri="{FF2B5EF4-FFF2-40B4-BE49-F238E27FC236}">
                    <a16:creationId xmlns:a16="http://schemas.microsoft.com/office/drawing/2014/main" id="{3D5EA67C-FA20-BB7C-20BE-E810A9EF90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1261" y="5246968"/>
                <a:ext cx="1719167" cy="250390"/>
              </a:xfrm>
              <a:prstGeom prst="rect">
                <a:avLst/>
              </a:prstGeom>
              <a:blipFill>
                <a:blip r:embed="rId37"/>
                <a:stretch>
                  <a:fillRect b="-121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124">
                <a:extLst>
                  <a:ext uri="{FF2B5EF4-FFF2-40B4-BE49-F238E27FC236}">
                    <a16:creationId xmlns:a16="http://schemas.microsoft.com/office/drawing/2014/main" id="{C5D53CD6-EEED-DF57-33AE-D78AA692C6EA}"/>
                  </a:ext>
                </a:extLst>
              </p:cNvPr>
              <p:cNvSpPr txBox="1"/>
              <p:nvPr/>
            </p:nvSpPr>
            <p:spPr>
              <a:xfrm>
                <a:off x="4570611" y="5800788"/>
                <a:ext cx="3213128" cy="4330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defRPr/>
                </a:pPr>
                <a:r>
                  <a:rPr lang="en-US" altLang="zh-TW" sz="1200" dirty="0">
                    <a:latin typeface="Calibri" panose="020F0502020204030204"/>
                    <a:ea typeface="新細明體" panose="02020500000000000000" pitchFamily="18" charset="-12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sz="1000" b="0" i="0" smtClean="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Pr</m:t>
                    </m:r>
                    <m:r>
                      <a:rPr lang="en-US" altLang="zh-TW" sz="1000" b="0" i="0" smtClean="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(</m:t>
                    </m:r>
                    <m:sSub>
                      <m:sSubPr>
                        <m:ctrlPr>
                          <a:rPr lang="en-US" altLang="zh-TW" sz="1000" b="0" i="1" smtClean="0"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TW" sz="1000" b="0" i="0" smtClean="0"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TW" sz="1000" b="0" i="0" smtClean="0"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i</m:t>
                        </m:r>
                      </m:sub>
                    </m:sSub>
                    <m:r>
                      <a:rPr lang="en-US" altLang="zh-TW" sz="1000" b="0" i="0" smtClean="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)=</m:t>
                    </m:r>
                    <m:r>
                      <a:rPr lang="en-US" altLang="zh-TW" sz="1000" b="0" i="1" smtClean="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𝑆𝑜𝑓𝑡𝑚𝑎𝑥</m:t>
                    </m:r>
                    <m:sSub>
                      <m:sSubPr>
                        <m:ctrlPr>
                          <a:rPr lang="en-US" altLang="zh-TW" sz="1000" b="0" i="1" smtClean="0"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altLang="zh-TW" sz="1000" b="0" i="1" smtClean="0"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</a:rPr>
                            </m:ctrlPr>
                          </m:dPr>
                          <m:e>
                            <m:r>
                              <a:rPr lang="en-US" altLang="zh-TW" sz="1000" b="0" i="1" smtClean="0"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</a:rPr>
                              <m:t>𝑋</m:t>
                            </m:r>
                          </m:e>
                        </m:d>
                      </m:e>
                      <m:sub>
                        <m:r>
                          <a:rPr lang="en-US" altLang="zh-TW" sz="1000" b="0" i="1" smtClean="0"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𝑖</m:t>
                        </m:r>
                      </m:sub>
                    </m:sSub>
                    <m:r>
                      <a:rPr lang="en-US" altLang="zh-TW" sz="1000" b="0" i="1" smtClean="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=</m:t>
                    </m:r>
                    <m:f>
                      <m:fPr>
                        <m:ctrlPr>
                          <a:rPr lang="en-US" altLang="zh-TW" sz="1000" b="0" i="1" smtClean="0"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TW" sz="1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0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altLang="zh-TW" sz="1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altLang="zh-TW" sz="10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TW" sz="1000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zh-TW" sz="1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p>
                        </m:sSup>
                      </m:num>
                      <m:den>
                        <m:nary>
                          <m:naryPr>
                            <m:chr m:val="∑"/>
                            <m:limLoc m:val="subSup"/>
                            <m:ctrlPr>
                              <a:rPr lang="en-US" altLang="zh-TW" sz="1000" b="0" i="1" smtClean="0"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altLang="zh-TW" sz="1000" b="0" i="1" smtClean="0"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</a:rPr>
                              <m:t>𝑗</m:t>
                            </m:r>
                            <m:r>
                              <a:rPr lang="en-US" altLang="zh-TW" sz="1000" b="0" i="1" smtClean="0"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TW" sz="1000" b="0" i="1" smtClean="0"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</a:rPr>
                              <m:t>2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altLang="zh-TW" sz="10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sz="1000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US" altLang="zh-TW" sz="1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altLang="zh-TW" sz="1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TW" sz="1000" i="1">
                                            <a:latin typeface="Cambria Math" panose="02040503050406030204" pitchFamily="18" charset="0"/>
                                          </a:rPr>
                                          <m:t>𝑋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TW" sz="10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sup>
                            </m:sSup>
                          </m:e>
                        </m:nary>
                      </m:den>
                    </m:f>
                  </m:oMath>
                </a14:m>
                <a:r>
                  <a:rPr lang="en-US" altLang="zh-TW" sz="1000" dirty="0">
                    <a:latin typeface="Calibri" panose="020F0502020204030204"/>
                    <a:ea typeface="新細明體" panose="02020500000000000000" pitchFamily="18" charset="-120"/>
                  </a:rPr>
                  <a:t> for i=1,2</a:t>
                </a:r>
              </a:p>
            </p:txBody>
          </p:sp>
        </mc:Choice>
        <mc:Fallback xmlns="">
          <p:sp>
            <p:nvSpPr>
              <p:cNvPr id="7" name="文字方塊 124">
                <a:extLst>
                  <a:ext uri="{FF2B5EF4-FFF2-40B4-BE49-F238E27FC236}">
                    <a16:creationId xmlns:a16="http://schemas.microsoft.com/office/drawing/2014/main" id="{C5D53CD6-EEED-DF57-33AE-D78AA692C6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0611" y="5800788"/>
                <a:ext cx="3213128" cy="433004"/>
              </a:xfrm>
              <a:prstGeom prst="rect">
                <a:avLst/>
              </a:prstGeom>
              <a:blipFill>
                <a:blip r:embed="rId38"/>
                <a:stretch>
                  <a:fillRect b="-450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124">
                <a:extLst>
                  <a:ext uri="{FF2B5EF4-FFF2-40B4-BE49-F238E27FC236}">
                    <a16:creationId xmlns:a16="http://schemas.microsoft.com/office/drawing/2014/main" id="{BEEA8AC9-4A97-532A-9D6D-D727862BD5B3}"/>
                  </a:ext>
                </a:extLst>
              </p:cNvPr>
              <p:cNvSpPr txBox="1"/>
              <p:nvPr/>
            </p:nvSpPr>
            <p:spPr>
              <a:xfrm>
                <a:off x="4275745" y="4368676"/>
                <a:ext cx="380286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defRPr/>
                </a:pPr>
                <a:r>
                  <a:rPr lang="en-US" altLang="zh-TW" sz="1200" dirty="0">
                    <a:solidFill>
                      <a:srgbClr val="C55A11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I/P</a:t>
                </a:r>
                <a:r>
                  <a:rPr lang="en-US" altLang="zh-TW" sz="1200" dirty="0">
                    <a:latin typeface="Calibri" panose="020F0502020204030204"/>
                    <a:ea typeface="新細明體" panose="02020500000000000000" pitchFamily="18" charset="-120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000" b="0" i="1" smtClean="0"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</m:ctrlPr>
                      </m:sSubPr>
                      <m:e>
                        <m:r>
                          <a:rPr lang="en-US" altLang="zh-TW" sz="1000" b="0" i="1" smtClean="0"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𝑋</m:t>
                        </m:r>
                      </m:e>
                      <m:sub>
                        <m:r>
                          <a:rPr lang="en-US" altLang="zh-TW" sz="1000" b="0" i="1" smtClean="0"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𝑜𝑢𝑡</m:t>
                        </m:r>
                      </m:sub>
                    </m:sSub>
                    <m:r>
                      <a:rPr lang="en-US" altLang="zh-TW" sz="1000" b="0" i="1" smtClean="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(</m:t>
                    </m:r>
                    <m:r>
                      <a:rPr lang="en-US" altLang="zh-TW" sz="1000" b="0" i="1" smtClean="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𝐻</m:t>
                    </m:r>
                    <m:r>
                      <a:rPr lang="en-US" altLang="zh-TW" sz="1000" b="0" i="1" smtClean="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,</m:t>
                    </m:r>
                    <m:r>
                      <a:rPr lang="en-US" altLang="zh-TW" sz="1000" b="0" i="1" smtClean="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𝑊</m:t>
                    </m:r>
                    <m:r>
                      <a:rPr lang="en-US" altLang="zh-TW" sz="1000" b="0" i="1" smtClean="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, 2</m:t>
                    </m:r>
                    <m:r>
                      <a:rPr lang="en-US" altLang="zh-TW" sz="1000" b="0" i="1" smtClean="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𝑐</m:t>
                    </m:r>
                    <m:r>
                      <a:rPr lang="en-US" altLang="zh-TW" sz="1000" b="0" i="1" smtClean="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)</m:t>
                    </m:r>
                  </m:oMath>
                </a14:m>
                <a:r>
                  <a:rPr lang="en-US" altLang="zh-TW" sz="1000" dirty="0">
                    <a:latin typeface="Calibri" panose="020F0502020204030204"/>
                    <a:ea typeface="新細明體" panose="02020500000000000000" pitchFamily="18" charset="-12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0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TW" sz="1000" i="1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US" altLang="zh-TW" sz="1000" dirty="0">
                    <a:latin typeface="Calibri" panose="020F0502020204030204"/>
                    <a:ea typeface="新細明體" panose="02020500000000000000" pitchFamily="18" charset="-120"/>
                  </a:rPr>
                  <a:t>=</a:t>
                </a:r>
                <a14:m>
                  <m:oMath xmlns:m="http://schemas.openxmlformats.org/officeDocument/2006/math">
                    <m:r>
                      <a:rPr lang="en-US" altLang="zh-TW" sz="1000" b="0" i="1" dirty="0" smtClean="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{</m:t>
                    </m:r>
                    <m:r>
                      <a:rPr lang="en-US" altLang="zh-TW" sz="1000" b="0" i="1" dirty="0" smtClean="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𝑥</m:t>
                    </m:r>
                    <m:r>
                      <a:rPr lang="en-US" altLang="zh-TW" sz="1000" b="0" i="1" dirty="0" smtClean="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(</m:t>
                    </m:r>
                    <m:r>
                      <a:rPr lang="en-US" altLang="zh-TW" sz="1000" b="0" i="1" dirty="0" smtClean="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𝑟</m:t>
                    </m:r>
                    <m:r>
                      <a:rPr lang="en-US" altLang="zh-TW" sz="1000" b="0" i="1" dirty="0" smtClean="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,</m:t>
                    </m:r>
                    <m:r>
                      <a:rPr lang="en-US" altLang="zh-TW" sz="1000" b="0" i="1" dirty="0" smtClean="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𝑐</m:t>
                    </m:r>
                    <m:r>
                      <a:rPr lang="en-US" altLang="zh-TW" sz="1000" b="0" i="1" dirty="0" smtClean="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)}</m:t>
                    </m:r>
                  </m:oMath>
                </a14:m>
                <a:r>
                  <a:rPr lang="en-US" altLang="zh-TW" sz="1000" dirty="0">
                    <a:latin typeface="Calibri" panose="020F0502020204030204"/>
                    <a:ea typeface="新細明體" panose="02020500000000000000" pitchFamily="18" charset="-120"/>
                  </a:rPr>
                  <a:t>, 32x32 tokens, 1x1x2c/token </a:t>
                </a:r>
              </a:p>
              <a:p>
                <a:pPr lvl="0">
                  <a:defRPr/>
                </a:pPr>
                <a:r>
                  <a:rPr kumimoji="0" lang="en-US" altLang="zh-TW" sz="120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4.1) </a:t>
                </a:r>
                <a:r>
                  <a:rPr lang="en-US" altLang="zh-TW" sz="1200" dirty="0">
                    <a:solidFill>
                      <a:srgbClr val="C55A11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Global Average Pooling (GAP)</a:t>
                </a:r>
                <a:r>
                  <a:rPr lang="en-US" altLang="zh-TW" sz="1200" dirty="0">
                    <a:latin typeface="Calibri" panose="020F0502020204030204"/>
                    <a:ea typeface="新細明體" panose="02020500000000000000" pitchFamily="18" charset="-120"/>
                  </a:rPr>
                  <a:t> computes the average value of all spatial locations for each channel.</a:t>
                </a:r>
              </a:p>
            </p:txBody>
          </p:sp>
        </mc:Choice>
        <mc:Fallback xmlns="">
          <p:sp>
            <p:nvSpPr>
              <p:cNvPr id="8" name="文字方塊 124">
                <a:extLst>
                  <a:ext uri="{FF2B5EF4-FFF2-40B4-BE49-F238E27FC236}">
                    <a16:creationId xmlns:a16="http://schemas.microsoft.com/office/drawing/2014/main" id="{BEEA8AC9-4A97-532A-9D6D-D727862BD5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5745" y="4368676"/>
                <a:ext cx="3802860" cy="646331"/>
              </a:xfrm>
              <a:prstGeom prst="rect">
                <a:avLst/>
              </a:prstGeom>
              <a:blipFill>
                <a:blip r:embed="rId39"/>
                <a:stretch>
                  <a:fillRect t="-943" b="-66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字方塊 68">
            <a:extLst>
              <a:ext uri="{FF2B5EF4-FFF2-40B4-BE49-F238E27FC236}">
                <a16:creationId xmlns:a16="http://schemas.microsoft.com/office/drawing/2014/main" id="{D9247E45-7E89-2A03-9E1B-8218D245701D}"/>
              </a:ext>
            </a:extLst>
          </p:cNvPr>
          <p:cNvSpPr txBox="1"/>
          <p:nvPr/>
        </p:nvSpPr>
        <p:spPr>
          <a:xfrm>
            <a:off x="20654" y="4153933"/>
            <a:ext cx="41077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en-US" altLang="zh-TW" sz="12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3. </a:t>
            </a:r>
            <a:r>
              <a:rPr kumimoji="0" lang="en-US" altLang="zh-TW" sz="120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U-Net Expansive Path </a:t>
            </a:r>
            <a:r>
              <a:rPr kumimoji="0" lang="en-US" altLang="zh-TW" sz="12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for </a:t>
            </a:r>
            <a:r>
              <a:rPr kumimoji="0" lang="en-US" altLang="zh-TW" sz="120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upsampling</a:t>
            </a:r>
            <a:r>
              <a:rPr kumimoji="0" lang="en-US" altLang="zh-TW" sz="12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 and feature extraction</a:t>
            </a:r>
            <a:endParaRPr kumimoji="0" lang="zh-TW" altLang="en-US" sz="12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124">
                <a:extLst>
                  <a:ext uri="{FF2B5EF4-FFF2-40B4-BE49-F238E27FC236}">
                    <a16:creationId xmlns:a16="http://schemas.microsoft.com/office/drawing/2014/main" id="{1FA1EACF-B887-F834-9DE9-BE303044C400}"/>
                  </a:ext>
                </a:extLst>
              </p:cNvPr>
              <p:cNvSpPr txBox="1"/>
              <p:nvPr/>
            </p:nvSpPr>
            <p:spPr>
              <a:xfrm>
                <a:off x="157329" y="4367812"/>
                <a:ext cx="3423818" cy="24962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defRPr/>
                </a:pPr>
                <a:r>
                  <a:rPr lang="en-US" altLang="zh-TW" sz="1200" dirty="0">
                    <a:solidFill>
                      <a:srgbClr val="7030A0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I/P</a:t>
                </a:r>
                <a:r>
                  <a:rPr lang="en-US" altLang="zh-TW" sz="1200" dirty="0">
                    <a:latin typeface="Calibri" panose="020F0502020204030204"/>
                    <a:ea typeface="新細明體" panose="02020500000000000000" pitchFamily="18" charset="-120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000" b="0" i="1" smtClean="0"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</m:ctrlPr>
                      </m:sSubPr>
                      <m:e>
                        <m:r>
                          <a:rPr lang="en-US" altLang="zh-TW" sz="1000" b="0" i="1" smtClean="0"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𝑋</m:t>
                        </m:r>
                      </m:e>
                      <m:sub>
                        <m:r>
                          <a:rPr lang="en-US" altLang="zh-TW" sz="1000" b="0" i="1" smtClean="0"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𝑜𝑢𝑡</m:t>
                        </m:r>
                      </m:sub>
                    </m:sSub>
                    <m:r>
                      <a:rPr lang="en-US" altLang="zh-TW" sz="1000" b="0" i="1" smtClean="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(</m:t>
                    </m:r>
                    <m:f>
                      <m:fPr>
                        <m:ctrlPr>
                          <a:rPr lang="en-US" altLang="zh-TW" sz="1000" b="0" i="1" smtClean="0"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</m:ctrlPr>
                      </m:fPr>
                      <m:num>
                        <m:r>
                          <a:rPr lang="en-US" altLang="zh-TW" sz="1000" b="0" i="1" smtClean="0"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𝐻</m:t>
                        </m:r>
                      </m:num>
                      <m:den>
                        <m:r>
                          <a:rPr lang="en-US" altLang="zh-TW" sz="1000" b="0" i="1" smtClean="0"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16</m:t>
                        </m:r>
                      </m:den>
                    </m:f>
                    <m:r>
                      <a:rPr lang="en-US" altLang="zh-TW" sz="1000" b="0" i="1" smtClean="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,</m:t>
                    </m:r>
                    <m:f>
                      <m:fPr>
                        <m:ctrlPr>
                          <a:rPr lang="en-US" altLang="zh-TW" sz="1000" b="0" i="1" smtClean="0"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</m:ctrlPr>
                      </m:fPr>
                      <m:num>
                        <m:r>
                          <a:rPr lang="en-US" altLang="zh-TW" sz="1000" b="0" i="1" smtClean="0"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𝑊</m:t>
                        </m:r>
                      </m:num>
                      <m:den>
                        <m:r>
                          <a:rPr lang="en-US" altLang="zh-TW" sz="1000" b="0" i="1" smtClean="0"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16</m:t>
                        </m:r>
                      </m:den>
                    </m:f>
                    <m:r>
                      <a:rPr lang="en-US" altLang="zh-TW" sz="1000" b="0" i="1" smtClean="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, 1024</m:t>
                    </m:r>
                    <m:r>
                      <a:rPr lang="en-US" altLang="zh-TW" sz="1000" b="0" i="1" smtClean="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𝑐</m:t>
                    </m:r>
                    <m:r>
                      <a:rPr lang="en-US" altLang="zh-TW" sz="1000" b="0" i="1" smtClean="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)</m:t>
                    </m:r>
                  </m:oMath>
                </a14:m>
                <a:r>
                  <a:rPr lang="en-US" altLang="zh-TW" sz="1000" dirty="0">
                    <a:latin typeface="Calibri" panose="020F0502020204030204"/>
                    <a:ea typeface="新細明體" panose="02020500000000000000" pitchFamily="18" charset="-12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0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TW" sz="1000" i="1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US" altLang="zh-TW" sz="1000" dirty="0">
                    <a:latin typeface="Calibri" panose="020F0502020204030204"/>
                    <a:ea typeface="新細明體" panose="02020500000000000000" pitchFamily="18" charset="-120"/>
                  </a:rPr>
                  <a:t>=</a:t>
                </a:r>
                <a14:m>
                  <m:oMath xmlns:m="http://schemas.openxmlformats.org/officeDocument/2006/math">
                    <m:r>
                      <a:rPr lang="en-US" altLang="zh-TW" sz="1000" b="0" i="1" dirty="0" smtClean="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{</m:t>
                    </m:r>
                    <m:r>
                      <a:rPr lang="en-US" altLang="zh-TW" sz="1000" b="0" i="1" dirty="0" smtClean="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𝑥</m:t>
                    </m:r>
                    <m:r>
                      <a:rPr lang="en-US" altLang="zh-TW" sz="1000" b="0" i="1" dirty="0" smtClean="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(</m:t>
                    </m:r>
                    <m:r>
                      <a:rPr lang="en-US" altLang="zh-TW" sz="1000" b="0" i="1" dirty="0" smtClean="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𝑟</m:t>
                    </m:r>
                    <m:r>
                      <a:rPr lang="en-US" altLang="zh-TW" sz="1000" b="0" i="1" dirty="0" smtClean="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,</m:t>
                    </m:r>
                    <m:r>
                      <a:rPr lang="en-US" altLang="zh-TW" sz="1000" b="0" i="1" dirty="0" smtClean="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𝑐</m:t>
                    </m:r>
                    <m:r>
                      <a:rPr lang="en-US" altLang="zh-TW" sz="1000" b="0" i="1" dirty="0" smtClean="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)}</m:t>
                    </m:r>
                  </m:oMath>
                </a14:m>
                <a:r>
                  <a:rPr lang="en-US" altLang="zh-TW" sz="1000" dirty="0">
                    <a:latin typeface="Calibri" panose="020F0502020204030204"/>
                    <a:ea typeface="新細明體" panose="02020500000000000000" pitchFamily="18" charset="-120"/>
                  </a:rPr>
                  <a:t>, 32x32 tokens, 1x1x1024c/token</a:t>
                </a:r>
              </a:p>
              <a:p>
                <a:pPr marR="0" lvl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lang="en-US" altLang="zh-TW" sz="1200" dirty="0">
                    <a:latin typeface="Calibri" panose="020F0502020204030204"/>
                    <a:ea typeface="新細明體" panose="02020500000000000000" pitchFamily="18" charset="-120"/>
                  </a:rPr>
                  <a:t>3</a:t>
                </a:r>
                <a:r>
                  <a:rPr kumimoji="0" lang="en-US" altLang="zh-TW" sz="120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.1) </a:t>
                </a:r>
                <a:r>
                  <a:rPr lang="en-US" altLang="zh-TW" sz="1200" dirty="0" err="1">
                    <a:solidFill>
                      <a:srgbClr val="7030A0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Upsampling</a:t>
                </a:r>
                <a:r>
                  <a:rPr lang="en-US" altLang="zh-TW" sz="1200" dirty="0">
                    <a:latin typeface="Calibri" panose="020F0502020204030204"/>
                    <a:ea typeface="新細明體" panose="02020500000000000000" pitchFamily="18" charset="-120"/>
                  </a:rPr>
                  <a:t> by using a 2x2 transposed convolution with stride=2.</a:t>
                </a:r>
              </a:p>
              <a:p>
                <a:pPr marR="0" lvl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endParaRPr lang="en-US" altLang="zh-TW" sz="1200" dirty="0">
                  <a:latin typeface="Calibri" panose="020F0502020204030204"/>
                  <a:ea typeface="新細明體" panose="02020500000000000000" pitchFamily="18" charset="-120"/>
                </a:endParaRPr>
              </a:p>
              <a:p>
                <a:pPr marR="0" lvl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kumimoji="0" lang="en-US" altLang="zh-TW" sz="120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3.2) </a:t>
                </a:r>
                <a:r>
                  <a:rPr kumimoji="0" lang="en-US" altLang="zh-TW" sz="12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Concatenate</a:t>
                </a:r>
                <a:r>
                  <a:rPr kumimoji="0" lang="en-US" altLang="zh-TW" sz="120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 with corresponding features from </a:t>
                </a:r>
                <a:r>
                  <a:rPr kumimoji="0" lang="en-US" altLang="zh-TW" sz="1200" i="0" u="none" strike="noStrike" kern="1200" cap="none" spc="0" normalizeH="0" baseline="0" noProof="0" dirty="0" err="1">
                    <a:ln>
                      <a:noFill/>
                    </a:ln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downsampling</a:t>
                </a:r>
                <a:r>
                  <a:rPr kumimoji="0" lang="en-US" altLang="zh-TW" sz="120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 path.</a:t>
                </a:r>
              </a:p>
              <a:p>
                <a:pPr marR="0" lvl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endParaRPr kumimoji="0" lang="en-US" altLang="zh-TW" sz="120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  <a:p>
                <a:pPr marR="0" lvl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lang="en-US" altLang="zh-TW" sz="1200" dirty="0">
                    <a:latin typeface="Calibri" panose="020F0502020204030204"/>
                    <a:ea typeface="新細明體" panose="02020500000000000000" pitchFamily="18" charset="-120"/>
                  </a:rPr>
                  <a:t>3.3) </a:t>
                </a:r>
                <a:r>
                  <a:rPr lang="en-US" altLang="zh-TW" sz="1200" dirty="0">
                    <a:solidFill>
                      <a:srgbClr val="7030A0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Apply two 3x3 convolutions </a:t>
                </a:r>
                <a:r>
                  <a:rPr lang="en-US" altLang="zh-TW" sz="1200" dirty="0">
                    <a:latin typeface="Calibri" panose="020F0502020204030204"/>
                    <a:ea typeface="新細明體" panose="02020500000000000000" pitchFamily="18" charset="-120"/>
                  </a:rPr>
                  <a:t>(</a:t>
                </a:r>
                <a:r>
                  <a:rPr lang="en-US" altLang="zh-TW" sz="1200" dirty="0" err="1">
                    <a:latin typeface="Calibri" panose="020F0502020204030204"/>
                    <a:ea typeface="新細明體" panose="02020500000000000000" pitchFamily="18" charset="-120"/>
                  </a:rPr>
                  <a:t>ReLU</a:t>
                </a:r>
                <a:r>
                  <a:rPr lang="en-US" altLang="zh-TW" sz="1200" dirty="0">
                    <a:latin typeface="Calibri" panose="020F0502020204030204"/>
                    <a:ea typeface="新細明體" panose="02020500000000000000" pitchFamily="18" charset="-120"/>
                  </a:rPr>
                  <a:t> and </a:t>
                </a:r>
                <a:r>
                  <a:rPr lang="en-US" altLang="zh-TW" sz="1200" dirty="0" err="1">
                    <a:latin typeface="Calibri" panose="020F0502020204030204"/>
                    <a:ea typeface="新細明體" panose="02020500000000000000" pitchFamily="18" charset="-120"/>
                  </a:rPr>
                  <a:t>BatchNorm</a:t>
                </a:r>
                <a:r>
                  <a:rPr lang="en-US" altLang="zh-TW" sz="1200" dirty="0">
                    <a:latin typeface="Calibri" panose="020F0502020204030204"/>
                    <a:ea typeface="新細明體" panose="02020500000000000000" pitchFamily="18" charset="-120"/>
                  </a:rPr>
                  <a:t>) to reduce the number of channels.</a:t>
                </a:r>
              </a:p>
              <a:p>
                <a:pPr marR="0" lvl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endParaRPr lang="en-US" altLang="zh-TW" sz="1200" dirty="0">
                  <a:latin typeface="Calibri" panose="020F0502020204030204"/>
                  <a:ea typeface="新細明體" panose="02020500000000000000" pitchFamily="18" charset="-120"/>
                </a:endParaRPr>
              </a:p>
              <a:p>
                <a:pPr marR="0" lvl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kumimoji="0" lang="en-US" altLang="zh-TW" sz="12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O/P</a:t>
                </a:r>
                <a:r>
                  <a:rPr kumimoji="0" lang="en-US" altLang="zh-TW" sz="120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200" b="0" i="1" smtClean="0"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</m:ctrlPr>
                      </m:sSubPr>
                      <m:e>
                        <m:r>
                          <a:rPr lang="en-US" altLang="zh-TW" sz="1200" b="0" i="1" smtClean="0"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𝑋</m:t>
                        </m:r>
                      </m:e>
                      <m:sub>
                        <m:r>
                          <a:rPr lang="en-US" altLang="zh-TW" sz="1200" b="0" i="1" smtClean="0"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𝑜𝑢𝑡</m:t>
                        </m:r>
                      </m:sub>
                    </m:sSub>
                    <m:r>
                      <a:rPr lang="en-US" altLang="zh-TW" sz="1200" b="0" i="1" smtClean="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(</m:t>
                    </m:r>
                    <m:r>
                      <a:rPr lang="en-US" altLang="zh-TW" sz="1200" b="0" i="1" smtClean="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𝐻</m:t>
                    </m:r>
                    <m:r>
                      <a:rPr lang="en-US" altLang="zh-TW" sz="1200" b="0" i="1" smtClean="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,</m:t>
                    </m:r>
                    <m:r>
                      <a:rPr lang="en-US" altLang="zh-TW" sz="1200" b="0" i="1" smtClean="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𝑊</m:t>
                    </m:r>
                    <m:r>
                      <a:rPr lang="en-US" altLang="zh-TW" sz="1200" b="0" i="1" smtClean="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, 2</m:t>
                    </m:r>
                    <m:r>
                      <a:rPr lang="en-US" altLang="zh-TW" sz="1200" b="0" i="1" smtClean="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𝑐</m:t>
                    </m:r>
                    <m:r>
                      <a:rPr lang="en-US" altLang="zh-TW" sz="1200" b="0" i="1" smtClean="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)</m:t>
                    </m:r>
                  </m:oMath>
                </a14:m>
                <a:r>
                  <a:rPr lang="en-US" altLang="zh-TW" sz="1200" dirty="0">
                    <a:latin typeface="Calibri" panose="020F0502020204030204"/>
                    <a:ea typeface="新細明體" panose="02020500000000000000" pitchFamily="18" charset="-12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2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TW" sz="1200" i="1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US" altLang="zh-TW" sz="1200" dirty="0">
                    <a:latin typeface="Calibri" panose="020F0502020204030204"/>
                    <a:ea typeface="新細明體" panose="02020500000000000000" pitchFamily="18" charset="-120"/>
                  </a:rPr>
                  <a:t>=</a:t>
                </a:r>
                <a14:m>
                  <m:oMath xmlns:m="http://schemas.openxmlformats.org/officeDocument/2006/math">
                    <m:r>
                      <a:rPr lang="en-US" altLang="zh-TW" sz="1200" b="0" i="1" dirty="0" smtClean="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{</m:t>
                    </m:r>
                    <m:r>
                      <a:rPr lang="en-US" altLang="zh-TW" sz="1200" b="0" i="1" dirty="0" smtClean="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𝑥</m:t>
                    </m:r>
                    <m:r>
                      <a:rPr lang="en-US" altLang="zh-TW" sz="1200" b="0" i="1" dirty="0" smtClean="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(</m:t>
                    </m:r>
                    <m:r>
                      <a:rPr lang="en-US" altLang="zh-TW" sz="1200" b="0" i="1" dirty="0" smtClean="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𝑟</m:t>
                    </m:r>
                    <m:r>
                      <a:rPr lang="en-US" altLang="zh-TW" sz="1200" b="0" i="1" dirty="0" smtClean="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,</m:t>
                    </m:r>
                    <m:r>
                      <a:rPr lang="en-US" altLang="zh-TW" sz="1200" b="0" i="1" dirty="0" smtClean="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𝑐</m:t>
                    </m:r>
                    <m:r>
                      <a:rPr lang="en-US" altLang="zh-TW" sz="1200" b="0" i="1" dirty="0" smtClean="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)}</m:t>
                    </m:r>
                  </m:oMath>
                </a14:m>
                <a:r>
                  <a:rPr lang="en-US" altLang="zh-TW" sz="1200" dirty="0">
                    <a:latin typeface="Calibri" panose="020F0502020204030204"/>
                    <a:ea typeface="新細明體" panose="02020500000000000000" pitchFamily="18" charset="-120"/>
                  </a:rPr>
                  <a:t>, 32x32 tokens, 1x1x2c/token</a:t>
                </a:r>
                <a:endParaRPr kumimoji="0" lang="en-US" altLang="zh-TW" sz="120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10" name="文字方塊 124">
                <a:extLst>
                  <a:ext uri="{FF2B5EF4-FFF2-40B4-BE49-F238E27FC236}">
                    <a16:creationId xmlns:a16="http://schemas.microsoft.com/office/drawing/2014/main" id="{1FA1EACF-B887-F834-9DE9-BE303044C4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329" y="4367812"/>
                <a:ext cx="3423818" cy="2496261"/>
              </a:xfrm>
              <a:prstGeom prst="rect">
                <a:avLst/>
              </a:prstGeom>
              <a:blipFill>
                <a:blip r:embed="rId40"/>
                <a:stretch>
                  <a:fillRect l="-178" b="-1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1383C7E3-A27D-5D81-0830-14CA9D63F1DB}"/>
              </a:ext>
            </a:extLst>
          </p:cNvPr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321924" y="468671"/>
            <a:ext cx="786452" cy="79254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A4C3B22-4657-587E-EF99-A69D56D9D547}"/>
              </a:ext>
            </a:extLst>
          </p:cNvPr>
          <p:cNvPicPr>
            <a:picLocks noChangeAspect="1"/>
          </p:cNvPicPr>
          <p:nvPr/>
        </p:nvPicPr>
        <p:blipFill>
          <a:blip r:embed="rId42"/>
          <a:stretch>
            <a:fillRect/>
          </a:stretch>
        </p:blipFill>
        <p:spPr>
          <a:xfrm>
            <a:off x="326827" y="3270829"/>
            <a:ext cx="493819" cy="43895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653BB45-4AAE-4E85-1A62-BAB351C0310A}"/>
              </a:ext>
            </a:extLst>
          </p:cNvPr>
          <p:cNvPicPr>
            <a:picLocks noChangeAspect="1"/>
          </p:cNvPicPr>
          <p:nvPr/>
        </p:nvPicPr>
        <p:blipFill>
          <a:blip r:embed="rId43"/>
          <a:stretch>
            <a:fillRect/>
          </a:stretch>
        </p:blipFill>
        <p:spPr>
          <a:xfrm>
            <a:off x="7648414" y="3023111"/>
            <a:ext cx="1329043" cy="896190"/>
          </a:xfrm>
          <a:prstGeom prst="rect">
            <a:avLst/>
          </a:prstGeom>
        </p:spPr>
      </p:pic>
      <p:sp>
        <p:nvSpPr>
          <p:cNvPr id="15" name="文字方塊 124">
            <a:extLst>
              <a:ext uri="{FF2B5EF4-FFF2-40B4-BE49-F238E27FC236}">
                <a16:creationId xmlns:a16="http://schemas.microsoft.com/office/drawing/2014/main" id="{50D469F6-FB18-F80B-437C-FF8A04BEF8EA}"/>
              </a:ext>
            </a:extLst>
          </p:cNvPr>
          <p:cNvSpPr txBox="1"/>
          <p:nvPr/>
        </p:nvSpPr>
        <p:spPr>
          <a:xfrm>
            <a:off x="6672547" y="5599176"/>
            <a:ext cx="255360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31775" lvl="0">
              <a:defRPr/>
            </a:pPr>
            <a:r>
              <a:rPr lang="en-US" altLang="zh-TW" sz="1000" dirty="0">
                <a:solidFill>
                  <a:schemeClr val="tx1"/>
                </a:solidFill>
                <a:latin typeface="Calibri" panose="020F0502020204030204"/>
                <a:ea typeface="新細明體" panose="02020500000000000000" pitchFamily="18" charset="-120"/>
              </a:rPr>
              <a:t>Output Generation. The model output a </a:t>
            </a:r>
            <a:r>
              <a:rPr lang="en-US" altLang="zh-TW" sz="1000" dirty="0">
                <a:solidFill>
                  <a:srgbClr val="00B0F0"/>
                </a:solidFill>
                <a:latin typeface="Calibri" panose="020F0502020204030204"/>
                <a:ea typeface="新細明體" panose="02020500000000000000" pitchFamily="18" charset="-120"/>
              </a:rPr>
              <a:t>probability distribution </a:t>
            </a:r>
            <a:r>
              <a:rPr lang="en-US" altLang="zh-TW" sz="1000" dirty="0">
                <a:solidFill>
                  <a:schemeClr val="tx1"/>
                </a:solidFill>
                <a:latin typeface="Calibri" panose="020F0502020204030204"/>
                <a:ea typeface="新細明體" panose="02020500000000000000" pitchFamily="18" charset="-120"/>
              </a:rPr>
              <a:t>over the classes (benign vs. </a:t>
            </a:r>
            <a:r>
              <a:rPr lang="en-US" altLang="zh-TW" sz="1000" dirty="0">
                <a:latin typeface="Calibri" panose="020F0502020204030204"/>
                <a:ea typeface="新細明體" panose="02020500000000000000" pitchFamily="18" charset="-120"/>
              </a:rPr>
              <a:t>malignant</a:t>
            </a:r>
            <a:r>
              <a:rPr lang="en-US" altLang="zh-TW" sz="1000" dirty="0">
                <a:solidFill>
                  <a:schemeClr val="tx1"/>
                </a:solidFill>
                <a:latin typeface="Calibri" panose="020F0502020204030204"/>
                <a:ea typeface="新細明體" panose="02020500000000000000" pitchFamily="18" charset="-120"/>
              </a:rPr>
              <a:t>) for each nodule or patch.</a:t>
            </a:r>
          </a:p>
          <a:p>
            <a:pPr marL="231775" lvl="0">
              <a:defRPr/>
            </a:pPr>
            <a:endParaRPr lang="en-US" altLang="zh-TW" sz="1000" dirty="0">
              <a:latin typeface="Calibri" panose="020F0502020204030204"/>
              <a:ea typeface="新細明體" panose="02020500000000000000" pitchFamily="18" charset="-120"/>
            </a:endParaRPr>
          </a:p>
          <a:p>
            <a:pPr marL="231775" lvl="0">
              <a:defRPr/>
            </a:pPr>
            <a:r>
              <a:rPr lang="en-US" altLang="zh-TW" sz="1000" dirty="0">
                <a:latin typeface="Calibri" panose="020F0502020204030204"/>
                <a:ea typeface="新細明體" panose="02020500000000000000" pitchFamily="18" charset="-120"/>
              </a:rPr>
              <a:t>Decision Making. A </a:t>
            </a:r>
            <a:r>
              <a:rPr lang="en-US" altLang="zh-TW" sz="1000" dirty="0">
                <a:solidFill>
                  <a:srgbClr val="00B0F0"/>
                </a:solidFill>
                <a:latin typeface="Calibri" panose="020F0502020204030204"/>
                <a:ea typeface="新細明體" panose="02020500000000000000" pitchFamily="18" charset="-120"/>
              </a:rPr>
              <a:t>threshold (=0.5) is applied to the output probabilities </a:t>
            </a:r>
            <a:r>
              <a:rPr lang="en-US" altLang="zh-TW" sz="1000" dirty="0">
                <a:latin typeface="Calibri" panose="020F0502020204030204"/>
                <a:ea typeface="新細明體" panose="02020500000000000000" pitchFamily="18" charset="-120"/>
              </a:rPr>
              <a:t>to make the final classification decision.</a:t>
            </a:r>
            <a:endParaRPr lang="en-US" altLang="zh-TW" sz="1000" dirty="0">
              <a:solidFill>
                <a:schemeClr val="tx1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16" name="文字方塊 124">
            <a:extLst>
              <a:ext uri="{FF2B5EF4-FFF2-40B4-BE49-F238E27FC236}">
                <a16:creationId xmlns:a16="http://schemas.microsoft.com/office/drawing/2014/main" id="{178FF910-D082-C2A1-E195-0E8E087C9068}"/>
              </a:ext>
            </a:extLst>
          </p:cNvPr>
          <p:cNvSpPr txBox="1"/>
          <p:nvPr/>
        </p:nvSpPr>
        <p:spPr>
          <a:xfrm>
            <a:off x="2733297" y="277215"/>
            <a:ext cx="214559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zh-TW" sz="1000" dirty="0">
                <a:solidFill>
                  <a:schemeClr val="tx1"/>
                </a:solidFill>
                <a:latin typeface="Calibri" panose="020F0502020204030204"/>
                <a:ea typeface="新細明體" panose="02020500000000000000" pitchFamily="18" charset="-120"/>
              </a:rPr>
              <a:t>Image Acquisition. </a:t>
            </a:r>
            <a:r>
              <a:rPr lang="en-US" altLang="zh-TW" sz="1000" dirty="0">
                <a:latin typeface="Calibri" panose="020F0502020204030204"/>
                <a:ea typeface="新細明體" panose="02020500000000000000" pitchFamily="18" charset="-120"/>
              </a:rPr>
              <a:t>The model uses </a:t>
            </a:r>
            <a:r>
              <a:rPr lang="en-US" altLang="zh-TW" sz="1000" dirty="0">
                <a:solidFill>
                  <a:srgbClr val="00B0F0"/>
                </a:solidFill>
                <a:latin typeface="Calibri" panose="020F0502020204030204"/>
                <a:ea typeface="新細明體" panose="02020500000000000000" pitchFamily="18" charset="-120"/>
              </a:rPr>
              <a:t>tokenization</a:t>
            </a:r>
            <a:r>
              <a:rPr lang="en-US" altLang="zh-TW" sz="1000" dirty="0">
                <a:latin typeface="Calibri" panose="020F0502020204030204"/>
                <a:ea typeface="新細明體" panose="02020500000000000000" pitchFamily="18" charset="-120"/>
              </a:rPr>
              <a:t> (from 2D patches).</a:t>
            </a:r>
          </a:p>
          <a:p>
            <a:pPr lvl="0">
              <a:defRPr/>
            </a:pPr>
            <a:endParaRPr lang="en-US" altLang="zh-TW" sz="1000" dirty="0">
              <a:latin typeface="Calibri" panose="020F0502020204030204"/>
              <a:ea typeface="新細明體" panose="02020500000000000000" pitchFamily="18" charset="-120"/>
            </a:endParaRPr>
          </a:p>
          <a:p>
            <a:pPr lvl="0">
              <a:defRPr/>
            </a:pPr>
            <a:r>
              <a:rPr lang="en-US" altLang="zh-TW" sz="1000" dirty="0">
                <a:latin typeface="Calibri" panose="020F0502020204030204"/>
                <a:ea typeface="新細明體" panose="02020500000000000000" pitchFamily="18" charset="-120"/>
              </a:rPr>
              <a:t>Forward Pass. The </a:t>
            </a:r>
            <a:r>
              <a:rPr lang="en-US" altLang="zh-TW" sz="1000" dirty="0">
                <a:solidFill>
                  <a:srgbClr val="00B0F0"/>
                </a:solidFill>
                <a:latin typeface="Calibri" panose="020F0502020204030204"/>
                <a:ea typeface="新細明體" panose="02020500000000000000" pitchFamily="18" charset="-120"/>
              </a:rPr>
              <a:t>attention-weighted tokens </a:t>
            </a:r>
            <a:r>
              <a:rPr lang="en-US" altLang="zh-TW" sz="1000" dirty="0">
                <a:latin typeface="Calibri" panose="020F0502020204030204"/>
                <a:ea typeface="新細明體" panose="02020500000000000000" pitchFamily="18" charset="-120"/>
              </a:rPr>
              <a:t>from MHSA are fed into the trained </a:t>
            </a:r>
            <a:r>
              <a:rPr lang="en-US" altLang="zh-TW" sz="1000" dirty="0" err="1">
                <a:solidFill>
                  <a:srgbClr val="00B0F0"/>
                </a:solidFill>
                <a:latin typeface="Calibri" panose="020F0502020204030204"/>
                <a:ea typeface="新細明體" panose="02020500000000000000" pitchFamily="18" charset="-120"/>
              </a:rPr>
              <a:t>TransUnet</a:t>
            </a:r>
            <a:r>
              <a:rPr lang="en-US" altLang="zh-TW" sz="1000" dirty="0">
                <a:solidFill>
                  <a:srgbClr val="00B0F0"/>
                </a:solidFill>
                <a:latin typeface="Calibri" panose="020F0502020204030204"/>
                <a:ea typeface="新細明體" panose="02020500000000000000" pitchFamily="18" charset="-120"/>
              </a:rPr>
              <a:t> model</a:t>
            </a:r>
            <a:r>
              <a:rPr lang="en-US" altLang="zh-TW" sz="1000" dirty="0">
                <a:latin typeface="Calibri" panose="020F0502020204030204"/>
                <a:ea typeface="新細明體" panose="02020500000000000000" pitchFamily="18" charset="-120"/>
              </a:rPr>
              <a:t>. </a:t>
            </a:r>
            <a:endParaRPr lang="en-US" altLang="zh-TW" sz="1000" dirty="0">
              <a:solidFill>
                <a:schemeClr val="tx1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5895642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圖片 11">
            <a:extLst>
              <a:ext uri="{FF2B5EF4-FFF2-40B4-BE49-F238E27FC236}">
                <a16:creationId xmlns:a16="http://schemas.microsoft.com/office/drawing/2014/main" id="{F2785936-A819-5D02-A4B9-FC7854C9B8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828" y="3709180"/>
            <a:ext cx="5406476" cy="2891096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F1F47890-072C-54B8-5D6D-DB5A41CA9BDB}"/>
              </a:ext>
            </a:extLst>
          </p:cNvPr>
          <p:cNvSpPr txBox="1"/>
          <p:nvPr/>
        </p:nvSpPr>
        <p:spPr>
          <a:xfrm>
            <a:off x="286628" y="303610"/>
            <a:ext cx="875504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altLang="zh-TW" sz="1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LIDC-IDRI. </a:t>
            </a:r>
            <a:r>
              <a:rPr lang="en-US" altLang="zh-TW" sz="16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Lung Image Database Consortium image collection consists </a:t>
            </a:r>
            <a:r>
              <a:rPr lang="en-US" altLang="zh-TW" sz="16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of diagnostic and lung cancer screening thoracic computed tomography (CT) scans with marked-up annotated lesions. </a:t>
            </a:r>
          </a:p>
          <a:p>
            <a:endParaRPr lang="en-US" altLang="zh-TW" sz="1600" b="0" i="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58775"/>
            <a:r>
              <a:rPr lang="en-US" altLang="zh-TW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From 4 radiologists reviewing 1,018 cases</a:t>
            </a:r>
            <a:endParaRPr lang="zh-TW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B8D06812-3AE4-6D46-9F0A-DF75BE9A30BF}"/>
              </a:ext>
            </a:extLst>
          </p:cNvPr>
          <p:cNvSpPr txBox="1"/>
          <p:nvPr/>
        </p:nvSpPr>
        <p:spPr>
          <a:xfrm>
            <a:off x="676674" y="1383147"/>
            <a:ext cx="7501599" cy="1708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0975" indent="-180975">
              <a:buFont typeface="+mj-lt"/>
              <a:buAutoNum type="arabicParenR"/>
            </a:pPr>
            <a:r>
              <a:rPr lang="en-US" altLang="zh-TW" sz="15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TW" sz="15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clinical thoracic two-</a:t>
            </a:r>
            <a:r>
              <a:rPr lang="en-US" altLang="zh-TW" sz="15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phase </a:t>
            </a:r>
            <a:r>
              <a:rPr lang="en-US" altLang="zh-TW" sz="15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CT scan and a</a:t>
            </a:r>
            <a:r>
              <a:rPr lang="en-US" altLang="zh-TW" sz="15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 </a:t>
            </a:r>
            <a:r>
              <a:rPr lang="en-US" altLang="zh-TW" sz="15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XML file that records annotation</a:t>
            </a:r>
          </a:p>
          <a:p>
            <a:endParaRPr lang="en-US" altLang="zh-TW" sz="1500" b="0" i="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80975" indent="-180975"/>
            <a:r>
              <a:rPr lang="en-US" altLang="zh-TW" sz="15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2)	 Mark </a:t>
            </a:r>
            <a:r>
              <a:rPr lang="en-US" altLang="zh-TW" sz="15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lesions ("nodule &gt; or =3 mm," "nodule &lt;3 mm," and "non-nodule &gt; or =3 mm")</a:t>
            </a:r>
          </a:p>
          <a:p>
            <a:endParaRPr lang="en-US" altLang="zh-TW" sz="1500" b="0" i="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5725" indent="-85725"/>
            <a:r>
              <a:rPr lang="en-US" altLang="zh-TW" sz="15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3) Blinded-read phase</a:t>
            </a:r>
            <a:r>
              <a:rPr lang="en-US" altLang="zh-TW" sz="15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review and mark lesions independently.</a:t>
            </a:r>
          </a:p>
          <a:p>
            <a:endParaRPr lang="en-US" altLang="zh-TW" sz="15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5725" indent="-85725"/>
            <a:r>
              <a:rPr lang="en-US" altLang="zh-TW" sz="15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4) Un-Blinded-read phase</a:t>
            </a:r>
            <a:r>
              <a:rPr lang="en-US" altLang="zh-TW" sz="15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review the anonymized marks and render final opinion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FDA47A3B-4C13-471B-48EA-1B3B62D35D0B}"/>
              </a:ext>
            </a:extLst>
          </p:cNvPr>
          <p:cNvSpPr txBox="1"/>
          <p:nvPr/>
        </p:nvSpPr>
        <p:spPr>
          <a:xfrm>
            <a:off x="-43725" y="-34944"/>
            <a:ext cx="19431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4.1.1 Data Collection</a:t>
            </a:r>
            <a:endParaRPr lang="zh-TW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14154A69-4B3B-9CFF-963A-0C80ECE731A8}"/>
                  </a:ext>
                </a:extLst>
              </p:cNvPr>
              <p:cNvSpPr txBox="1"/>
              <p:nvPr/>
            </p:nvSpPr>
            <p:spPr>
              <a:xfrm>
                <a:off x="843258" y="3704488"/>
                <a:ext cx="307806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R="0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zh-TW" sz="14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450/1,004 malignant</a:t>
                </a:r>
                <a:r>
                  <a:rPr lang="zh-TW" altLang="en-US" sz="1400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TW" sz="1400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nodules thickness </a:t>
                </a:r>
                <a14:m>
                  <m:oMath xmlns:m="http://schemas.openxmlformats.org/officeDocument/2006/math">
                    <m:r>
                      <a:rPr lang="en-US" altLang="zh-TW" sz="1400" b="0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US" altLang="zh-TW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≤3</m:t>
                    </m:r>
                    <m:r>
                      <a:rPr lang="en-US" altLang="zh-TW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𝑚𝑚</m:t>
                    </m:r>
                  </m:oMath>
                </a14:m>
                <a:r>
                  <a:rPr lang="en-US" altLang="zh-TW" sz="1400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in </a:t>
                </a:r>
                <a:r>
                  <a:rPr lang="en-US" altLang="zh-TW" sz="14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LIDC-IDRI dataset</a:t>
                </a:r>
              </a:p>
            </p:txBody>
          </p:sp>
        </mc:Choice>
        <mc:Fallback xmlns="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14154A69-4B3B-9CFF-963A-0C80ECE731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258" y="3704488"/>
                <a:ext cx="3078065" cy="523220"/>
              </a:xfrm>
              <a:prstGeom prst="rect">
                <a:avLst/>
              </a:prstGeom>
              <a:blipFill>
                <a:blip r:embed="rId3"/>
                <a:stretch>
                  <a:fillRect l="-594" t="-2326" b="-1046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文字方塊 9">
            <a:extLst>
              <a:ext uri="{FF2B5EF4-FFF2-40B4-BE49-F238E27FC236}">
                <a16:creationId xmlns:a16="http://schemas.microsoft.com/office/drawing/2014/main" id="{6DBEE9CC-DBB7-1FEA-55E4-5412CAD4CB83}"/>
              </a:ext>
            </a:extLst>
          </p:cNvPr>
          <p:cNvSpPr txBox="1"/>
          <p:nvPr/>
        </p:nvSpPr>
        <p:spPr>
          <a:xfrm>
            <a:off x="6023490" y="4223017"/>
            <a:ext cx="199233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0975" marR="0" indent="-180975">
              <a:spcBef>
                <a:spcPts val="0"/>
              </a:spcBef>
              <a:spcAft>
                <a:spcPts val="0"/>
              </a:spcAft>
            </a:pPr>
            <a:r>
              <a:rPr lang="en-US" altLang="zh-TW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9 folds for training</a:t>
            </a:r>
          </a:p>
          <a:p>
            <a:pPr marL="180975" marR="0" indent="-180975">
              <a:spcBef>
                <a:spcPts val="0"/>
              </a:spcBef>
              <a:spcAft>
                <a:spcPts val="0"/>
              </a:spcAft>
            </a:pPr>
            <a:r>
              <a:rPr lang="en-US" altLang="zh-TW" sz="1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 fold for testing</a:t>
            </a:r>
          </a:p>
          <a:p>
            <a:pPr marL="180975" marR="0" indent="-180975">
              <a:spcBef>
                <a:spcPts val="0"/>
              </a:spcBef>
              <a:spcAft>
                <a:spcPts val="0"/>
              </a:spcAft>
            </a:pPr>
            <a:r>
              <a:rPr lang="en-US" altLang="zh-TW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5 folds for validation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C6513B4F-0F20-45BD-86A9-5E5804DB0DAB}"/>
              </a:ext>
            </a:extLst>
          </p:cNvPr>
          <p:cNvSpPr txBox="1"/>
          <p:nvPr/>
        </p:nvSpPr>
        <p:spPr>
          <a:xfrm>
            <a:off x="6023490" y="3919931"/>
            <a:ext cx="301818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0975" marR="0" indent="-180975">
              <a:spcBef>
                <a:spcPts val="0"/>
              </a:spcBef>
              <a:spcAft>
                <a:spcPts val="0"/>
              </a:spcAft>
            </a:pPr>
            <a:r>
              <a:rPr lang="en-US" altLang="zh-TW" sz="1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Split 10-fold cross validation split </a:t>
            </a:r>
            <a:endParaRPr lang="en-US" altLang="zh-TW" sz="14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81F2043F-14F4-A58E-05A9-8D4DD5F860F6}"/>
              </a:ext>
            </a:extLst>
          </p:cNvPr>
          <p:cNvSpPr txBox="1"/>
          <p:nvPr/>
        </p:nvSpPr>
        <p:spPr>
          <a:xfrm>
            <a:off x="4427474" y="5892390"/>
            <a:ext cx="461420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TW" sz="1200" b="0" i="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Examples of available marked regions in the LIDC-IDRI dataset²⁷. Each region was classified as nodule or non-nodule. Nodules were categorized based on their size. Nodules larger than 3 mm were further sub-categorized based on their malignancy ratings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D47BDDA-46B9-6A16-5253-6976F4AA2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BC0E94-77E7-44D1-B157-7C2E39638D35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34975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9F2367BC-AC84-3A09-4928-29C4F58CFBD4}"/>
              </a:ext>
            </a:extLst>
          </p:cNvPr>
          <p:cNvSpPr txBox="1"/>
          <p:nvPr/>
        </p:nvSpPr>
        <p:spPr>
          <a:xfrm>
            <a:off x="-43725" y="-34944"/>
            <a:ext cx="12763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4.1.2 Metrics</a:t>
            </a:r>
            <a:endParaRPr lang="zh-TW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65CC07EB-17E2-A879-699A-37EB2A324438}"/>
                  </a:ext>
                </a:extLst>
              </p:cNvPr>
              <p:cNvSpPr txBox="1"/>
              <p:nvPr/>
            </p:nvSpPr>
            <p:spPr>
              <a:xfrm>
                <a:off x="286628" y="255985"/>
                <a:ext cx="8755048" cy="579870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q"/>
                </a:pPr>
                <a:r>
                  <a:rPr lang="en-US" altLang="zh-TW" sz="1600" b="1" i="0" dirty="0">
                    <a:solidFill>
                      <a:srgbClr val="7030A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Evaluation Metrics </a:t>
                </a:r>
                <a:r>
                  <a:rPr lang="en-US" altLang="zh-TW" sz="1600" b="0" i="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 evaluating pulmonary nodule classification performance.</a:t>
                </a:r>
              </a:p>
              <a:p>
                <a:pPr marL="446088" indent="-98425">
                  <a:buFont typeface="+mj-lt"/>
                  <a:buAutoNum type="arabicParenR"/>
                </a:pPr>
                <a:r>
                  <a:rPr lang="en-US" altLang="zh-TW" sz="16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Accuracy=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16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TW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𝑇𝑃</m:t>
                        </m:r>
                        <m:r>
                          <a:rPr lang="en-US" altLang="zh-TW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en-US" altLang="zh-TW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𝑇𝑁</m:t>
                        </m:r>
                      </m:num>
                      <m:den>
                        <m:r>
                          <a:rPr lang="en-US" altLang="zh-TW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𝑇𝑃</m:t>
                        </m:r>
                        <m:r>
                          <a:rPr lang="en-US" altLang="zh-TW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en-US" altLang="zh-TW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𝐹𝑁</m:t>
                        </m:r>
                        <m:r>
                          <a:rPr lang="en-US" altLang="zh-TW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en-US" altLang="zh-TW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𝑇𝑁</m:t>
                        </m:r>
                        <m:r>
                          <a:rPr lang="en-US" altLang="zh-TW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en-US" altLang="zh-TW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𝐹𝑃</m:t>
                        </m:r>
                      </m:den>
                    </m:f>
                  </m:oMath>
                </a14:m>
                <a:r>
                  <a:rPr lang="en-US" altLang="zh-TW" sz="1600" b="0" i="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  <a:p>
                <a:pPr marL="1519238"/>
                <a:r>
                  <a:rPr lang="en-US" altLang="zh-TW" sz="1600" b="0" i="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Proportion of true results among the total number of </a:t>
                </a:r>
                <a:r>
                  <a:rPr lang="en-US" altLang="zh-TW" sz="16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samples (500).</a:t>
                </a:r>
                <a:endParaRPr lang="en-US" altLang="zh-TW" sz="1600" b="0" i="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7663"/>
                <a:endParaRPr lang="en-US" altLang="zh-TW" sz="1600" b="0" i="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46088" indent="-84138"/>
                <a:r>
                  <a:rPr lang="en-US" altLang="zh-TW" sz="16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2) TPR=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16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TW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𝑇𝑃</m:t>
                        </m:r>
                      </m:num>
                      <m:den>
                        <m:r>
                          <a:rPr lang="en-US" altLang="zh-TW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𝑇𝑃</m:t>
                        </m:r>
                        <m:r>
                          <a:rPr lang="en-US" altLang="zh-TW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en-US" altLang="zh-TW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𝐹𝑁</m:t>
                        </m:r>
                      </m:den>
                    </m:f>
                  </m:oMath>
                </a14:m>
                <a:endParaRPr lang="en-US" altLang="zh-TW" sz="1600" b="0" i="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1519238"/>
                <a:r>
                  <a:rPr lang="en-US" altLang="zh-TW" sz="1600" b="0" i="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True Positive Rate (precision) </a:t>
                </a:r>
              </a:p>
              <a:p>
                <a:pPr marL="1519238"/>
                <a:r>
                  <a:rPr lang="en-US" altLang="zh-TW" sz="1600" b="0" i="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Portion of actual </a:t>
                </a:r>
                <a:r>
                  <a:rPr lang="en-US" altLang="zh-TW" sz="16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positives that are correctly identified.</a:t>
                </a:r>
              </a:p>
              <a:p>
                <a:pPr marL="1519238"/>
                <a:r>
                  <a:rPr lang="en-US" altLang="zh-TW" sz="1600" b="0" i="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Ability to identify malignant nodules.</a:t>
                </a:r>
              </a:p>
              <a:p>
                <a:pPr marL="347663"/>
                <a:endParaRPr lang="en-US" altLang="zh-TW" sz="1600" b="0" i="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46088" indent="-84138"/>
                <a:r>
                  <a:rPr lang="en-US" altLang="zh-TW" sz="16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3) FPR=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16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TW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𝐹𝑃</m:t>
                        </m:r>
                      </m:num>
                      <m:den>
                        <m:r>
                          <a:rPr lang="en-US" altLang="zh-TW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𝐹𝑃</m:t>
                        </m:r>
                        <m:r>
                          <a:rPr lang="en-US" altLang="zh-TW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en-US" altLang="zh-TW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𝑇𝑁</m:t>
                        </m:r>
                      </m:den>
                    </m:f>
                  </m:oMath>
                </a14:m>
                <a:endParaRPr lang="en-US" altLang="zh-TW" sz="1600" b="0" i="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1524000"/>
                <a:r>
                  <a:rPr lang="en-US" altLang="zh-TW" sz="16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False Positive Rate</a:t>
                </a:r>
                <a:endParaRPr lang="en-US" altLang="zh-TW" sz="1600" b="0" i="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1519238"/>
                <a:r>
                  <a:rPr lang="en-US" altLang="zh-TW" sz="16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Portion of actual negatives that are correctly identified.</a:t>
                </a:r>
              </a:p>
              <a:p>
                <a:pPr marL="1519238"/>
                <a:r>
                  <a:rPr lang="en-US" altLang="zh-TW" sz="1600" b="0" i="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Ability </a:t>
                </a:r>
                <a:r>
                  <a:rPr lang="en-US" altLang="zh-TW" sz="16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 identify benign nodules.</a:t>
                </a:r>
              </a:p>
              <a:p>
                <a:pPr marL="1519238"/>
                <a:endParaRPr lang="en-US" altLang="zh-TW" sz="16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46088" indent="-80963"/>
                <a:r>
                  <a:rPr lang="en-US" altLang="zh-TW" sz="16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4) AUC =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en-US" altLang="zh-TW" sz="16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altLang="zh-TW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altLang="zh-TW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TW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  <m:r>
                          <a:rPr lang="en-US" altLang="zh-TW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−1</m:t>
                        </m:r>
                      </m:sup>
                      <m:e>
                        <m:f>
                          <m:fPr>
                            <m:ctrlPr>
                              <a:rPr lang="en-US" altLang="zh-TW" sz="16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altLang="zh-TW" sz="16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altLang="zh-TW" sz="16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16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𝐹𝑃𝑅</m:t>
                                </m:r>
                              </m:e>
                              <m:sub>
                                <m:r>
                                  <a:rPr lang="en-US" altLang="zh-TW" sz="16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  <m:r>
                                  <a:rPr lang="en-US" altLang="zh-TW" sz="16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+1</m:t>
                                </m:r>
                              </m:sub>
                            </m:sSub>
                            <m:r>
                              <a:rPr lang="en-US" altLang="zh-TW" sz="16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r>
                              <a:rPr lang="en-US" altLang="zh-TW" sz="16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𝐹𝑃</m:t>
                            </m:r>
                            <m:sSub>
                              <m:sSubPr>
                                <m:ctrlPr>
                                  <a:rPr lang="en-US" altLang="zh-TW" sz="16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16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altLang="zh-TW" sz="16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TW" sz="16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)(</m:t>
                            </m:r>
                            <m:r>
                              <a:rPr lang="en-US" altLang="zh-TW" sz="16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𝑇𝑃</m:t>
                            </m:r>
                            <m:sSub>
                              <m:sSubPr>
                                <m:ctrlPr>
                                  <a:rPr lang="en-US" altLang="zh-TW" sz="16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16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altLang="zh-TW" sz="16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TW" sz="16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+</m:t>
                            </m:r>
                            <m:r>
                              <a:rPr lang="en-US" altLang="zh-TW" sz="16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𝑇𝑃</m:t>
                            </m:r>
                            <m:sSub>
                              <m:sSubPr>
                                <m:ctrlPr>
                                  <a:rPr lang="en-US" altLang="zh-TW" sz="16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16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altLang="zh-TW" sz="16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TW" sz="16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a:rPr lang="en-US" altLang="zh-TW" sz="16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den>
                        </m:f>
                      </m:e>
                    </m:nary>
                  </m:oMath>
                </a14:m>
                <a:endParaRPr lang="en-US" altLang="zh-TW" sz="16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1519238"/>
                <a:r>
                  <a:rPr lang="en-US" altLang="zh-TW" sz="16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Area Under Curve of </a:t>
                </a:r>
                <a:r>
                  <a:rPr lang="en-US" altLang="zh-TW" sz="1600" i="1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</a:t>
                </a:r>
                <a:r>
                  <a:rPr lang="en-US" altLang="zh-TW" sz="16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points.</a:t>
                </a:r>
              </a:p>
              <a:p>
                <a:pPr marL="1519238"/>
                <a:r>
                  <a:rPr lang="en-US" altLang="zh-TW" sz="16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Plot the TPR against FPR ranging from the minimum to maximum predicted probabilities of malignancy.</a:t>
                </a:r>
              </a:p>
              <a:p>
                <a:pPr marL="1519238"/>
                <a:endParaRPr lang="en-US" altLang="zh-TW" sz="16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46088" indent="-80963"/>
                <a:r>
                  <a:rPr lang="en-US" altLang="zh-TW" sz="16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5) AUC 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TW" sz="16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  <m:r>
                          <a:rPr lang="en-US" altLang="zh-TW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𝑇𝑃</m:t>
                        </m:r>
                      </m:num>
                      <m:den>
                        <m:r>
                          <a:rPr lang="en-US" altLang="zh-TW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  <m:r>
                          <a:rPr lang="en-US" altLang="zh-TW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𝑇𝑃</m:t>
                        </m:r>
                        <m:r>
                          <a:rPr lang="en-US" altLang="zh-TW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en-US" altLang="zh-TW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𝐹𝑁</m:t>
                        </m:r>
                        <m:r>
                          <a:rPr lang="en-US" altLang="zh-TW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en-US" altLang="zh-TW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𝐹𝑃</m:t>
                        </m:r>
                      </m:den>
                    </m:f>
                  </m:oMath>
                </a14:m>
                <a:endParaRPr lang="en-US" altLang="zh-TW" sz="16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1519238"/>
                <a:r>
                  <a:rPr lang="en-US" altLang="zh-TW" sz="16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Balance the precision and recall</a:t>
                </a:r>
              </a:p>
            </p:txBody>
          </p:sp>
        </mc:Choice>
        <mc:Fallback xmlns="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65CC07EB-17E2-A879-699A-37EB2A3244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628" y="255985"/>
                <a:ext cx="8755048" cy="5798703"/>
              </a:xfrm>
              <a:prstGeom prst="rect">
                <a:avLst/>
              </a:prstGeom>
              <a:blipFill>
                <a:blip r:embed="rId2"/>
                <a:stretch>
                  <a:fillRect l="-279" t="-315" b="-3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953F9F-8817-908D-8924-6AED9D8DA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BC0E94-77E7-44D1-B157-7C2E39638D35}" type="slidenum">
              <a:rPr lang="zh-TW" altLang="en-US" smtClean="0"/>
              <a:t>28</a:t>
            </a:fld>
            <a:endParaRPr lang="zh-TW" altLang="en-US"/>
          </a:p>
        </p:txBody>
      </p:sp>
      <p:sp>
        <p:nvSpPr>
          <p:cNvPr id="5" name="文字方塊 2">
            <a:extLst>
              <a:ext uri="{FF2B5EF4-FFF2-40B4-BE49-F238E27FC236}">
                <a16:creationId xmlns:a16="http://schemas.microsoft.com/office/drawing/2014/main" id="{522EF1AD-9E0D-3132-09F6-D29A60E86F69}"/>
              </a:ext>
            </a:extLst>
          </p:cNvPr>
          <p:cNvSpPr txBox="1"/>
          <p:nvPr/>
        </p:nvSpPr>
        <p:spPr>
          <a:xfrm>
            <a:off x="7623599" y="303610"/>
            <a:ext cx="127631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65125" indent="-365125"/>
            <a:r>
              <a:rPr lang="en-US" altLang="zh-TW" sz="1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TP: true positive</a:t>
            </a:r>
          </a:p>
          <a:p>
            <a:pPr marL="633413" indent="-633413"/>
            <a:r>
              <a:rPr lang="en-US" altLang="zh-TW" sz="1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FN: false negative</a:t>
            </a:r>
          </a:p>
          <a:p>
            <a:pPr marL="633413" indent="-633413"/>
            <a:r>
              <a:rPr lang="en-US" altLang="zh-TW" sz="1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FP: false positive</a:t>
            </a:r>
          </a:p>
          <a:p>
            <a:r>
              <a:rPr lang="en-US" altLang="zh-TW" sz="1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TN: true negative</a:t>
            </a:r>
          </a:p>
        </p:txBody>
      </p:sp>
    </p:spTree>
    <p:extLst>
      <p:ext uri="{BB962C8B-B14F-4D97-AF65-F5344CB8AC3E}">
        <p14:creationId xmlns:p14="http://schemas.microsoft.com/office/powerpoint/2010/main" val="2641227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B5201BD-2B20-14A9-53FE-71FF003BD9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92875"/>
            <a:ext cx="2057400" cy="365125"/>
          </a:xfrm>
        </p:spPr>
        <p:txBody>
          <a:bodyPr/>
          <a:lstStyle/>
          <a:p>
            <a:fld id="{8FB7C883-B5AB-4F1C-8127-8D19C684E47C}" type="slidenum">
              <a:rPr lang="zh-TW" altLang="en-US" smtClean="0"/>
              <a:t>29</a:t>
            </a:fld>
            <a:endParaRPr lang="zh-TW" altLang="en-US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6BF22E14-9FC9-BD7C-B6C9-F8F8A80F2096}"/>
              </a:ext>
            </a:extLst>
          </p:cNvPr>
          <p:cNvSpPr txBox="1">
            <a:spLocks/>
          </p:cNvSpPr>
          <p:nvPr/>
        </p:nvSpPr>
        <p:spPr>
          <a:xfrm>
            <a:off x="-2" y="1"/>
            <a:ext cx="6798413" cy="4847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kern="1200" baseline="0">
                <a:solidFill>
                  <a:schemeClr val="tx1"/>
                </a:solidFill>
                <a:latin typeface="Times New Roman" panose="02020603050405020304" pitchFamily="18" charset="0"/>
                <a:ea typeface="Microsoft JhengHei" panose="020B0604030504040204" pitchFamily="34" charset="-120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600" dirty="0"/>
              <a:t>4</a:t>
            </a:r>
            <a:r>
              <a:rPr kumimoji="0" lang="en-US" altLang="zh-TW" sz="1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Microsoft JhengHei" panose="020B0604030504040204" pitchFamily="34" charset="-120"/>
                <a:cs typeface="+mj-cs"/>
              </a:rPr>
              <a:t>.2 </a:t>
            </a:r>
            <a:r>
              <a:rPr lang="en-US" altLang="zh-TW" sz="1600" dirty="0"/>
              <a:t>Experimental </a:t>
            </a:r>
            <a:r>
              <a:rPr kumimoji="0" lang="en-US" altLang="zh-TW" sz="1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Microsoft JhengHei" panose="020B0604030504040204" pitchFamily="34" charset="-120"/>
                <a:cs typeface="+mj-cs"/>
              </a:rPr>
              <a:t>Result: </a:t>
            </a:r>
            <a:r>
              <a:rPr kumimoji="0" lang="en-US" altLang="zh-TW" sz="16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Microsoft JhengHei" panose="020B0604030504040204" pitchFamily="34" charset="-120"/>
                <a:cs typeface="+mj-cs"/>
              </a:rPr>
              <a:t>TransUnet</a:t>
            </a:r>
            <a:endParaRPr kumimoji="0" lang="zh-TW" altLang="en-US" sz="16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Microsoft JhengHei" panose="020B0604030504040204" pitchFamily="34" charset="-120"/>
              <a:cs typeface="+mj-cs"/>
            </a:endParaRPr>
          </a:p>
        </p:txBody>
      </p:sp>
      <p:sp>
        <p:nvSpPr>
          <p:cNvPr id="4" name="文字方塊 5">
            <a:extLst>
              <a:ext uri="{FF2B5EF4-FFF2-40B4-BE49-F238E27FC236}">
                <a16:creationId xmlns:a16="http://schemas.microsoft.com/office/drawing/2014/main" id="{380B810E-F588-5CBD-52CF-ABA9D7C8E3FE}"/>
              </a:ext>
            </a:extLst>
          </p:cNvPr>
          <p:cNvSpPr txBox="1"/>
          <p:nvPr/>
        </p:nvSpPr>
        <p:spPr>
          <a:xfrm>
            <a:off x="138805" y="324566"/>
            <a:ext cx="7885312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TransUnet</a:t>
            </a:r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as a proposed model to distinguish between benign and malignant lung nodules:</a:t>
            </a:r>
            <a:endParaRPr lang="en-US" sz="14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LIDI-IDRI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database has been removed of healthy patients’ data.</a:t>
            </a:r>
          </a:p>
          <a:p>
            <a:pPr marL="534988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Achieving competitive performance metrics, including an </a:t>
            </a:r>
            <a:r>
              <a:rPr lang="en-US" sz="1600" dirty="0">
                <a:solidFill>
                  <a:srgbClr val="00B0F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accuracy of 84.62%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600" dirty="0">
                <a:solidFill>
                  <a:srgbClr val="00B0F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sensitivity of 93.17%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and </a:t>
            </a:r>
            <a:r>
              <a:rPr lang="en-US" sz="1600" dirty="0">
                <a:solidFill>
                  <a:srgbClr val="00B0F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specificity of 70.92%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on the testing dataset.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D00058-03EB-104C-C00D-5F036E792A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612" y="1574564"/>
            <a:ext cx="6451697" cy="510087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C755384-6582-7EFA-A7F1-34570B1AE082}"/>
              </a:ext>
            </a:extLst>
          </p:cNvPr>
          <p:cNvSpPr/>
          <p:nvPr/>
        </p:nvSpPr>
        <p:spPr>
          <a:xfrm>
            <a:off x="5724525" y="5838825"/>
            <a:ext cx="381000" cy="49530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5">
                <a:extLst>
                  <a:ext uri="{FF2B5EF4-FFF2-40B4-BE49-F238E27FC236}">
                    <a16:creationId xmlns:a16="http://schemas.microsoft.com/office/drawing/2014/main" id="{E1657466-AF7A-7DB6-F63C-26E4F4895160}"/>
                  </a:ext>
                </a:extLst>
              </p:cNvPr>
              <p:cNvSpPr txBox="1"/>
              <p:nvPr/>
            </p:nvSpPr>
            <p:spPr>
              <a:xfrm>
                <a:off x="7307309" y="1861902"/>
                <a:ext cx="1385195" cy="8943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2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Accuracy=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200" b="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𝑇𝑃</m:t>
                        </m:r>
                      </m:num>
                      <m:den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𝑇𝑃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+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𝐹𝑁</m:t>
                        </m:r>
                      </m:den>
                    </m:f>
                  </m:oMath>
                </a14:m>
                <a:endParaRPr lang="en-US" sz="12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en-US" sz="12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Sensitivity=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200" b="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𝑇𝑃</m:t>
                        </m:r>
                      </m:num>
                      <m:den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𝑇𝑃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altLang="zh-TW" sz="12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F</m:t>
                        </m:r>
                        <m:r>
                          <m:rPr>
                            <m:sty m:val="p"/>
                          </m:rPr>
                          <a:rPr lang="en-US" altLang="zh-TW" sz="120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N</m:t>
                        </m:r>
                      </m:den>
                    </m:f>
                  </m:oMath>
                </a14:m>
                <a:endParaRPr lang="en-US" sz="12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en-US" sz="12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Specificity=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20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altLang="zh-TW" sz="12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T</m:t>
                        </m:r>
                        <m:r>
                          <m:rPr>
                            <m:sty m:val="p"/>
                          </m:rPr>
                          <a:rPr lang="en-US" altLang="zh-TW" sz="120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N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altLang="zh-TW" sz="12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T</m:t>
                        </m:r>
                        <m:r>
                          <m:rPr>
                            <m:sty m:val="p"/>
                          </m:rPr>
                          <a:rPr lang="en-US" altLang="zh-TW" sz="120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N</m:t>
                        </m:r>
                        <m:r>
                          <a:rPr lang="en-US" altLang="zh-TW" sz="12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altLang="zh-TW" sz="120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F</m:t>
                        </m:r>
                        <m:r>
                          <m:rPr>
                            <m:sty m:val="p"/>
                          </m:rPr>
                          <a:rPr lang="en-US" altLang="zh-TW" sz="12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P</m:t>
                        </m:r>
                      </m:den>
                    </m:f>
                  </m:oMath>
                </a14:m>
                <a:endParaRPr lang="en-US" sz="12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9" name="文字方塊 5">
                <a:extLst>
                  <a:ext uri="{FF2B5EF4-FFF2-40B4-BE49-F238E27FC236}">
                    <a16:creationId xmlns:a16="http://schemas.microsoft.com/office/drawing/2014/main" id="{E1657466-AF7A-7DB6-F63C-26E4F48951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7309" y="1861902"/>
                <a:ext cx="1385195" cy="894347"/>
              </a:xfrm>
              <a:prstGeom prst="rect">
                <a:avLst/>
              </a:prstGeom>
              <a:blipFill>
                <a:blip r:embed="rId3"/>
                <a:stretch>
                  <a:fillRect l="-4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15777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C37FD4D5-3B05-7A11-79D9-9BA50C547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92875"/>
            <a:ext cx="2057400" cy="365125"/>
          </a:xfrm>
        </p:spPr>
        <p:txBody>
          <a:bodyPr/>
          <a:lstStyle/>
          <a:p>
            <a:fld id="{8FB7C883-B5AB-4F1C-8127-8D19C684E47C}" type="slidenum">
              <a:rPr lang="zh-TW" altLang="en-US" smtClean="0"/>
              <a:t>3</a:t>
            </a:fld>
            <a:endParaRPr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9FDE18FA-718B-A31E-BD81-A1DB4201EFF8}"/>
              </a:ext>
            </a:extLst>
          </p:cNvPr>
          <p:cNvSpPr txBox="1"/>
          <p:nvPr/>
        </p:nvSpPr>
        <p:spPr>
          <a:xfrm>
            <a:off x="134048" y="214166"/>
            <a:ext cx="8654143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500" b="1" dirty="0"/>
              <a:t>1. Motivation</a:t>
            </a:r>
          </a:p>
          <a:p>
            <a:pPr marL="463550" indent="-196850">
              <a:buAutoNum type="arabicParenR"/>
              <a:tabLst>
                <a:tab pos="447675" algn="l"/>
              </a:tabLst>
            </a:pPr>
            <a:r>
              <a:rPr lang="en-US" altLang="zh-TW" sz="1500" dirty="0"/>
              <a:t>Assisting clinicians in making </a:t>
            </a:r>
            <a:r>
              <a:rPr lang="en-US" altLang="zh-TW" sz="1500" dirty="0">
                <a:solidFill>
                  <a:srgbClr val="00B0F0"/>
                </a:solidFill>
              </a:rPr>
              <a:t>accurate decisions regarding lung cancer diagnosis</a:t>
            </a:r>
            <a:r>
              <a:rPr lang="en-US" altLang="zh-TW" sz="1500" dirty="0"/>
              <a:t>, which is a critical area of research.</a:t>
            </a:r>
          </a:p>
          <a:p>
            <a:pPr marL="463550" indent="-196850">
              <a:buAutoNum type="arabicParenR"/>
              <a:tabLst>
                <a:tab pos="447675" algn="l"/>
              </a:tabLst>
            </a:pPr>
            <a:r>
              <a:rPr lang="en-US" altLang="zh-TW" sz="1500" dirty="0"/>
              <a:t>Utilizing </a:t>
            </a:r>
            <a:r>
              <a:rPr lang="en-US" altLang="zh-TW" sz="1500" dirty="0">
                <a:solidFill>
                  <a:srgbClr val="00B0F0"/>
                </a:solidFill>
              </a:rPr>
              <a:t>transformer method</a:t>
            </a:r>
            <a:r>
              <a:rPr lang="en-US" altLang="zh-TW" sz="1500" dirty="0"/>
              <a:t> to </a:t>
            </a:r>
            <a:r>
              <a:rPr lang="en-US" altLang="zh-TW" sz="1500" dirty="0">
                <a:solidFill>
                  <a:srgbClr val="00B0F0"/>
                </a:solidFill>
              </a:rPr>
              <a:t>capture abstract features </a:t>
            </a:r>
            <a:r>
              <a:rPr lang="en-US" altLang="zh-TW" sz="1500" dirty="0"/>
              <a:t>and improve classification accuracy.</a:t>
            </a:r>
          </a:p>
          <a:p>
            <a:r>
              <a:rPr lang="en-US" altLang="zh-TW" sz="1500" b="1" dirty="0"/>
              <a:t>2. Objective</a:t>
            </a:r>
          </a:p>
          <a:p>
            <a:pPr marL="463550" indent="-196850">
              <a:buFont typeface="+mj-lt"/>
              <a:buAutoNum type="arabicParenR"/>
            </a:pPr>
            <a:r>
              <a:rPr lang="en-US" altLang="zh-TW" sz="1500" dirty="0"/>
              <a:t>Develop a novel DCNN method, named </a:t>
            </a:r>
            <a:r>
              <a:rPr lang="en-US" altLang="zh-TW" sz="1500" dirty="0" err="1">
                <a:solidFill>
                  <a:srgbClr val="00B0F0"/>
                </a:solidFill>
              </a:rPr>
              <a:t>TransUnet</a:t>
            </a:r>
            <a:r>
              <a:rPr lang="en-US" altLang="zh-TW" sz="1500" dirty="0"/>
              <a:t>, for automatic classification of </a:t>
            </a:r>
            <a:r>
              <a:rPr lang="en-US" altLang="zh-TW" sz="1500" dirty="0">
                <a:solidFill>
                  <a:srgbClr val="00B0F0"/>
                </a:solidFill>
              </a:rPr>
              <a:t>pulmonary nodules in CT images </a:t>
            </a:r>
            <a:r>
              <a:rPr lang="en-US" altLang="zh-TW" sz="1500" dirty="0"/>
              <a:t>as benign or malignant.</a:t>
            </a:r>
          </a:p>
          <a:p>
            <a:pPr marL="463550" indent="-196850">
              <a:buFont typeface="+mj-lt"/>
              <a:buAutoNum type="arabicParenR"/>
            </a:pPr>
            <a:r>
              <a:rPr lang="en-US" altLang="zh-TW" sz="1500" dirty="0"/>
              <a:t>Enhance diagnostic precision by effectively classifying CT images.</a:t>
            </a:r>
          </a:p>
          <a:p>
            <a:pPr marL="463550" indent="-196850">
              <a:buFont typeface="+mj-lt"/>
              <a:buAutoNum type="arabicParenR"/>
            </a:pPr>
            <a:r>
              <a:rPr lang="en-US" altLang="zh-TW" sz="1500" dirty="0"/>
              <a:t>Address challenges related to </a:t>
            </a:r>
            <a:r>
              <a:rPr lang="en-US" altLang="zh-TW" sz="1500" dirty="0">
                <a:solidFill>
                  <a:srgbClr val="00B0F0"/>
                </a:solidFill>
              </a:rPr>
              <a:t>imbalanced datasets in medical imaging</a:t>
            </a:r>
            <a:r>
              <a:rPr lang="en-US" altLang="zh-TW" sz="1500" dirty="0"/>
              <a:t>, which can affect the performance of traditional classification methods.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A884CFC-DCE9-F6E4-3A0C-826A451FDDE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5394960" cy="3383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R="0" lvl="0" indent="0" defTabSz="914400" fontAlgn="auto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1" i="0" u="none" strike="noStrike" cap="none" spc="0" normalizeH="0" baseline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en-US" b="0" dirty="0"/>
              <a:t>1.1 Introduction: Motivation, Objective and Global Framework</a:t>
            </a:r>
          </a:p>
        </p:txBody>
      </p:sp>
      <p:sp>
        <p:nvSpPr>
          <p:cNvPr id="2" name="文字方塊 124">
            <a:extLst>
              <a:ext uri="{FF2B5EF4-FFF2-40B4-BE49-F238E27FC236}">
                <a16:creationId xmlns:a16="http://schemas.microsoft.com/office/drawing/2014/main" id="{702D6401-2E55-25CE-91D3-317F87C7BC91}"/>
              </a:ext>
            </a:extLst>
          </p:cNvPr>
          <p:cNvSpPr txBox="1"/>
          <p:nvPr/>
        </p:nvSpPr>
        <p:spPr>
          <a:xfrm>
            <a:off x="1219115" y="5579951"/>
            <a:ext cx="73365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TW" sz="1400" dirty="0">
                <a:solidFill>
                  <a:schemeClr val="tx1"/>
                </a:solidFill>
                <a:latin typeface="Calibri" panose="020F0502020204030204"/>
                <a:ea typeface="新細明體" panose="02020500000000000000" pitchFamily="18" charset="-120"/>
              </a:rPr>
              <a:t>Example of patches of lung nodules found in CT images. CT images are </a:t>
            </a:r>
            <a:r>
              <a:rPr lang="en-US" altLang="zh-TW" sz="1400" dirty="0" err="1">
                <a:solidFill>
                  <a:schemeClr val="tx1"/>
                </a:solidFill>
                <a:latin typeface="Calibri" panose="020F0502020204030204"/>
                <a:ea typeface="新細明體" panose="02020500000000000000" pitchFamily="18" charset="-120"/>
              </a:rPr>
              <a:t>downsampled</a:t>
            </a:r>
            <a:r>
              <a:rPr lang="en-US" altLang="zh-TW" sz="1400" dirty="0">
                <a:solidFill>
                  <a:schemeClr val="tx1"/>
                </a:solidFill>
                <a:latin typeface="Calibri" panose="020F0502020204030204"/>
                <a:ea typeface="新細明體" panose="02020500000000000000" pitchFamily="18" charset="-120"/>
              </a:rPr>
              <a:t> to smaller feature maps and then tokenized (e.g. 1x1x256c). </a:t>
            </a:r>
            <a:endParaRPr kumimoji="0" lang="en-US" altLang="zh-TW" sz="14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68">
                <a:extLst>
                  <a:ext uri="{FF2B5EF4-FFF2-40B4-BE49-F238E27FC236}">
                    <a16:creationId xmlns:a16="http://schemas.microsoft.com/office/drawing/2014/main" id="{0C6D84F2-8045-B0B9-6D1A-30503214393A}"/>
                  </a:ext>
                </a:extLst>
              </p:cNvPr>
              <p:cNvSpPr txBox="1"/>
              <p:nvPr/>
            </p:nvSpPr>
            <p:spPr>
              <a:xfrm>
                <a:off x="284040" y="3102471"/>
                <a:ext cx="1620285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00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Input image </a:t>
                </a:r>
                <a14:m>
                  <m:oMath xmlns:m="http://schemas.openxmlformats.org/officeDocument/2006/math">
                    <m:r>
                      <a:rPr kumimoji="0" lang="en-US" altLang="zh-TW" sz="1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新細明體" panose="02020500000000000000" pitchFamily="18" charset="-120"/>
                        <a:cs typeface="+mn-cs"/>
                      </a:rPr>
                      <m:t>𝐼</m:t>
                    </m:r>
                  </m:oMath>
                </a14:m>
                <a:r>
                  <a:rPr kumimoji="0" lang="zh-TW" altLang="en-US" sz="100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 </a:t>
                </a:r>
                <a:r>
                  <a:rPr kumimoji="0" lang="en-US" altLang="zh-TW" sz="100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(HxWx1c)</a:t>
                </a:r>
                <a:endParaRPr kumimoji="0" lang="zh-TW" altLang="en-US" sz="10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6" name="文字方塊 68">
                <a:extLst>
                  <a:ext uri="{FF2B5EF4-FFF2-40B4-BE49-F238E27FC236}">
                    <a16:creationId xmlns:a16="http://schemas.microsoft.com/office/drawing/2014/main" id="{0C6D84F2-8045-B0B9-6D1A-3050321439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040" y="3102471"/>
                <a:ext cx="1620285" cy="246221"/>
              </a:xfrm>
              <a:prstGeom prst="rect">
                <a:avLst/>
              </a:prstGeom>
              <a:blipFill>
                <a:blip r:embed="rId2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8">
                <a:extLst>
                  <a:ext uri="{FF2B5EF4-FFF2-40B4-BE49-F238E27FC236}">
                    <a16:creationId xmlns:a16="http://schemas.microsoft.com/office/drawing/2014/main" id="{962B6C6D-89B9-A73C-1745-153F50B85BE9}"/>
                  </a:ext>
                </a:extLst>
              </p:cNvPr>
              <p:cNvSpPr txBox="1"/>
              <p:nvPr/>
            </p:nvSpPr>
            <p:spPr>
              <a:xfrm>
                <a:off x="310699" y="4383924"/>
                <a:ext cx="1012504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altLang="zh-TW" sz="1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新細明體" panose="02020500000000000000" pitchFamily="18" charset="-120"/>
                        <a:cs typeface="+mn-cs"/>
                      </a:rPr>
                      <m:t>𝐼</m:t>
                    </m:r>
                  </m:oMath>
                </a14:m>
                <a:r>
                  <a:rPr kumimoji="0" lang="zh-TW" altLang="en-US" sz="100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 </a:t>
                </a:r>
                <a:r>
                  <a:rPr kumimoji="0" lang="en-US" altLang="zh-TW" sz="100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(512x512x1c)</a:t>
                </a:r>
                <a:endParaRPr kumimoji="0" lang="zh-TW" altLang="en-US" sz="10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7" name="文字方塊 68">
                <a:extLst>
                  <a:ext uri="{FF2B5EF4-FFF2-40B4-BE49-F238E27FC236}">
                    <a16:creationId xmlns:a16="http://schemas.microsoft.com/office/drawing/2014/main" id="{962B6C6D-89B9-A73C-1745-153F50B85B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699" y="4383924"/>
                <a:ext cx="1012504" cy="246221"/>
              </a:xfrm>
              <a:prstGeom prst="rect">
                <a:avLst/>
              </a:prstGeom>
              <a:blipFill>
                <a:blip r:embed="rId3"/>
                <a:stretch>
                  <a:fillRect b="-146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79ED397A-2F80-ACE4-3AE0-9138D64176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749" y="3295197"/>
            <a:ext cx="1117024" cy="112641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1FDA63F-8DC2-0AE7-B402-2668A58F70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40227" y="2997300"/>
            <a:ext cx="5656992" cy="2536218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73BDFA1-4AEA-5612-7C6C-DB6DE5004C00}"/>
              </a:ext>
            </a:extLst>
          </p:cNvPr>
          <p:cNvCxnSpPr>
            <a:cxnSpLocks/>
          </p:cNvCxnSpPr>
          <p:nvPr/>
        </p:nvCxnSpPr>
        <p:spPr>
          <a:xfrm flipV="1">
            <a:off x="1543773" y="2997300"/>
            <a:ext cx="1009650" cy="297897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3ECCE05-CF6C-BDAA-7114-3778AF6542E5}"/>
              </a:ext>
            </a:extLst>
          </p:cNvPr>
          <p:cNvCxnSpPr>
            <a:cxnSpLocks/>
          </p:cNvCxnSpPr>
          <p:nvPr/>
        </p:nvCxnSpPr>
        <p:spPr>
          <a:xfrm>
            <a:off x="1525644" y="4421608"/>
            <a:ext cx="1009650" cy="853654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文字方塊 124">
            <a:extLst>
              <a:ext uri="{FF2B5EF4-FFF2-40B4-BE49-F238E27FC236}">
                <a16:creationId xmlns:a16="http://schemas.microsoft.com/office/drawing/2014/main" id="{070891D3-0DFC-B230-79B2-8618177B8DD7}"/>
              </a:ext>
            </a:extLst>
          </p:cNvPr>
          <p:cNvSpPr txBox="1"/>
          <p:nvPr/>
        </p:nvSpPr>
        <p:spPr>
          <a:xfrm>
            <a:off x="1219115" y="6171995"/>
            <a:ext cx="41758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TW" sz="1400" dirty="0">
                <a:solidFill>
                  <a:schemeClr val="tx1"/>
                </a:solidFill>
                <a:latin typeface="Calibri" panose="020F0502020204030204"/>
                <a:ea typeface="新細明體" panose="02020500000000000000" pitchFamily="18" charset="-120"/>
              </a:rPr>
              <a:t>3 to 30 mm</a:t>
            </a:r>
            <a:r>
              <a:rPr lang="en-US" altLang="zh-TW" sz="1400" dirty="0">
                <a:latin typeface="Calibri" panose="020F0502020204030204"/>
                <a:ea typeface="新細明體" panose="02020500000000000000" pitchFamily="18" charset="-120"/>
              </a:rPr>
              <a:t> nodule size</a:t>
            </a:r>
          </a:p>
          <a:p>
            <a:pPr marR="0" lvl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TW" sz="1400" dirty="0">
                <a:solidFill>
                  <a:schemeClr val="tx1"/>
                </a:solidFill>
                <a:latin typeface="Calibri" panose="020F0502020204030204"/>
                <a:ea typeface="新細明體" panose="02020500000000000000" pitchFamily="18" charset="-120"/>
              </a:rPr>
              <a:t>(0.5mm/pixel)</a:t>
            </a:r>
            <a:r>
              <a:rPr lang="en-US" altLang="zh-TW" sz="1400" dirty="0">
                <a:solidFill>
                  <a:schemeClr val="tx1"/>
                </a:solidFill>
                <a:latin typeface="Calibri" panose="020F0502020204030204"/>
                <a:ea typeface="新細明體" panose="02020500000000000000" pitchFamily="18" charset="-120"/>
                <a:sym typeface="Wingdings" panose="05000000000000000000" pitchFamily="2" charset="2"/>
              </a:rPr>
              <a:t>(6x6x1c to 60x60x1c of 512x512x1c)</a:t>
            </a:r>
            <a:endParaRPr lang="en-US" altLang="zh-TW" sz="1400" dirty="0">
              <a:solidFill>
                <a:schemeClr val="tx1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3766A94A-5EDA-67F6-A221-E969AA7CD78A}"/>
              </a:ext>
            </a:extLst>
          </p:cNvPr>
          <p:cNvSpPr txBox="1"/>
          <p:nvPr/>
        </p:nvSpPr>
        <p:spPr>
          <a:xfrm>
            <a:off x="3957907" y="5403405"/>
            <a:ext cx="2909552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800" b="0" i="0" u="none" strike="noStrike" baseline="0" dirty="0">
                <a:solidFill>
                  <a:srgbClr val="485C5F"/>
                </a:solidFill>
                <a:latin typeface="MuseoSans-300"/>
              </a:rPr>
              <a:t>Schematic diagram of lung nodules.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914523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DC31C2-EC2D-9D28-E2B4-800B21690D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2E84052-3B4C-94DF-2909-B42BCF56E1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070" y="2023681"/>
            <a:ext cx="8575660" cy="2072186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BD750D3-3B08-03DB-C76D-EA20642597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92875"/>
            <a:ext cx="2057400" cy="365125"/>
          </a:xfrm>
        </p:spPr>
        <p:txBody>
          <a:bodyPr/>
          <a:lstStyle/>
          <a:p>
            <a:fld id="{8FB7C883-B5AB-4F1C-8127-8D19C684E47C}" type="slidenum">
              <a:rPr lang="zh-TW" altLang="en-US" smtClean="0"/>
              <a:t>30</a:t>
            </a:fld>
            <a:endParaRPr lang="zh-TW" altLang="en-US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F6F9997B-1496-E92C-902C-4BCD0A4DE24A}"/>
              </a:ext>
            </a:extLst>
          </p:cNvPr>
          <p:cNvSpPr txBox="1">
            <a:spLocks/>
          </p:cNvSpPr>
          <p:nvPr/>
        </p:nvSpPr>
        <p:spPr>
          <a:xfrm>
            <a:off x="-2" y="1"/>
            <a:ext cx="6798413" cy="4847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kern="1200" baseline="0">
                <a:solidFill>
                  <a:schemeClr val="tx1"/>
                </a:solidFill>
                <a:latin typeface="Times New Roman" panose="02020603050405020304" pitchFamily="18" charset="0"/>
                <a:ea typeface="Microsoft JhengHei" panose="020B0604030504040204" pitchFamily="34" charset="-120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600" dirty="0"/>
              <a:t>4</a:t>
            </a:r>
            <a:r>
              <a:rPr kumimoji="0" lang="en-US" altLang="zh-TW" sz="1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Microsoft JhengHei" panose="020B0604030504040204" pitchFamily="34" charset="-120"/>
                <a:cs typeface="+mj-cs"/>
              </a:rPr>
              <a:t>.2 </a:t>
            </a:r>
            <a:r>
              <a:rPr lang="en-US" altLang="zh-TW" sz="1600" dirty="0"/>
              <a:t>Experimental </a:t>
            </a:r>
            <a:r>
              <a:rPr kumimoji="0" lang="en-US" altLang="zh-TW" sz="1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Microsoft JhengHei" panose="020B0604030504040204" pitchFamily="34" charset="-120"/>
                <a:cs typeface="+mj-cs"/>
              </a:rPr>
              <a:t>Result: </a:t>
            </a:r>
            <a:r>
              <a:rPr lang="en-US" altLang="zh-TW" sz="1600" dirty="0"/>
              <a:t>Comparison Study</a:t>
            </a:r>
            <a:endParaRPr kumimoji="0" lang="zh-TW" altLang="en-US" sz="16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Microsoft JhengHei" panose="020B0604030504040204" pitchFamily="34" charset="-120"/>
              <a:cs typeface="+mj-cs"/>
            </a:endParaRPr>
          </a:p>
        </p:txBody>
      </p:sp>
      <p:sp>
        <p:nvSpPr>
          <p:cNvPr id="4" name="文字方塊 5">
            <a:extLst>
              <a:ext uri="{FF2B5EF4-FFF2-40B4-BE49-F238E27FC236}">
                <a16:creationId xmlns:a16="http://schemas.microsoft.com/office/drawing/2014/main" id="{944ABE7C-0F9A-0F91-63B2-1EC1DC49D14A}"/>
              </a:ext>
            </a:extLst>
          </p:cNvPr>
          <p:cNvSpPr txBox="1"/>
          <p:nvPr/>
        </p:nvSpPr>
        <p:spPr>
          <a:xfrm>
            <a:off x="138805" y="324566"/>
            <a:ext cx="788531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TransUnet</a:t>
            </a:r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demonstrated better performance than other method.</a:t>
            </a:r>
          </a:p>
          <a:p>
            <a:pPr marL="542925" indent="-271463">
              <a:buFont typeface="Arial" panose="020B0604020202020204" pitchFamily="34" charset="0"/>
              <a:buChar char="•"/>
              <a:tabLst>
                <a:tab pos="444500" algn="l"/>
                <a:tab pos="542925" algn="l"/>
              </a:tabLst>
            </a:pP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lang="en-US" sz="1400" dirty="0">
                <a:solidFill>
                  <a:srgbClr val="00B0F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accuracy increased by 2.32% 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when compared to the method proposed by Da Silva et al.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ACB8ACA-DF0A-E5C7-C79B-F2EEE742661B}"/>
              </a:ext>
            </a:extLst>
          </p:cNvPr>
          <p:cNvSpPr/>
          <p:nvPr/>
        </p:nvSpPr>
        <p:spPr>
          <a:xfrm>
            <a:off x="509974" y="3429000"/>
            <a:ext cx="6113248" cy="278027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5">
                <a:extLst>
                  <a:ext uri="{FF2B5EF4-FFF2-40B4-BE49-F238E27FC236}">
                    <a16:creationId xmlns:a16="http://schemas.microsoft.com/office/drawing/2014/main" id="{A17D1684-F25F-1428-7217-06B703CC4ECC}"/>
                  </a:ext>
                </a:extLst>
              </p:cNvPr>
              <p:cNvSpPr txBox="1"/>
              <p:nvPr/>
            </p:nvSpPr>
            <p:spPr>
              <a:xfrm>
                <a:off x="7086600" y="4065150"/>
                <a:ext cx="1385195" cy="11450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2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Accuracy=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200" b="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𝑇𝑃</m:t>
                        </m:r>
                      </m:num>
                      <m:den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𝑇𝑃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+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𝐹𝑁</m:t>
                        </m:r>
                      </m:den>
                    </m:f>
                  </m:oMath>
                </a14:m>
                <a:endParaRPr lang="en-US" sz="12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en-US" sz="12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Sensitivity=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200" b="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𝑇𝑃</m:t>
                        </m:r>
                      </m:num>
                      <m:den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𝑇𝑃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altLang="zh-TW" sz="12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F</m:t>
                        </m:r>
                        <m:r>
                          <m:rPr>
                            <m:sty m:val="p"/>
                          </m:rPr>
                          <a:rPr lang="en-US" altLang="zh-TW" sz="120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N</m:t>
                        </m:r>
                      </m:den>
                    </m:f>
                  </m:oMath>
                </a14:m>
                <a:endParaRPr lang="en-US" sz="12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en-US" sz="12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Specificity=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20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altLang="zh-TW" sz="12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T</m:t>
                        </m:r>
                        <m:r>
                          <m:rPr>
                            <m:sty m:val="p"/>
                          </m:rPr>
                          <a:rPr lang="en-US" altLang="zh-TW" sz="120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N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altLang="zh-TW" sz="12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T</m:t>
                        </m:r>
                        <m:r>
                          <m:rPr>
                            <m:sty m:val="p"/>
                          </m:rPr>
                          <a:rPr lang="en-US" altLang="zh-TW" sz="120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N</m:t>
                        </m:r>
                        <m:r>
                          <a:rPr lang="en-US" altLang="zh-TW" sz="12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altLang="zh-TW" sz="120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F</m:t>
                        </m:r>
                        <m:r>
                          <m:rPr>
                            <m:sty m:val="p"/>
                          </m:rPr>
                          <a:rPr lang="en-US" altLang="zh-TW" sz="12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P</m:t>
                        </m:r>
                      </m:den>
                    </m:f>
                  </m:oMath>
                </a14:m>
                <a:endParaRPr lang="en-US" sz="12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en-US" altLang="zh-TW" sz="12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AUC 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12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TW" sz="12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  <m:r>
                          <a:rPr lang="en-US" altLang="zh-TW" sz="12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𝑇𝑃</m:t>
                        </m:r>
                      </m:num>
                      <m:den>
                        <m:r>
                          <a:rPr lang="en-US" altLang="zh-TW" sz="12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  <m:r>
                          <a:rPr lang="en-US" altLang="zh-TW" sz="12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𝑇𝑃</m:t>
                        </m:r>
                        <m:r>
                          <a:rPr lang="en-US" altLang="zh-TW" sz="12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en-US" altLang="zh-TW" sz="12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𝐹𝑁</m:t>
                        </m:r>
                        <m:r>
                          <a:rPr lang="en-US" altLang="zh-TW" sz="12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en-US" altLang="zh-TW" sz="12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𝐹𝑃</m:t>
                        </m:r>
                      </m:den>
                    </m:f>
                  </m:oMath>
                </a14:m>
                <a:endParaRPr lang="en-US" sz="12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9" name="文字方塊 5">
                <a:extLst>
                  <a:ext uri="{FF2B5EF4-FFF2-40B4-BE49-F238E27FC236}">
                    <a16:creationId xmlns:a16="http://schemas.microsoft.com/office/drawing/2014/main" id="{A17D1684-F25F-1428-7217-06B703CC4E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6600" y="4065150"/>
                <a:ext cx="1385195" cy="1145057"/>
              </a:xfrm>
              <a:prstGeom prst="rect">
                <a:avLst/>
              </a:prstGeom>
              <a:blipFill>
                <a:blip r:embed="rId3"/>
                <a:stretch>
                  <a:fillRect l="-4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483608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BFDF391A-5B3A-A544-CF4C-2F8C0A5E3EF9}"/>
              </a:ext>
            </a:extLst>
          </p:cNvPr>
          <p:cNvSpPr txBox="1"/>
          <p:nvPr/>
        </p:nvSpPr>
        <p:spPr>
          <a:xfrm>
            <a:off x="0" y="0"/>
            <a:ext cx="1731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4.3 Ablation Study</a:t>
            </a:r>
            <a:endParaRPr lang="zh-TW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75438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9411A6-FCA1-E21F-84E8-D707FB47DC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2DA093D1-B120-5634-DD48-C770C7592264}"/>
              </a:ext>
            </a:extLst>
          </p:cNvPr>
          <p:cNvSpPr txBox="1"/>
          <p:nvPr/>
        </p:nvSpPr>
        <p:spPr>
          <a:xfrm>
            <a:off x="0" y="0"/>
            <a:ext cx="13949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4.4 Discussion</a:t>
            </a:r>
            <a:endParaRPr lang="zh-TW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字方塊 5">
            <a:extLst>
              <a:ext uri="{FF2B5EF4-FFF2-40B4-BE49-F238E27FC236}">
                <a16:creationId xmlns:a16="http://schemas.microsoft.com/office/drawing/2014/main" id="{6057C342-93B2-E83D-2B83-F87BCC4548A6}"/>
              </a:ext>
            </a:extLst>
          </p:cNvPr>
          <p:cNvSpPr txBox="1"/>
          <p:nvPr/>
        </p:nvSpPr>
        <p:spPr>
          <a:xfrm>
            <a:off x="0" y="338554"/>
            <a:ext cx="865176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Advantage</a:t>
            </a:r>
          </a:p>
          <a:p>
            <a:pPr marL="361950" lvl="1" indent="-179388">
              <a:buFont typeface="+mj-lt"/>
              <a:buAutoNum type="arabicParenR"/>
            </a:pP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combination of </a:t>
            </a:r>
            <a:r>
              <a:rPr lang="en-US" altLang="zh-TW" sz="14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transformer and U-Net </a:t>
            </a: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architectures in </a:t>
            </a:r>
            <a:r>
              <a:rPr lang="en-US" altLang="zh-TW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TransUnet</a:t>
            </a: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allows for </a:t>
            </a:r>
            <a:r>
              <a:rPr lang="en-US" altLang="zh-TW" sz="14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effective feature extraction </a:t>
            </a: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semantic segmentation.</a:t>
            </a:r>
          </a:p>
          <a:p>
            <a:pPr marL="361950" lvl="1" indent="-179388">
              <a:buFont typeface="+mj-lt"/>
              <a:buAutoNum type="arabicParenR"/>
            </a:pP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multi-head self-attention mechanism enables the model to focus on </a:t>
            </a:r>
            <a:r>
              <a:rPr lang="en-US" altLang="zh-TW" sz="14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relevant features </a:t>
            </a: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across different image patches, enhancing its ability to identify subtle differences between benign and malignant nodules.</a:t>
            </a:r>
          </a:p>
          <a:p>
            <a:pPr marL="182563" lvl="1"/>
            <a:endParaRPr lang="en-US" altLang="zh-TW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  <a:tabLst>
                <a:tab pos="180975" algn="l"/>
              </a:tabLst>
            </a:pP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Disadvantage,</a:t>
            </a:r>
          </a:p>
          <a:p>
            <a:pPr marL="361950" lvl="1" indent="-179388">
              <a:buFont typeface="+mj-lt"/>
              <a:buAutoNum type="arabicParenR"/>
            </a:pP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LIDC-IDRI comprises 8,474 lung CT images, which may </a:t>
            </a:r>
            <a:r>
              <a:rPr lang="en-US" altLang="zh-TW" sz="14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not fully represent the diversity </a:t>
            </a: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lung nodules encountered in clinical practice.</a:t>
            </a:r>
          </a:p>
          <a:p>
            <a:pPr marL="361950" lvl="1" indent="-179388">
              <a:buFont typeface="+mj-lt"/>
              <a:buAutoNum type="arabicParenR"/>
            </a:pP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altLang="zh-TW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TransUNet</a:t>
            </a: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model has not demonstrated its predictive capabilities in clinical real-time imaging.</a:t>
            </a:r>
          </a:p>
        </p:txBody>
      </p:sp>
    </p:spTree>
    <p:extLst>
      <p:ext uri="{BB962C8B-B14F-4D97-AF65-F5344CB8AC3E}">
        <p14:creationId xmlns:p14="http://schemas.microsoft.com/office/powerpoint/2010/main" val="29153681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5272EB2-72E0-306C-1AD9-B1CB450A1096}"/>
              </a:ext>
            </a:extLst>
          </p:cNvPr>
          <p:cNvSpPr txBox="1">
            <a:spLocks/>
          </p:cNvSpPr>
          <p:nvPr/>
        </p:nvSpPr>
        <p:spPr>
          <a:xfrm>
            <a:off x="15055" y="-42048"/>
            <a:ext cx="6651559" cy="4608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538163"/>
            <a:r>
              <a:rPr lang="en-US" altLang="ko-K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 Conclusions and Future Work</a:t>
            </a:r>
            <a:endParaRPr lang="zh-TW" altLang="en-US" sz="18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1">
            <a:extLst>
              <a:ext uri="{FF2B5EF4-FFF2-40B4-BE49-F238E27FC236}">
                <a16:creationId xmlns:a16="http://schemas.microsoft.com/office/drawing/2014/main" id="{2C191BEC-3308-ABD6-1D26-E87C4B272461}"/>
              </a:ext>
            </a:extLst>
          </p:cNvPr>
          <p:cNvSpPr txBox="1">
            <a:spLocks/>
          </p:cNvSpPr>
          <p:nvPr/>
        </p:nvSpPr>
        <p:spPr>
          <a:xfrm>
            <a:off x="-15055" y="321357"/>
            <a:ext cx="9144000" cy="3364818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285750">
              <a:lnSpc>
                <a:spcPct val="100000"/>
              </a:lnSpc>
              <a:spcBef>
                <a:spcPts val="200"/>
              </a:spcBef>
              <a:buFont typeface="Wingdings" panose="05000000000000000000" pitchFamily="2" charset="2"/>
              <a:buChar char="Ø"/>
            </a:pPr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  <a:p>
            <a:pPr marL="609600" indent="-342900">
              <a:lnSpc>
                <a:spcPct val="100000"/>
              </a:lnSpc>
              <a:spcBef>
                <a:spcPts val="200"/>
              </a:spcBef>
              <a:buAutoNum type="arabicPeriod"/>
              <a:tabLst>
                <a:tab pos="361950" algn="l"/>
                <a:tab pos="447675" algn="l"/>
              </a:tabLst>
            </a:pPr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use of </a:t>
            </a:r>
            <a:r>
              <a:rPr lang="en-US" altLang="zh-TW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TransUnet</a:t>
            </a:r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overcomes challenges faced by clinicians, such as the subjective nature of nodule classification and the difficulty in accurately identifying small nodules.</a:t>
            </a:r>
          </a:p>
          <a:p>
            <a:pPr marL="609600" indent="-342900">
              <a:lnSpc>
                <a:spcPct val="100000"/>
              </a:lnSpc>
              <a:spcBef>
                <a:spcPts val="200"/>
              </a:spcBef>
              <a:buAutoNum type="arabicPeriod"/>
              <a:tabLst>
                <a:tab pos="361950" algn="l"/>
                <a:tab pos="447675" algn="l"/>
              </a:tabLst>
            </a:pPr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effectiveness of </a:t>
            </a:r>
            <a:r>
              <a:rPr lang="en-US" altLang="zh-TW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TransUnet</a:t>
            </a:r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model was validated using LIDC-IDRI dataset, which is widely recognized resource for evaluating lung cancer classification methods.</a:t>
            </a:r>
          </a:p>
          <a:p>
            <a:pPr>
              <a:lnSpc>
                <a:spcPct val="100000"/>
              </a:lnSpc>
              <a:spcBef>
                <a:spcPts val="200"/>
              </a:spcBef>
              <a:buFont typeface="Wingdings" panose="05000000000000000000" pitchFamily="2" charset="2"/>
              <a:buChar char="Ø"/>
              <a:tabLst>
                <a:tab pos="447675" algn="l"/>
              </a:tabLst>
            </a:pPr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Work</a:t>
            </a:r>
          </a:p>
          <a:p>
            <a:pPr marL="628650" indent="-361950">
              <a:lnSpc>
                <a:spcPct val="100000"/>
              </a:lnSpc>
              <a:spcBef>
                <a:spcPts val="200"/>
              </a:spcBef>
              <a:buFont typeface="+mj-lt"/>
              <a:buAutoNum type="arabicPeriod"/>
              <a:tabLst>
                <a:tab pos="447675" algn="l"/>
              </a:tabLst>
            </a:pPr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Advancement in Lung Nodule Classification</a:t>
            </a:r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The </a:t>
            </a:r>
            <a:r>
              <a:rPr lang="en-US" altLang="zh-TW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TransUnet</a:t>
            </a:r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model represents a significant advancement in the </a:t>
            </a:r>
            <a:r>
              <a:rPr lang="en-US" altLang="zh-TW" sz="16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automatic classification of lung nodules</a:t>
            </a:r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which are known for their sparsity in CT images. The </a:t>
            </a:r>
            <a:r>
              <a:rPr lang="en-US" altLang="zh-TW" sz="16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lack of continuity </a:t>
            </a:r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poses challenges to classification tasks using Transformer methods.</a:t>
            </a:r>
          </a:p>
          <a:p>
            <a:pPr marL="628650" indent="-361950">
              <a:lnSpc>
                <a:spcPct val="100000"/>
              </a:lnSpc>
              <a:spcBef>
                <a:spcPts val="200"/>
              </a:spcBef>
              <a:buFont typeface="+mj-lt"/>
              <a:buAutoNum type="arabicPeriod"/>
              <a:tabLst>
                <a:tab pos="447675" algn="l"/>
              </a:tabLst>
            </a:pPr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Potential for Improved Diagnosis</a:t>
            </a:r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The model’s high sensitivity and specificity indicate its potential to improve early detection and diagnosis of lung cancer.</a:t>
            </a:r>
          </a:p>
          <a:p>
            <a:pPr marL="628650" indent="-361950">
              <a:lnSpc>
                <a:spcPct val="100000"/>
              </a:lnSpc>
              <a:spcBef>
                <a:spcPts val="200"/>
              </a:spcBef>
              <a:buFont typeface="+mj-lt"/>
              <a:buAutoNum type="arabicPeriod"/>
              <a:tabLst>
                <a:tab pos="447675" algn="l"/>
              </a:tabLst>
            </a:pPr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Encouragement for Further Research</a:t>
            </a:r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The results encourage the use of </a:t>
            </a:r>
            <a:r>
              <a:rPr lang="en-US" altLang="zh-TW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TransUnet</a:t>
            </a:r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medical image classification.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C1E779-4FF1-6E30-54C1-C4C3E57D0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92875"/>
            <a:ext cx="2057400" cy="365125"/>
          </a:xfrm>
        </p:spPr>
        <p:txBody>
          <a:bodyPr/>
          <a:lstStyle/>
          <a:p>
            <a:fld id="{AEC6EDD4-4A7A-48E4-9699-B17F69F0B2B8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8234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F551980-AD9B-C545-773C-F3C7BF6BA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7C883-B5AB-4F1C-8127-8D19C684E47C}" type="slidenum">
              <a:rPr lang="zh-TW" altLang="en-US" smtClean="0"/>
              <a:t>34</a:t>
            </a:fld>
            <a:endParaRPr lang="zh-TW" altLang="en-US"/>
          </a:p>
        </p:txBody>
      </p:sp>
      <p:sp>
        <p:nvSpPr>
          <p:cNvPr id="3" name="標題 1">
            <a:extLst>
              <a:ext uri="{FF2B5EF4-FFF2-40B4-BE49-F238E27FC236}">
                <a16:creationId xmlns:a16="http://schemas.microsoft.com/office/drawing/2014/main" id="{4E8CFF7C-29A1-AF7A-34B6-2A9E51C43CAE}"/>
              </a:ext>
            </a:extLst>
          </p:cNvPr>
          <p:cNvSpPr txBox="1">
            <a:spLocks/>
          </p:cNvSpPr>
          <p:nvPr/>
        </p:nvSpPr>
        <p:spPr>
          <a:xfrm>
            <a:off x="15055" y="-42048"/>
            <a:ext cx="6651559" cy="4608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538163"/>
            <a:r>
              <a:rPr lang="en-US" altLang="ko-K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</a:t>
            </a:r>
            <a:endParaRPr lang="zh-TW" altLang="en-US" sz="18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81363F-7A7B-60B9-7AA1-39EEA5DF88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126" y="418752"/>
            <a:ext cx="7768017" cy="27325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973E618-D457-BDDA-14D9-267301E403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115" y="3615093"/>
            <a:ext cx="7678041" cy="6212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5414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0CF51F-DFB6-2375-4AA9-65A341475C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5531401-2773-A027-E588-711A939297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7C883-B5AB-4F1C-8127-8D19C684E47C}" type="slidenum">
              <a:rPr lang="zh-TW" altLang="en-US" smtClean="0"/>
              <a:t>35</a:t>
            </a:fld>
            <a:endParaRPr lang="zh-TW" altLang="en-US"/>
          </a:p>
        </p:txBody>
      </p:sp>
      <p:sp>
        <p:nvSpPr>
          <p:cNvPr id="3" name="標題 1">
            <a:extLst>
              <a:ext uri="{FF2B5EF4-FFF2-40B4-BE49-F238E27FC236}">
                <a16:creationId xmlns:a16="http://schemas.microsoft.com/office/drawing/2014/main" id="{5E45C45B-3645-4510-E739-1CEB1A4F072F}"/>
              </a:ext>
            </a:extLst>
          </p:cNvPr>
          <p:cNvSpPr txBox="1">
            <a:spLocks/>
          </p:cNvSpPr>
          <p:nvPr/>
        </p:nvSpPr>
        <p:spPr>
          <a:xfrm>
            <a:off x="15055" y="-42048"/>
            <a:ext cx="6651559" cy="4608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538163"/>
            <a:r>
              <a:rPr lang="en-US" altLang="ko-K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</a:t>
            </a:r>
            <a:endParaRPr lang="zh-TW" altLang="en-US" sz="18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FE07638-1FB6-DE82-0384-100BF1CC31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633" y="418752"/>
            <a:ext cx="7678041" cy="6212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8973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7642138-E242-6C89-15D7-E7B4D96566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48" y="1470416"/>
            <a:ext cx="1322947" cy="1658256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D68164C-05D5-BD80-E20A-7D6DF92D8F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92875"/>
            <a:ext cx="2057400" cy="365125"/>
          </a:xfrm>
        </p:spPr>
        <p:txBody>
          <a:bodyPr/>
          <a:lstStyle/>
          <a:p>
            <a:fld id="{8FB7C883-B5AB-4F1C-8127-8D19C684E47C}" type="slidenum">
              <a:rPr lang="zh-TW" altLang="en-US" smtClean="0"/>
              <a:t>36</a:t>
            </a:fld>
            <a:endParaRPr lang="zh-TW" alt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AC1DEE0-E992-EEEC-DD46-4C868FD299C9}"/>
              </a:ext>
            </a:extLst>
          </p:cNvPr>
          <p:cNvSpPr txBox="1">
            <a:spLocks/>
          </p:cNvSpPr>
          <p:nvPr/>
        </p:nvSpPr>
        <p:spPr>
          <a:xfrm>
            <a:off x="1" y="0"/>
            <a:ext cx="4907720" cy="3383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製圖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11" name="投影片編號版面配置區 2">
            <a:extLst>
              <a:ext uri="{FF2B5EF4-FFF2-40B4-BE49-F238E27FC236}">
                <a16:creationId xmlns:a16="http://schemas.microsoft.com/office/drawing/2014/main" id="{ED921299-AFBE-3A9E-4D50-484944DC9057}"/>
              </a:ext>
            </a:extLst>
          </p:cNvPr>
          <p:cNvSpPr txBox="1">
            <a:spLocks/>
          </p:cNvSpPr>
          <p:nvPr/>
        </p:nvSpPr>
        <p:spPr>
          <a:xfrm>
            <a:off x="7086600" y="649287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8FB7C883-B5AB-4F1C-8127-8D19C684E47C}" type="slidenum">
              <a:rPr lang="zh-TW" altLang="en-US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新細明體" panose="02020500000000000000" pitchFamily="18" charset="-120"/>
              </a:rPr>
              <a:pPr>
                <a:defRPr/>
              </a:pPr>
              <a:t>36</a:t>
            </a:fld>
            <a:endParaRPr lang="zh-TW" altLang="en-US" dirty="0">
              <a:solidFill>
                <a:prstClr val="black">
                  <a:tint val="75000"/>
                </a:prstClr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380313D-4539-DB9D-B85A-7119A2A3CE93}"/>
              </a:ext>
            </a:extLst>
          </p:cNvPr>
          <p:cNvGrpSpPr/>
          <p:nvPr/>
        </p:nvGrpSpPr>
        <p:grpSpPr>
          <a:xfrm>
            <a:off x="3031236" y="3425417"/>
            <a:ext cx="5004508" cy="1954703"/>
            <a:chOff x="-1488130" y="6112416"/>
            <a:chExt cx="5004508" cy="195470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文字方塊 124">
                  <a:extLst>
                    <a:ext uri="{FF2B5EF4-FFF2-40B4-BE49-F238E27FC236}">
                      <a16:creationId xmlns:a16="http://schemas.microsoft.com/office/drawing/2014/main" id="{C12373A5-F9BF-7A0A-D458-AF90D759D09D}"/>
                    </a:ext>
                  </a:extLst>
                </p:cNvPr>
                <p:cNvSpPr txBox="1"/>
                <p:nvPr/>
              </p:nvSpPr>
              <p:spPr>
                <a:xfrm>
                  <a:off x="-1111720" y="6305396"/>
                  <a:ext cx="293529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R="0" lvl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tabLst/>
                    <a:defRPr/>
                  </a:pPr>
                  <a14:m>
                    <m:oMath xmlns:m="http://schemas.openxmlformats.org/officeDocument/2006/math">
                      <m:r>
                        <a:rPr lang="en-US" altLang="zh-TW" sz="1200" b="0" i="1" smtClean="0">
                          <a:latin typeface="Cambria Math" panose="02040503050406030204" pitchFamily="18" charset="0"/>
                          <a:ea typeface="新細明體" panose="02020500000000000000" pitchFamily="18" charset="-120"/>
                        </a:rPr>
                        <m:t>𝑋</m:t>
                      </m:r>
                    </m:oMath>
                  </a14:m>
                  <a:r>
                    <a:rPr lang="en-US" altLang="zh-TW" sz="1200" b="0" dirty="0">
                      <a:ea typeface="新細明體" panose="02020500000000000000" pitchFamily="18" charset="-120"/>
                    </a:rPr>
                    <a:t>=</a:t>
                  </a:r>
                  <a14:m>
                    <m:oMath xmlns:m="http://schemas.openxmlformats.org/officeDocument/2006/math"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  <a:ea typeface="新細明體" panose="02020500000000000000" pitchFamily="18" charset="-120"/>
                        </a:rPr>
                        <m:t>𝐹𝑙𝑎𝑡𝑡𝑒𝑛</m:t>
                      </m:r>
                      <m:d>
                        <m:dPr>
                          <m:ctrlPr>
                            <a:rPr lang="en-US" altLang="zh-TW" sz="1200" b="0" i="1" dirty="0" smtClean="0"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</m:ctrlPr>
                        </m:dPr>
                        <m:e>
                          <m:r>
                            <a:rPr lang="en-US" altLang="zh-TW" sz="1200" b="0" i="1" dirty="0" smtClean="0"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  <m:t>𝑃</m:t>
                          </m:r>
                        </m:e>
                      </m:d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altLang="zh-TW" sz="12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2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zh-TW" sz="12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𝑂</m:t>
                          </m:r>
                        </m:sub>
                      </m:sSub>
                      <m:d>
                        <m:dPr>
                          <m:ctrlPr>
                            <a:rPr lang="en-US" altLang="zh-TW" sz="12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12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1024</m:t>
                          </m:r>
                          <m:r>
                            <a:rPr lang="en-US" altLang="zh-TW" sz="12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altLang="zh-TW" sz="12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×256</m:t>
                          </m:r>
                          <m:r>
                            <a:rPr lang="en-US" altLang="zh-TW" sz="12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12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2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TW" sz="12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𝑂</m:t>
                          </m:r>
                        </m:sub>
                      </m:sSub>
                    </m:oMath>
                  </a14:m>
                  <a:endParaRPr kumimoji="0" lang="en-US" altLang="zh-TW" sz="120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3" name="文字方塊 124">
                  <a:extLst>
                    <a:ext uri="{FF2B5EF4-FFF2-40B4-BE49-F238E27FC236}">
                      <a16:creationId xmlns:a16="http://schemas.microsoft.com/office/drawing/2014/main" id="{C12373A5-F9BF-7A0A-D458-AF90D759D09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1111720" y="6305396"/>
                  <a:ext cx="2935298" cy="276999"/>
                </a:xfrm>
                <a:prstGeom prst="rect">
                  <a:avLst/>
                </a:prstGeom>
                <a:blipFill>
                  <a:blip r:embed="rId3"/>
                  <a:stretch>
                    <a:fillRect t="-2222" b="-17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文字方塊 124">
                  <a:extLst>
                    <a:ext uri="{FF2B5EF4-FFF2-40B4-BE49-F238E27FC236}">
                      <a16:creationId xmlns:a16="http://schemas.microsoft.com/office/drawing/2014/main" id="{2EDFABE6-B292-32A8-0B15-2C9D1B640A01}"/>
                    </a:ext>
                  </a:extLst>
                </p:cNvPr>
                <p:cNvSpPr txBox="1"/>
                <p:nvPr/>
              </p:nvSpPr>
              <p:spPr>
                <a:xfrm>
                  <a:off x="-1488130" y="6112416"/>
                  <a:ext cx="500450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R="0" lvl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tabLst/>
                    <a:defRPr/>
                  </a:pPr>
                  <a:r>
                    <a:rPr lang="en-US" altLang="zh-TW" sz="1200" dirty="0">
                      <a:latin typeface="Calibri" panose="020F0502020204030204"/>
                      <a:ea typeface="新細明體" panose="02020500000000000000" pitchFamily="18" charset="-120"/>
                    </a:rPr>
                    <a:t>1.2</a:t>
                  </a:r>
                  <a:r>
                    <a:rPr kumimoji="0" lang="en-US" altLang="zh-TW" sz="1200" i="0" u="none" strike="noStrike" kern="1200" cap="none" spc="0" normalizeH="0" baseline="0" noProof="0" dirty="0">
                      <a:ln>
                        <a:noFill/>
                      </a:ln>
                      <a:effectLst/>
                      <a:uLnTx/>
                      <a:uFillTx/>
                      <a:latin typeface="Calibri" panose="020F0502020204030204"/>
                      <a:ea typeface="新細明體" panose="02020500000000000000" pitchFamily="18" charset="-120"/>
                      <a:cs typeface="+mn-cs"/>
                    </a:rPr>
                    <a:t>) </a:t>
                  </a:r>
                  <a:r>
                    <a:rPr kumimoji="0" lang="en-US" altLang="zh-TW" sz="120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B0F0"/>
                      </a:solidFill>
                      <a:effectLst/>
                      <a:uLnTx/>
                      <a:uFillTx/>
                      <a:latin typeface="Calibri" panose="020F0502020204030204"/>
                      <a:ea typeface="新細明體" panose="02020500000000000000" pitchFamily="18" charset="-120"/>
                      <a:cs typeface="+mn-cs"/>
                    </a:rPr>
                    <a:t>Linear Projection</a:t>
                  </a:r>
                  <a:r>
                    <a:rPr kumimoji="0" lang="en-US" altLang="zh-TW" sz="1200" i="0" u="none" strike="noStrike" kern="1200" cap="none" spc="0" normalizeH="0" baseline="0" noProof="0" dirty="0">
                      <a:ln>
                        <a:noFill/>
                      </a:ln>
                      <a:effectLst/>
                      <a:uLnTx/>
                      <a:uFillTx/>
                      <a:latin typeface="Calibri" panose="020F0502020204030204"/>
                      <a:ea typeface="新細明體" panose="02020500000000000000" pitchFamily="18" charset="-120"/>
                      <a:cs typeface="+mn-cs"/>
                    </a:rPr>
                    <a:t>: Flatten and </a:t>
                  </a:r>
                  <a:r>
                    <a:rPr lang="en-US" altLang="zh-TW" sz="1200" dirty="0">
                      <a:latin typeface="Calibri" panose="020F0502020204030204"/>
                      <a:ea typeface="新細明體" panose="02020500000000000000" pitchFamily="18" charset="-120"/>
                    </a:rPr>
                    <a:t>Linear Projection image patches </a:t>
                  </a:r>
                  <a14:m>
                    <m:oMath xmlns:m="http://schemas.openxmlformats.org/officeDocument/2006/math">
                      <m:r>
                        <a:rPr lang="en-US" altLang="zh-TW" sz="1200" b="0" i="1" smtClean="0">
                          <a:latin typeface="Cambria Math" panose="02040503050406030204" pitchFamily="18" charset="0"/>
                          <a:ea typeface="新細明體" panose="02020500000000000000" pitchFamily="18" charset="-120"/>
                        </a:rPr>
                        <m:t>𝑃</m:t>
                      </m:r>
                    </m:oMath>
                  </a14:m>
                  <a:r>
                    <a:rPr lang="en-US" altLang="zh-TW" sz="1200" dirty="0">
                      <a:latin typeface="Calibri" panose="020F0502020204030204"/>
                      <a:ea typeface="新細明體" panose="02020500000000000000" pitchFamily="18" charset="-120"/>
                    </a:rPr>
                    <a:t> to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TW" sz="1200" b="0" i="1" smtClean="0"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</m:ctrlPr>
                        </m:sSubPr>
                        <m:e>
                          <m:r>
                            <a:rPr lang="en-US" altLang="zh-TW" sz="1200" b="0" i="1" smtClean="0"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  <m:t>𝑋</m:t>
                          </m:r>
                        </m:e>
                        <m:sub>
                          <m:r>
                            <a:rPr lang="en-US" altLang="zh-TW" sz="1200" b="0" i="1" smtClean="0"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  <m:t>𝑖𝑛</m:t>
                          </m:r>
                        </m:sub>
                      </m:sSub>
                    </m:oMath>
                  </a14:m>
                  <a:r>
                    <a:rPr lang="en-US" altLang="zh-TW" sz="1200" dirty="0">
                      <a:latin typeface="Calibri" panose="020F0502020204030204"/>
                      <a:ea typeface="新細明體" panose="02020500000000000000" pitchFamily="18" charset="-120"/>
                    </a:rPr>
                    <a:t>.</a:t>
                  </a:r>
                  <a:endParaRPr kumimoji="0" lang="en-US" altLang="zh-TW" sz="120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4" name="文字方塊 124">
                  <a:extLst>
                    <a:ext uri="{FF2B5EF4-FFF2-40B4-BE49-F238E27FC236}">
                      <a16:creationId xmlns:a16="http://schemas.microsoft.com/office/drawing/2014/main" id="{2EDFABE6-B292-32A8-0B15-2C9D1B640A0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1488130" y="6112416"/>
                  <a:ext cx="5004508" cy="276999"/>
                </a:xfrm>
                <a:prstGeom prst="rect">
                  <a:avLst/>
                </a:prstGeom>
                <a:blipFill>
                  <a:blip r:embed="rId4"/>
                  <a:stretch>
                    <a:fillRect t="-2222" b="-17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文字方塊 18">
                  <a:extLst>
                    <a:ext uri="{FF2B5EF4-FFF2-40B4-BE49-F238E27FC236}">
                      <a16:creationId xmlns:a16="http://schemas.microsoft.com/office/drawing/2014/main" id="{62D276FA-27DC-6E40-31D8-D22770238544}"/>
                    </a:ext>
                  </a:extLst>
                </p:cNvPr>
                <p:cNvSpPr txBox="1"/>
                <p:nvPr/>
              </p:nvSpPr>
              <p:spPr>
                <a:xfrm>
                  <a:off x="-1010444" y="6555351"/>
                  <a:ext cx="4014305" cy="20364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lvl="0">
                    <a:defRPr/>
                  </a:pPr>
                  <a14:m>
                    <m:oMath xmlns:m="http://schemas.openxmlformats.org/officeDocument/2006/math">
                      <m:r>
                        <a:rPr kumimoji="0" lang="en-US" altLang="zh-TW" sz="13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𝑋</m:t>
                      </m:r>
                      <m:r>
                        <a:rPr kumimoji="0" lang="en-US" altLang="zh-TW" sz="13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={</m:t>
                      </m:r>
                      <m:r>
                        <a:rPr kumimoji="0" lang="en-US" altLang="zh-TW" sz="13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𝑥</m:t>
                      </m:r>
                      <m:r>
                        <a:rPr kumimoji="0" lang="en-US" altLang="zh-TW" sz="13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(</m:t>
                      </m:r>
                      <m:r>
                        <a:rPr kumimoji="0" lang="en-US" altLang="zh-TW" sz="13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𝑟</m:t>
                      </m:r>
                      <m:r>
                        <a:rPr kumimoji="0" lang="en-US" altLang="zh-TW" sz="13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,</m:t>
                      </m:r>
                      <m:r>
                        <a:rPr kumimoji="0" lang="en-US" altLang="zh-TW" sz="13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𝑐</m:t>
                      </m:r>
                      <m:r>
                        <a:rPr kumimoji="0" lang="en-US" altLang="zh-TW" sz="13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)</m:t>
                      </m:r>
                    </m:oMath>
                  </a14:m>
                  <a:r>
                    <a:rPr kumimoji="0" lang="az-Cyrl-AZ" altLang="zh-TW" sz="1300" b="0" i="1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新細明體" panose="02020500000000000000" pitchFamily="18" charset="-120"/>
                      <a:cs typeface="+mn-cs"/>
                    </a:rPr>
                    <a:t>Є</a:t>
                  </a:r>
                  <a:r>
                    <a:rPr kumimoji="0" lang="en-US" altLang="zh-TW" sz="1300" b="0" i="1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新細明體" panose="02020500000000000000" pitchFamily="18" charset="-120"/>
                      <a:cs typeface="+mn-cs"/>
                    </a:rPr>
                    <a:t>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13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TW" sz="13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𝑅</m:t>
                          </m:r>
                        </m:e>
                        <m:sup>
                          <m:r>
                            <a:rPr kumimoji="0" lang="en-US" altLang="zh-TW" sz="13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  <m:r>
                            <a:rPr kumimoji="0" lang="en-US" altLang="zh-TW" sz="13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×</m:t>
                          </m:r>
                          <m:r>
                            <a:rPr kumimoji="0" lang="en-US" altLang="zh-TW" sz="13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  <m:r>
                            <a:rPr kumimoji="0" lang="en-US" altLang="zh-TW" sz="13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×</m:t>
                          </m:r>
                          <m:sSub>
                            <m:sSubPr>
                              <m:ctrlPr>
                                <a:rPr kumimoji="0" lang="en-US" altLang="zh-TW" sz="13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TW" sz="13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𝑑</m:t>
                              </m:r>
                            </m:e>
                            <m:sub>
                              <m:r>
                                <a:rPr kumimoji="0" lang="en-US" altLang="zh-TW" sz="13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𝑚</m:t>
                              </m:r>
                            </m:sub>
                          </m:sSub>
                        </m:sup>
                      </m:sSup>
                      <m:r>
                        <a:rPr kumimoji="0" lang="en-US" altLang="zh-TW" sz="13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 </m:t>
                      </m:r>
                      <m:d>
                        <m:dPr>
                          <m:begChr m:val="|"/>
                          <m:endChr m:val="}"/>
                          <m:ctrlPr>
                            <a:rPr kumimoji="0" lang="en-US" altLang="zh-TW" sz="13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altLang="zh-TW" sz="13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en-US" altLang="zh-TW" sz="13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𝑟</m:t>
                          </m:r>
                          <m:r>
                            <a:rPr kumimoji="0" lang="en-US" altLang="zh-TW" sz="13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r>
                            <a:rPr kumimoji="0" lang="en-US" altLang="zh-TW" sz="13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𝑐</m:t>
                          </m:r>
                          <m:r>
                            <a:rPr kumimoji="0" lang="en-US" altLang="zh-TW" sz="13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=1,…32</m:t>
                          </m:r>
                        </m:e>
                      </m:d>
                      <m:r>
                        <a:rPr kumimoji="0" lang="en-US" altLang="zh-TW" sz="13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, </m:t>
                      </m:r>
                      <m:sSub>
                        <m:sSubPr>
                          <m:ctrlPr>
                            <a:rPr kumimoji="0" lang="en-US" altLang="zh-TW" sz="13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TW" sz="13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𝑑</m:t>
                          </m:r>
                        </m:e>
                        <m:sub>
                          <m:r>
                            <a:rPr kumimoji="0" lang="en-US" altLang="zh-TW" sz="13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𝑚</m:t>
                          </m:r>
                        </m:sub>
                      </m:sSub>
                      <m:r>
                        <a:rPr kumimoji="0" lang="en-US" altLang="zh-TW" sz="13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=256</m:t>
                      </m:r>
                    </m:oMath>
                  </a14:m>
                  <a:endParaRPr kumimoji="0" lang="zh-TW" altLang="en-US" sz="11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5" name="文字方塊 18">
                  <a:extLst>
                    <a:ext uri="{FF2B5EF4-FFF2-40B4-BE49-F238E27FC236}">
                      <a16:creationId xmlns:a16="http://schemas.microsoft.com/office/drawing/2014/main" id="{62D276FA-27DC-6E40-31D8-D2277023854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1010444" y="6555351"/>
                  <a:ext cx="4014305" cy="203645"/>
                </a:xfrm>
                <a:prstGeom prst="rect">
                  <a:avLst/>
                </a:prstGeom>
                <a:blipFill>
                  <a:blip r:embed="rId5"/>
                  <a:stretch>
                    <a:fillRect l="-1520" t="-24242" b="-4848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" name="文字方塊 124">
              <a:extLst>
                <a:ext uri="{FF2B5EF4-FFF2-40B4-BE49-F238E27FC236}">
                  <a16:creationId xmlns:a16="http://schemas.microsoft.com/office/drawing/2014/main" id="{7C428BA0-EDE7-C65D-0594-59AFD2B2AF20}"/>
                </a:ext>
              </a:extLst>
            </p:cNvPr>
            <p:cNvSpPr txBox="1"/>
            <p:nvPr/>
          </p:nvSpPr>
          <p:spPr>
            <a:xfrm>
              <a:off x="-1436775" y="6747214"/>
              <a:ext cx="377983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R="0" lvl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en-US" altLang="zh-TW" sz="1200" noProof="0" dirty="0">
                  <a:latin typeface="Calibri" panose="020F0502020204030204"/>
                  <a:ea typeface="新細明體" panose="02020500000000000000" pitchFamily="18" charset="-120"/>
                </a:rPr>
                <a:t>1.3</a:t>
              </a:r>
              <a:r>
                <a:rPr kumimoji="0" lang="en-US" altLang="zh-TW" sz="120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) Add </a:t>
              </a:r>
              <a:r>
                <a:rPr kumimoji="0" lang="en-US" altLang="zh-TW" sz="1200" i="0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positional embedding </a:t>
              </a:r>
              <a:r>
                <a:rPr kumimoji="0" lang="en-US" altLang="zh-TW" sz="120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using sine and cosine</a:t>
              </a:r>
              <a:r>
                <a:rPr lang="en-US" altLang="zh-TW" sz="1200" dirty="0">
                  <a:latin typeface="Calibri" panose="020F0502020204030204"/>
                  <a:ea typeface="新細明體" panose="02020500000000000000" pitchFamily="18" charset="-120"/>
                </a:rPr>
                <a:t>.</a:t>
              </a:r>
              <a:endParaRPr kumimoji="0" lang="en-US" altLang="zh-TW" sz="12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文字方塊 18">
                  <a:extLst>
                    <a:ext uri="{FF2B5EF4-FFF2-40B4-BE49-F238E27FC236}">
                      <a16:creationId xmlns:a16="http://schemas.microsoft.com/office/drawing/2014/main" id="{6201CF8F-3361-9B7A-B322-B3E4CBEC5923}"/>
                    </a:ext>
                  </a:extLst>
                </p:cNvPr>
                <p:cNvSpPr txBox="1"/>
                <p:nvPr/>
              </p:nvSpPr>
              <p:spPr>
                <a:xfrm>
                  <a:off x="-992389" y="6972583"/>
                  <a:ext cx="1838151" cy="19543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lvl="0">
                    <a:defRPr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13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TW" sz="13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𝑋</m:t>
                          </m:r>
                        </m:e>
                        <m:sub>
                          <m:r>
                            <a:rPr kumimoji="0" lang="en-US" altLang="zh-TW" sz="13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𝑖𝑛</m:t>
                          </m:r>
                        </m:sub>
                      </m:sSub>
                      <m:r>
                        <a:rPr kumimoji="0" lang="en-US" altLang="zh-TW" sz="13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TW" sz="13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altLang="zh-TW" sz="13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13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13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P</m:t>
                          </m:r>
                          <m:r>
                            <m:rPr>
                              <m:sty m:val="p"/>
                            </m:rPr>
                            <a:rPr lang="en-US" altLang="zh-TW" sz="13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</m:t>
                          </m:r>
                        </m:e>
                        <m:sub>
                          <m:r>
                            <a:rPr lang="en-US" altLang="zh-TW" sz="13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𝑡𝑜𝑘𝑒𝑛</m:t>
                          </m:r>
                        </m:sub>
                      </m:sSub>
                      <m:r>
                        <a:rPr lang="en-US" altLang="zh-TW" sz="13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zh-TW" sz="13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r>
                        <a:rPr lang="en-US" altLang="zh-TW" sz="13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zh-TW" sz="13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  <m:r>
                        <a:rPr lang="en-US" altLang="zh-TW" sz="13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kumimoji="0" lang="zh-TW" altLang="en-US" sz="1100" b="0" i="1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新細明體" panose="02020500000000000000" pitchFamily="18" charset="-120"/>
                      <a:cs typeface="+mn-cs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17" name="文字方塊 18">
                  <a:extLst>
                    <a:ext uri="{FF2B5EF4-FFF2-40B4-BE49-F238E27FC236}">
                      <a16:creationId xmlns:a16="http://schemas.microsoft.com/office/drawing/2014/main" id="{6201CF8F-3361-9B7A-B322-B3E4CBEC592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992389" y="6972583"/>
                  <a:ext cx="1838151" cy="195438"/>
                </a:xfrm>
                <a:prstGeom prst="rect">
                  <a:avLst/>
                </a:prstGeom>
                <a:blipFill>
                  <a:blip r:embed="rId6"/>
                  <a:stretch>
                    <a:fillRect l="-3322" b="-4062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文字方塊 18">
                  <a:extLst>
                    <a:ext uri="{FF2B5EF4-FFF2-40B4-BE49-F238E27FC236}">
                      <a16:creationId xmlns:a16="http://schemas.microsoft.com/office/drawing/2014/main" id="{E4F6112F-2EBD-F08F-9AD5-E2A19C9119CE}"/>
                    </a:ext>
                  </a:extLst>
                </p:cNvPr>
                <p:cNvSpPr txBox="1"/>
                <p:nvPr/>
              </p:nvSpPr>
              <p:spPr>
                <a:xfrm>
                  <a:off x="-650335" y="7166130"/>
                  <a:ext cx="2291542" cy="20005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lvl="0"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zh-TW" sz="13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𝑃</m:t>
                        </m:r>
                        <m:sSub>
                          <m:sSubPr>
                            <m:ctrlPr>
                              <a:rPr kumimoji="0" lang="en-US" altLang="zh-TW" sz="13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TW" sz="13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𝐸</m:t>
                            </m:r>
                          </m:e>
                          <m:sub>
                            <m:r>
                              <a:rPr kumimoji="0" lang="en-US" altLang="zh-TW" sz="13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𝑡𝑜𝑘𝑒𝑛</m:t>
                            </m:r>
                          </m:sub>
                        </m:sSub>
                        <m:d>
                          <m:dPr>
                            <m:ctrlPr>
                              <a:rPr kumimoji="0" lang="en-US" altLang="zh-TW" sz="13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dPr>
                          <m:e>
                            <m:r>
                              <a:rPr kumimoji="0" lang="en-US" altLang="zh-TW" sz="13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𝑟</m:t>
                            </m:r>
                            <m:r>
                              <a:rPr kumimoji="0" lang="en-US" altLang="zh-TW" sz="13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,</m:t>
                            </m:r>
                            <m:r>
                              <a:rPr kumimoji="0" lang="en-US" altLang="zh-TW" sz="13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𝑐</m:t>
                            </m:r>
                          </m:e>
                        </m:d>
                        <m:r>
                          <a:rPr kumimoji="0" lang="en-US" altLang="zh-TW" sz="13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=</m:t>
                        </m:r>
                        <m:r>
                          <a:rPr lang="en-US" altLang="zh-TW" sz="13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altLang="zh-TW" sz="13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  <m:d>
                          <m:dPr>
                            <m:ctrlPr>
                              <a:rPr lang="en-US" altLang="zh-TW" sz="13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13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d>
                        <m:r>
                          <a:rPr lang="en-US" altLang="zh-TW" sz="13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TW" sz="13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𝑃𝐸</m:t>
                        </m:r>
                        <m:r>
                          <a:rPr lang="en-US" altLang="zh-TW" sz="13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TW" sz="13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altLang="zh-TW" sz="13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kumimoji="0" lang="zh-TW" altLang="en-US" sz="11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8" name="文字方塊 18">
                  <a:extLst>
                    <a:ext uri="{FF2B5EF4-FFF2-40B4-BE49-F238E27FC236}">
                      <a16:creationId xmlns:a16="http://schemas.microsoft.com/office/drawing/2014/main" id="{E4F6112F-2EBD-F08F-9AD5-E2A19C9119C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650335" y="7166130"/>
                  <a:ext cx="2291542" cy="200055"/>
                </a:xfrm>
                <a:prstGeom prst="rect">
                  <a:avLst/>
                </a:prstGeom>
                <a:blipFill>
                  <a:blip r:embed="rId7"/>
                  <a:stretch>
                    <a:fillRect l="-266" t="-3030" r="-1064" b="-3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文字方塊 18">
                  <a:extLst>
                    <a:ext uri="{FF2B5EF4-FFF2-40B4-BE49-F238E27FC236}">
                      <a16:creationId xmlns:a16="http://schemas.microsoft.com/office/drawing/2014/main" id="{BAD7D3FA-3F5C-6440-83C5-B51BFCC89757}"/>
                    </a:ext>
                  </a:extLst>
                </p:cNvPr>
                <p:cNvSpPr txBox="1"/>
                <p:nvPr/>
              </p:nvSpPr>
              <p:spPr>
                <a:xfrm>
                  <a:off x="-1124044" y="7400882"/>
                  <a:ext cx="606333" cy="19543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lvl="0">
                    <a:defRPr/>
                  </a:pPr>
                  <a14:m>
                    <m:oMath xmlns:m="http://schemas.openxmlformats.org/officeDocument/2006/math">
                      <m:r>
                        <a:rPr kumimoji="0" lang="en-US" altLang="zh-TW" sz="13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𝑗</m:t>
                      </m:r>
                      <m:r>
                        <a:rPr kumimoji="0" lang="en-US" altLang="zh-TW" sz="13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r>
                        <a:rPr kumimoji="0" lang="en-US" altLang="zh-TW" sz="13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𝑟</m:t>
                      </m:r>
                      <m:r>
                        <a:rPr kumimoji="0" lang="en-US" altLang="zh-TW" sz="13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,</m:t>
                      </m:r>
                      <m:r>
                        <a:rPr kumimoji="0" lang="en-US" altLang="zh-TW" sz="13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𝑐</m:t>
                      </m:r>
                    </m:oMath>
                  </a14:m>
                  <a:r>
                    <a:rPr kumimoji="0" lang="zh-TW" altLang="en-US" sz="1100" b="0" i="1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新細明體" panose="02020500000000000000" pitchFamily="18" charset="-120"/>
                      <a:cs typeface="+mn-cs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19" name="文字方塊 18">
                  <a:extLst>
                    <a:ext uri="{FF2B5EF4-FFF2-40B4-BE49-F238E27FC236}">
                      <a16:creationId xmlns:a16="http://schemas.microsoft.com/office/drawing/2014/main" id="{BAD7D3FA-3F5C-6440-83C5-B51BFCC897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1124044" y="7400882"/>
                  <a:ext cx="606333" cy="195438"/>
                </a:xfrm>
                <a:prstGeom prst="rect">
                  <a:avLst/>
                </a:prstGeom>
                <a:blipFill>
                  <a:blip r:embed="rId8"/>
                  <a:stretch>
                    <a:fillRect l="-13131" b="-4062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文字方塊 18">
                  <a:extLst>
                    <a:ext uri="{FF2B5EF4-FFF2-40B4-BE49-F238E27FC236}">
                      <a16:creationId xmlns:a16="http://schemas.microsoft.com/office/drawing/2014/main" id="{A8CD1C4C-19E7-0A22-AA5B-0CE4DA2C7BF8}"/>
                    </a:ext>
                  </a:extLst>
                </p:cNvPr>
                <p:cNvSpPr txBox="1"/>
                <p:nvPr/>
              </p:nvSpPr>
              <p:spPr>
                <a:xfrm>
                  <a:off x="-517712" y="7401937"/>
                  <a:ext cx="2675461" cy="66518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lvl="0">
                    <a:defRPr/>
                  </a:pPr>
                  <a:r>
                    <a:rPr lang="en-US" altLang="zh-TW" sz="1100" dirty="0">
                      <a:solidFill>
                        <a:prstClr val="black"/>
                      </a:solidFill>
                      <a:latin typeface="Calibri" panose="020F0502020204030204"/>
                      <a:ea typeface="新細明體" panose="02020500000000000000" pitchFamily="18" charset="-120"/>
                    </a:rPr>
                    <a:t>Even </a:t>
                  </a:r>
                  <a14:m>
                    <m:oMath xmlns:m="http://schemas.openxmlformats.org/officeDocument/2006/math">
                      <m:r>
                        <a:rPr lang="en-US" altLang="zh-TW" sz="11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新細明體" panose="02020500000000000000" pitchFamily="18" charset="-120"/>
                        </a:rPr>
                        <m:t>𝑃𝐸</m:t>
                      </m:r>
                      <m:d>
                        <m:dPr>
                          <m:ctrlPr>
                            <a:rPr lang="en-US" altLang="zh-TW" sz="11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</m:ctrlPr>
                        </m:dPr>
                        <m:e>
                          <m:r>
                            <a:rPr lang="en-US" altLang="zh-TW" sz="11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  <m:t>𝑗</m:t>
                          </m:r>
                          <m:r>
                            <a:rPr lang="en-US" altLang="zh-TW" sz="11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  <m:t>,2</m:t>
                          </m:r>
                          <m:r>
                            <a:rPr lang="en-US" altLang="zh-TW" sz="11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  <m:t>𝑖</m:t>
                          </m:r>
                        </m:e>
                      </m:d>
                      <m:r>
                        <a:rPr lang="en-US" altLang="zh-TW" sz="11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新細明體" panose="02020500000000000000" pitchFamily="18" charset="-12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TW" sz="1100" b="0" i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新細明體" panose="02020500000000000000" pitchFamily="18" charset="-120"/>
                        </a:rPr>
                        <m:t>sin</m:t>
                      </m:r>
                      <m:r>
                        <a:rPr lang="en-US" altLang="zh-TW" sz="11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新細明體" panose="02020500000000000000" pitchFamily="18" charset="-120"/>
                        </a:rPr>
                        <m:t>⁡(</m:t>
                      </m:r>
                      <m:f>
                        <m:fPr>
                          <m:ctrlPr>
                            <a:rPr lang="en-US" altLang="zh-TW" sz="11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11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zh-TW" sz="11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11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10000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en-US" altLang="zh-TW" sz="11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TW" sz="11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altLang="zh-TW" sz="11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altLang="zh-TW" sz="11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11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altLang="zh-TW" sz="11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</m:den>
                              </m:f>
                            </m:sup>
                          </m:sSup>
                        </m:den>
                      </m:f>
                      <m:r>
                        <a:rPr lang="en-US" altLang="zh-TW" sz="11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新細明體" panose="02020500000000000000" pitchFamily="18" charset="-120"/>
                        </a:rPr>
                        <m:t>)</m:t>
                      </m:r>
                    </m:oMath>
                  </a14:m>
                  <a:r>
                    <a:rPr lang="en-US" altLang="zh-TW" sz="1100" dirty="0">
                      <a:solidFill>
                        <a:prstClr val="black"/>
                      </a:solidFill>
                      <a:latin typeface="Calibri" panose="020F0502020204030204"/>
                      <a:ea typeface="新細明體" panose="02020500000000000000" pitchFamily="18" charset="-120"/>
                    </a:rPr>
                    <a:t> </a:t>
                  </a:r>
                </a:p>
                <a:p>
                  <a:pPr lvl="0">
                    <a:defRPr/>
                  </a:pPr>
                  <a:r>
                    <a:rPr kumimoji="0" lang="en-US" altLang="zh-TW" sz="1100" b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新細明體" panose="02020500000000000000" pitchFamily="18" charset="-120"/>
                      <a:cs typeface="+mn-cs"/>
                    </a:rPr>
                    <a:t>Odd </a:t>
                  </a:r>
                  <a14:m>
                    <m:oMath xmlns:m="http://schemas.openxmlformats.org/officeDocument/2006/math">
                      <m:r>
                        <a:rPr lang="en-US" altLang="zh-TW" sz="11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新細明體" panose="02020500000000000000" pitchFamily="18" charset="-120"/>
                        </a:rPr>
                        <m:t>𝑃𝐸</m:t>
                      </m:r>
                      <m:d>
                        <m:dPr>
                          <m:ctrlPr>
                            <a:rPr lang="en-US" altLang="zh-TW" sz="11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</m:ctrlPr>
                        </m:dPr>
                        <m:e>
                          <m:r>
                            <a:rPr lang="en-US" altLang="zh-TW" sz="11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  <m:t>𝑗</m:t>
                          </m:r>
                          <m:r>
                            <a:rPr lang="en-US" altLang="zh-TW" sz="11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  <m:t>,2</m:t>
                          </m:r>
                          <m:r>
                            <a:rPr lang="en-US" altLang="zh-TW" sz="11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  <m:t>𝑖</m:t>
                          </m:r>
                          <m:r>
                            <a:rPr lang="en-US" altLang="zh-TW" sz="11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  <m:t>+1</m:t>
                          </m:r>
                        </m:e>
                      </m:d>
                      <m:r>
                        <a:rPr lang="en-US" altLang="zh-TW" sz="11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新細明體" panose="02020500000000000000" pitchFamily="18" charset="-12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TW" sz="1100" b="0" i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新細明體" panose="02020500000000000000" pitchFamily="18" charset="-120"/>
                        </a:rPr>
                        <m:t>cos</m:t>
                      </m:r>
                      <m:r>
                        <a:rPr lang="en-US" altLang="zh-TW" sz="11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新細明體" panose="02020500000000000000" pitchFamily="18" charset="-120"/>
                        </a:rPr>
                        <m:t>⁡(</m:t>
                      </m:r>
                      <m:f>
                        <m:fPr>
                          <m:ctrlPr>
                            <a:rPr lang="en-US" altLang="zh-TW" sz="11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11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zh-TW" sz="11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11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10000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en-US" altLang="zh-TW" sz="11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TW" sz="11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altLang="zh-TW" sz="11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TW" sz="1100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altLang="zh-TW" sz="11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11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altLang="zh-TW" sz="11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</m:den>
                              </m:f>
                            </m:sup>
                          </m:sSup>
                        </m:den>
                      </m:f>
                      <m:r>
                        <a:rPr lang="en-US" altLang="zh-TW" sz="11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新細明體" panose="02020500000000000000" pitchFamily="18" charset="-120"/>
                        </a:rPr>
                        <m:t>)</m:t>
                      </m:r>
                    </m:oMath>
                  </a14:m>
                  <a:r>
                    <a:rPr lang="en-US" altLang="zh-TW" sz="1100" dirty="0">
                      <a:solidFill>
                        <a:prstClr val="black"/>
                      </a:solidFill>
                      <a:latin typeface="Calibri" panose="020F0502020204030204"/>
                      <a:ea typeface="新細明體" panose="02020500000000000000" pitchFamily="18" charset="-120"/>
                    </a:rPr>
                    <a:t>, </a:t>
                  </a:r>
                  <a:r>
                    <a:rPr lang="en-US" altLang="zh-TW" sz="1100" dirty="0" err="1">
                      <a:solidFill>
                        <a:prstClr val="black"/>
                      </a:solidFill>
                      <a:latin typeface="Calibri" panose="020F0502020204030204"/>
                      <a:ea typeface="新細明體" panose="02020500000000000000" pitchFamily="18" charset="-120"/>
                    </a:rPr>
                    <a:t>i</a:t>
                  </a:r>
                  <a:r>
                    <a:rPr lang="en-US" altLang="zh-TW" sz="1100" dirty="0">
                      <a:solidFill>
                        <a:prstClr val="black"/>
                      </a:solidFill>
                      <a:latin typeface="Calibri" panose="020F0502020204030204"/>
                      <a:ea typeface="新細明體" panose="02020500000000000000" pitchFamily="18" charset="-120"/>
                    </a:rPr>
                    <a:t>=0~255 </a:t>
                  </a:r>
                  <a:endParaRPr kumimoji="0" lang="zh-TW" altLang="en-US" sz="1100" b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0" name="文字方塊 18">
                  <a:extLst>
                    <a:ext uri="{FF2B5EF4-FFF2-40B4-BE49-F238E27FC236}">
                      <a16:creationId xmlns:a16="http://schemas.microsoft.com/office/drawing/2014/main" id="{A8CD1C4C-19E7-0A22-AA5B-0CE4DA2C7B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517712" y="7401937"/>
                  <a:ext cx="2675461" cy="665182"/>
                </a:xfrm>
                <a:prstGeom prst="rect">
                  <a:avLst/>
                </a:prstGeom>
                <a:blipFill>
                  <a:blip r:embed="rId9"/>
                  <a:stretch>
                    <a:fillRect l="-3189" t="-909" b="-272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字方塊 18">
                <a:extLst>
                  <a:ext uri="{FF2B5EF4-FFF2-40B4-BE49-F238E27FC236}">
                    <a16:creationId xmlns:a16="http://schemas.microsoft.com/office/drawing/2014/main" id="{9CEC3AAA-D3F8-9239-D2A5-A00061D76B6C}"/>
                  </a:ext>
                </a:extLst>
              </p:cNvPr>
              <p:cNvSpPr txBox="1"/>
              <p:nvPr/>
            </p:nvSpPr>
            <p:spPr>
              <a:xfrm>
                <a:off x="3387052" y="5435260"/>
                <a:ext cx="3526790" cy="20255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lvl="0">
                  <a:defRPr/>
                </a:pPr>
                <a:r>
                  <a:rPr kumimoji="0" lang="en-US" altLang="zh-TW" sz="1300" b="0" u="none" strike="noStrike" kern="1200" cap="none" spc="0" normalizeH="0" baseline="0" noProof="0" dirty="0">
                    <a:ln>
                      <a:noFill/>
                    </a:ln>
                    <a:solidFill>
                      <a:srgbClr val="00B0F0"/>
                    </a:solidFill>
                    <a:effectLst/>
                    <a:uLnTx/>
                    <a:uFillTx/>
                    <a:cs typeface="+mn-cs"/>
                  </a:rPr>
                  <a:t>O/P</a:t>
                </a:r>
                <a:r>
                  <a:rPr kumimoji="0" lang="en-US" altLang="zh-TW" sz="1300" b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cs typeface="+mn-cs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TW" sz="13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TW" sz="13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𝑋</m:t>
                        </m:r>
                      </m:e>
                      <m:sub>
                        <m:r>
                          <a:rPr kumimoji="0" lang="en-US" altLang="zh-TW" sz="13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𝑖𝑛</m:t>
                        </m:r>
                      </m:sub>
                    </m:sSub>
                    <m:r>
                      <a:rPr kumimoji="0" lang="en-US" altLang="zh-TW" sz="13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={</m:t>
                    </m:r>
                    <m:sSub>
                      <m:sSubPr>
                        <m:ctrlPr>
                          <a:rPr kumimoji="0" lang="en-US" altLang="zh-TW" sz="13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TW" sz="13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𝑥</m:t>
                        </m:r>
                      </m:e>
                      <m:sub>
                        <m:r>
                          <a:rPr kumimoji="0" lang="en-US" altLang="zh-TW" sz="13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𝑖𝑛</m:t>
                        </m:r>
                      </m:sub>
                    </m:sSub>
                    <m:r>
                      <a:rPr kumimoji="0" lang="en-US" altLang="zh-TW" sz="13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(</m:t>
                    </m:r>
                    <m:r>
                      <m:rPr>
                        <m:sty m:val="p"/>
                      </m:rPr>
                      <a:rPr kumimoji="0" lang="en-US" altLang="zh-TW" sz="13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r</m:t>
                    </m:r>
                    <m:r>
                      <a:rPr kumimoji="0" lang="en-US" altLang="zh-TW" sz="13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,</m:t>
                    </m:r>
                    <m:r>
                      <m:rPr>
                        <m:sty m:val="p"/>
                      </m:rPr>
                      <a:rPr kumimoji="0" lang="en-US" altLang="zh-TW" sz="13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c</m:t>
                    </m:r>
                    <m:r>
                      <a:rPr kumimoji="0" lang="en-US" altLang="zh-TW" sz="13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)</m:t>
                    </m:r>
                    <m:r>
                      <m:rPr>
                        <m:nor/>
                      </m:rPr>
                      <a:rPr lang="az-Cyrl-AZ" altLang="zh-TW" sz="1300" i="1" dirty="0">
                        <a:solidFill>
                          <a:prstClr val="black"/>
                        </a:solidFill>
                      </a:rPr>
                      <m:t>Є</m:t>
                    </m:r>
                    <m:r>
                      <m:rPr>
                        <m:nor/>
                      </m:rPr>
                      <a:rPr lang="en-US" altLang="zh-TW" sz="1300" i="1" dirty="0">
                        <a:solidFill>
                          <a:prstClr val="black"/>
                        </a:solidFill>
                      </a:rPr>
                      <m:t> </m:t>
                    </m:r>
                    <m:sSup>
                      <m:sSupPr>
                        <m:ctrlPr>
                          <a:rPr lang="en-US" altLang="zh-TW" sz="13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13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zh-TW" sz="13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1×</m:t>
                        </m:r>
                        <m:r>
                          <a:rPr lang="en-US" altLang="zh-TW" sz="13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TW" sz="13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TW" sz="13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256</m:t>
                        </m:r>
                      </m:sup>
                    </m:sSup>
                    <m:r>
                      <a:rPr kumimoji="0" lang="en-US" altLang="zh-TW" sz="13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}</m:t>
                    </m:r>
                  </m:oMath>
                </a14:m>
                <a:r>
                  <a:rPr kumimoji="0" lang="zh-TW" altLang="en-US" sz="1100" b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 </a:t>
                </a:r>
                <a:r>
                  <a:rPr kumimoji="0" lang="en-US" altLang="zh-TW" sz="1100" b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where </a:t>
                </a:r>
                <a:r>
                  <a:rPr kumimoji="0" lang="en-US" altLang="zh-TW" sz="1100" b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r,c</a:t>
                </a:r>
                <a:r>
                  <a:rPr kumimoji="0" lang="en-US" altLang="zh-TW" sz="1100" b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=0~31</a:t>
                </a:r>
                <a:endParaRPr kumimoji="0" lang="zh-TW" altLang="en-US" sz="1100" b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21" name="文字方塊 18">
                <a:extLst>
                  <a:ext uri="{FF2B5EF4-FFF2-40B4-BE49-F238E27FC236}">
                    <a16:creationId xmlns:a16="http://schemas.microsoft.com/office/drawing/2014/main" id="{9CEC3AAA-D3F8-9239-D2A5-A00061D76B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7052" y="5435260"/>
                <a:ext cx="3526790" cy="202556"/>
              </a:xfrm>
              <a:prstGeom prst="rect">
                <a:avLst/>
              </a:prstGeom>
              <a:blipFill>
                <a:blip r:embed="rId10"/>
                <a:stretch>
                  <a:fillRect l="-2941" t="-24242" b="-484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Group 21">
            <a:extLst>
              <a:ext uri="{FF2B5EF4-FFF2-40B4-BE49-F238E27FC236}">
                <a16:creationId xmlns:a16="http://schemas.microsoft.com/office/drawing/2014/main" id="{6B36B5A4-2C2F-C4AC-479F-9BF6B18EF6BA}"/>
              </a:ext>
            </a:extLst>
          </p:cNvPr>
          <p:cNvGrpSpPr/>
          <p:nvPr/>
        </p:nvGrpSpPr>
        <p:grpSpPr>
          <a:xfrm>
            <a:off x="60066" y="307703"/>
            <a:ext cx="2714891" cy="3565948"/>
            <a:chOff x="1371630" y="346133"/>
            <a:chExt cx="2714891" cy="356594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文字方塊 51">
                  <a:extLst>
                    <a:ext uri="{FF2B5EF4-FFF2-40B4-BE49-F238E27FC236}">
                      <a16:creationId xmlns:a16="http://schemas.microsoft.com/office/drawing/2014/main" id="{E00E70BA-4106-E87B-4F6D-41EF81351A42}"/>
                    </a:ext>
                  </a:extLst>
                </p:cNvPr>
                <p:cNvSpPr txBox="1"/>
                <p:nvPr/>
              </p:nvSpPr>
              <p:spPr>
                <a:xfrm>
                  <a:off x="2968241" y="841480"/>
                  <a:ext cx="950435" cy="246221"/>
                </a:xfrm>
                <a:prstGeom prst="rect">
                  <a:avLst/>
                </a:prstGeom>
                <a:noFill/>
                <a:ln>
                  <a:solidFill>
                    <a:schemeClr val="accent1"/>
                  </a:solidFill>
                  <a:prstDash val="dash"/>
                </a:ln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zh-TW" sz="10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𝐻</m:t>
                        </m:r>
                        <m:r>
                          <a:rPr kumimoji="0" lang="en-US" altLang="zh-TW" sz="10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×</m:t>
                        </m:r>
                        <m:r>
                          <a:rPr kumimoji="0" lang="en-US" altLang="zh-TW" sz="10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𝑊</m:t>
                        </m:r>
                        <m:r>
                          <a:rPr kumimoji="0" lang="en-US" altLang="zh-TW" sz="10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×64</m:t>
                        </m:r>
                        <m:r>
                          <a:rPr kumimoji="0" lang="en-US" altLang="zh-TW" sz="10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𝑐</m:t>
                        </m:r>
                      </m:oMath>
                    </m:oMathPara>
                  </a14:m>
                  <a:endParaRPr kumimoji="0" lang="zh-TW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3" name="文字方塊 51">
                  <a:extLst>
                    <a:ext uri="{FF2B5EF4-FFF2-40B4-BE49-F238E27FC236}">
                      <a16:creationId xmlns:a16="http://schemas.microsoft.com/office/drawing/2014/main" id="{E00E70BA-4106-E87B-4F6D-41EF81351A4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68241" y="841480"/>
                  <a:ext cx="950435" cy="246221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>
                  <a:solidFill>
                    <a:schemeClr val="accent1"/>
                  </a:solidFill>
                  <a:prstDash val="dash"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文字方塊 68">
                  <a:extLst>
                    <a:ext uri="{FF2B5EF4-FFF2-40B4-BE49-F238E27FC236}">
                      <a16:creationId xmlns:a16="http://schemas.microsoft.com/office/drawing/2014/main" id="{1E804582-1150-888B-6221-661BCD8C1FA4}"/>
                    </a:ext>
                  </a:extLst>
                </p:cNvPr>
                <p:cNvSpPr txBox="1"/>
                <p:nvPr/>
              </p:nvSpPr>
              <p:spPr>
                <a:xfrm>
                  <a:off x="1480581" y="346133"/>
                  <a:ext cx="1620285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TW" sz="100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新細明體" panose="02020500000000000000" pitchFamily="18" charset="-120"/>
                      <a:cs typeface="+mn-cs"/>
                    </a:rPr>
                    <a:t>Input image </a:t>
                  </a:r>
                  <a14:m>
                    <m:oMath xmlns:m="http://schemas.openxmlformats.org/officeDocument/2006/math">
                      <m:r>
                        <a:rPr kumimoji="0" lang="en-US" altLang="zh-TW" sz="1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新細明體" panose="02020500000000000000" pitchFamily="18" charset="-120"/>
                          <a:cs typeface="+mn-cs"/>
                        </a:rPr>
                        <m:t>𝐼</m:t>
                      </m:r>
                    </m:oMath>
                  </a14:m>
                  <a:r>
                    <a:rPr kumimoji="0" lang="zh-TW" altLang="en-US" sz="100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新細明體" panose="02020500000000000000" pitchFamily="18" charset="-120"/>
                      <a:cs typeface="+mn-cs"/>
                    </a:rPr>
                    <a:t> </a:t>
                  </a:r>
                  <a:r>
                    <a:rPr kumimoji="0" lang="en-US" altLang="zh-TW" sz="100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新細明體" panose="02020500000000000000" pitchFamily="18" charset="-120"/>
                      <a:cs typeface="+mn-cs"/>
                    </a:rPr>
                    <a:t>(HxWx1c)</a:t>
                  </a:r>
                  <a:endParaRPr kumimoji="0" lang="zh-TW" altLang="en-US" sz="100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4" name="文字方塊 68">
                  <a:extLst>
                    <a:ext uri="{FF2B5EF4-FFF2-40B4-BE49-F238E27FC236}">
                      <a16:creationId xmlns:a16="http://schemas.microsoft.com/office/drawing/2014/main" id="{1E804582-1150-888B-6221-661BCD8C1FA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80581" y="346133"/>
                  <a:ext cx="1620285" cy="246221"/>
                </a:xfrm>
                <a:prstGeom prst="rect">
                  <a:avLst/>
                </a:prstGeom>
                <a:blipFill>
                  <a:blip r:embed="rId12"/>
                  <a:stretch>
                    <a:fillRect b="-1463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文字方塊 68">
                  <a:extLst>
                    <a:ext uri="{FF2B5EF4-FFF2-40B4-BE49-F238E27FC236}">
                      <a16:creationId xmlns:a16="http://schemas.microsoft.com/office/drawing/2014/main" id="{EF6A812E-E886-54B8-4933-2D83724F774E}"/>
                    </a:ext>
                  </a:extLst>
                </p:cNvPr>
                <p:cNvSpPr txBox="1"/>
                <p:nvPr/>
              </p:nvSpPr>
              <p:spPr>
                <a:xfrm>
                  <a:off x="1533974" y="1258054"/>
                  <a:ext cx="1012504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altLang="zh-TW" sz="1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新細明體" panose="02020500000000000000" pitchFamily="18" charset="-120"/>
                          <a:cs typeface="+mn-cs"/>
                        </a:rPr>
                        <m:t>𝐼</m:t>
                      </m:r>
                    </m:oMath>
                  </a14:m>
                  <a:r>
                    <a:rPr kumimoji="0" lang="zh-TW" altLang="en-US" sz="100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新細明體" panose="02020500000000000000" pitchFamily="18" charset="-120"/>
                      <a:cs typeface="+mn-cs"/>
                    </a:rPr>
                    <a:t> </a:t>
                  </a:r>
                  <a:r>
                    <a:rPr kumimoji="0" lang="en-US" altLang="zh-TW" sz="100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新細明體" panose="02020500000000000000" pitchFamily="18" charset="-120"/>
                      <a:cs typeface="+mn-cs"/>
                    </a:rPr>
                    <a:t>(512x512x1c)</a:t>
                  </a:r>
                  <a:endParaRPr kumimoji="0" lang="zh-TW" altLang="en-US" sz="100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5" name="文字方塊 68">
                  <a:extLst>
                    <a:ext uri="{FF2B5EF4-FFF2-40B4-BE49-F238E27FC236}">
                      <a16:creationId xmlns:a16="http://schemas.microsoft.com/office/drawing/2014/main" id="{EF6A812E-E886-54B8-4933-2D83724F774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33974" y="1258054"/>
                  <a:ext cx="1012504" cy="246221"/>
                </a:xfrm>
                <a:prstGeom prst="rect">
                  <a:avLst/>
                </a:prstGeom>
                <a:blipFill>
                  <a:blip r:embed="rId13"/>
                  <a:stretch>
                    <a:fillRect b="-17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文字方塊 51">
                  <a:extLst>
                    <a:ext uri="{FF2B5EF4-FFF2-40B4-BE49-F238E27FC236}">
                      <a16:creationId xmlns:a16="http://schemas.microsoft.com/office/drawing/2014/main" id="{E8426724-F971-E7B0-A7D6-76968E80B339}"/>
                    </a:ext>
                  </a:extLst>
                </p:cNvPr>
                <p:cNvSpPr txBox="1"/>
                <p:nvPr/>
              </p:nvSpPr>
              <p:spPr>
                <a:xfrm>
                  <a:off x="2957886" y="1126934"/>
                  <a:ext cx="1118280" cy="379463"/>
                </a:xfrm>
                <a:prstGeom prst="rect">
                  <a:avLst/>
                </a:prstGeom>
                <a:noFill/>
                <a:ln>
                  <a:solidFill>
                    <a:schemeClr val="accent1"/>
                  </a:solidFill>
                  <a:prstDash val="dash"/>
                </a:ln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 marR="0" lvl="0" indent="0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1000" b="0" i="1" u="none" strike="noStrike" cap="none" spc="0" normalizeH="0" baseline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mbria Math" panose="02040503050406030204" pitchFamily="18" charset="0"/>
                    </a:defRPr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TW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TW" dirty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num>
                          <m:den>
                            <m:r>
                              <a:rPr lang="en-US" altLang="zh-TW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altLang="zh-TW" dirty="0">
                            <a:latin typeface="Cambria Math" panose="02040503050406030204" pitchFamily="18" charset="0"/>
                          </a:rPr>
                          <m:t>×</m:t>
                        </m:r>
                        <m:f>
                          <m:fPr>
                            <m:ctrlPr>
                              <a:rPr lang="en-US" altLang="zh-TW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TW" dirty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num>
                          <m:den>
                            <m:r>
                              <a:rPr lang="en-US" altLang="zh-TW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altLang="zh-TW" dirty="0">
                            <a:latin typeface="Cambria Math" panose="02040503050406030204" pitchFamily="18" charset="0"/>
                          </a:rPr>
                          <m:t>×128</m:t>
                        </m:r>
                        <m:r>
                          <a:rPr lang="en-US" altLang="zh-TW" dirty="0">
                            <a:latin typeface="Cambria Math" panose="02040503050406030204" pitchFamily="18" charset="0"/>
                          </a:rPr>
                          <m:t>𝑐</m:t>
                        </m:r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26" name="文字方塊 51">
                  <a:extLst>
                    <a:ext uri="{FF2B5EF4-FFF2-40B4-BE49-F238E27FC236}">
                      <a16:creationId xmlns:a16="http://schemas.microsoft.com/office/drawing/2014/main" id="{E8426724-F971-E7B0-A7D6-76968E80B33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7886" y="1126934"/>
                  <a:ext cx="1118280" cy="379463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  <a:ln>
                  <a:solidFill>
                    <a:schemeClr val="accent1"/>
                  </a:solidFill>
                  <a:prstDash val="dash"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文字方塊 51">
                  <a:extLst>
                    <a:ext uri="{FF2B5EF4-FFF2-40B4-BE49-F238E27FC236}">
                      <a16:creationId xmlns:a16="http://schemas.microsoft.com/office/drawing/2014/main" id="{D4E85DF0-516B-2280-6F18-DE3EB8E405F4}"/>
                    </a:ext>
                  </a:extLst>
                </p:cNvPr>
                <p:cNvSpPr txBox="1"/>
                <p:nvPr/>
              </p:nvSpPr>
              <p:spPr>
                <a:xfrm>
                  <a:off x="2957886" y="1572411"/>
                  <a:ext cx="1118280" cy="379463"/>
                </a:xfrm>
                <a:prstGeom prst="rect">
                  <a:avLst/>
                </a:prstGeom>
                <a:noFill/>
                <a:ln>
                  <a:solidFill>
                    <a:schemeClr val="accent1"/>
                  </a:solidFill>
                  <a:prstDash val="dash"/>
                </a:ln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 marR="0" lvl="0" indent="0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1000" b="0" i="1" u="none" strike="noStrike" cap="none" spc="0" normalizeH="0" baseline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mbria Math" panose="02040503050406030204" pitchFamily="18" charset="0"/>
                    </a:defRPr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TW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TW" dirty="0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num>
                          <m:den>
                            <m:r>
                              <a:rPr lang="en-US" altLang="zh-TW" dirty="0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  <m:r>
                          <a:rPr lang="en-US" altLang="zh-TW" dirty="0" smtClean="0">
                            <a:latin typeface="Cambria Math" panose="02040503050406030204" pitchFamily="18" charset="0"/>
                          </a:rPr>
                          <m:t>×</m:t>
                        </m:r>
                        <m:f>
                          <m:fPr>
                            <m:ctrlPr>
                              <a:rPr lang="en-US" altLang="zh-TW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TW" dirty="0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num>
                          <m:den>
                            <m:r>
                              <a:rPr lang="en-US" altLang="zh-TW" dirty="0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  <m:r>
                          <a:rPr lang="en-US" altLang="zh-TW" dirty="0" smtClean="0">
                            <a:latin typeface="Cambria Math" panose="02040503050406030204" pitchFamily="18" charset="0"/>
                          </a:rPr>
                          <m:t>×256</m:t>
                        </m:r>
                        <m:r>
                          <a:rPr lang="en-US" altLang="zh-TW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27" name="文字方塊 51">
                  <a:extLst>
                    <a:ext uri="{FF2B5EF4-FFF2-40B4-BE49-F238E27FC236}">
                      <a16:creationId xmlns:a16="http://schemas.microsoft.com/office/drawing/2014/main" id="{D4E85DF0-516B-2280-6F18-DE3EB8E405F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7886" y="1572411"/>
                  <a:ext cx="1118280" cy="379463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  <a:ln>
                  <a:solidFill>
                    <a:schemeClr val="accent1"/>
                  </a:solidFill>
                  <a:prstDash val="dash"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文字方塊 51">
                  <a:extLst>
                    <a:ext uri="{FF2B5EF4-FFF2-40B4-BE49-F238E27FC236}">
                      <a16:creationId xmlns:a16="http://schemas.microsoft.com/office/drawing/2014/main" id="{C220D838-FD6D-C909-17FE-6937799070B6}"/>
                    </a:ext>
                  </a:extLst>
                </p:cNvPr>
                <p:cNvSpPr txBox="1"/>
                <p:nvPr/>
              </p:nvSpPr>
              <p:spPr>
                <a:xfrm>
                  <a:off x="2968241" y="2040082"/>
                  <a:ext cx="1118280" cy="379463"/>
                </a:xfrm>
                <a:prstGeom prst="rect">
                  <a:avLst/>
                </a:prstGeom>
                <a:noFill/>
                <a:ln>
                  <a:solidFill>
                    <a:schemeClr val="accent1"/>
                  </a:solidFill>
                  <a:prstDash val="dash"/>
                </a:ln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 marR="0" lvl="0" indent="0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1000" b="0" i="1" u="none" strike="noStrike" cap="none" spc="0" normalizeH="0" baseline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mbria Math" panose="02040503050406030204" pitchFamily="18" charset="0"/>
                    </a:defRPr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TW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TW" dirty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num>
                          <m:den>
                            <m:r>
                              <a:rPr lang="en-US" altLang="zh-TW" dirty="0">
                                <a:latin typeface="Cambria Math" panose="02040503050406030204" pitchFamily="18" charset="0"/>
                              </a:rPr>
                              <m:t>8</m:t>
                            </m:r>
                          </m:den>
                        </m:f>
                        <m:r>
                          <a:rPr lang="en-US" altLang="zh-TW" dirty="0">
                            <a:latin typeface="Cambria Math" panose="02040503050406030204" pitchFamily="18" charset="0"/>
                          </a:rPr>
                          <m:t>×</m:t>
                        </m:r>
                        <m:f>
                          <m:fPr>
                            <m:ctrlPr>
                              <a:rPr lang="en-US" altLang="zh-TW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TW" dirty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num>
                          <m:den>
                            <m:r>
                              <a:rPr lang="en-US" altLang="zh-TW" dirty="0">
                                <a:latin typeface="Cambria Math" panose="02040503050406030204" pitchFamily="18" charset="0"/>
                              </a:rPr>
                              <m:t>8</m:t>
                            </m:r>
                          </m:den>
                        </m:f>
                        <m:r>
                          <a:rPr lang="en-US" altLang="zh-TW" dirty="0">
                            <a:latin typeface="Cambria Math" panose="02040503050406030204" pitchFamily="18" charset="0"/>
                          </a:rPr>
                          <m:t>×512</m:t>
                        </m:r>
                        <m:r>
                          <a:rPr lang="en-US" altLang="zh-TW" dirty="0">
                            <a:latin typeface="Cambria Math" panose="02040503050406030204" pitchFamily="18" charset="0"/>
                          </a:rPr>
                          <m:t>𝑐</m:t>
                        </m:r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28" name="文字方塊 51">
                  <a:extLst>
                    <a:ext uri="{FF2B5EF4-FFF2-40B4-BE49-F238E27FC236}">
                      <a16:creationId xmlns:a16="http://schemas.microsoft.com/office/drawing/2014/main" id="{C220D838-FD6D-C909-17FE-6937799070B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68241" y="2040082"/>
                  <a:ext cx="1118280" cy="379463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  <a:ln>
                  <a:solidFill>
                    <a:schemeClr val="accent1"/>
                  </a:solidFill>
                  <a:prstDash val="dash"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文字方塊 51">
                  <a:extLst>
                    <a:ext uri="{FF2B5EF4-FFF2-40B4-BE49-F238E27FC236}">
                      <a16:creationId xmlns:a16="http://schemas.microsoft.com/office/drawing/2014/main" id="{DFFE2A69-3787-C2DB-375C-60DCFD7F2D44}"/>
                    </a:ext>
                  </a:extLst>
                </p:cNvPr>
                <p:cNvSpPr txBox="1"/>
                <p:nvPr/>
              </p:nvSpPr>
              <p:spPr>
                <a:xfrm>
                  <a:off x="2968241" y="2472397"/>
                  <a:ext cx="1118280" cy="379463"/>
                </a:xfrm>
                <a:prstGeom prst="rect">
                  <a:avLst/>
                </a:prstGeom>
                <a:noFill/>
                <a:ln>
                  <a:solidFill>
                    <a:schemeClr val="accent1"/>
                  </a:solidFill>
                  <a:prstDash val="dash"/>
                </a:ln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 marR="0" lvl="0" indent="0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1000" b="0" i="1" u="none" strike="noStrike" cap="none" spc="0" normalizeH="0" baseline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mbria Math" panose="02040503050406030204" pitchFamily="18" charset="0"/>
                    </a:defRPr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TW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TW" dirty="0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num>
                          <m:den>
                            <m:r>
                              <a:rPr lang="en-US" altLang="zh-TW" dirty="0" smtClean="0">
                                <a:latin typeface="Cambria Math" panose="02040503050406030204" pitchFamily="18" charset="0"/>
                              </a:rPr>
                              <m:t>16</m:t>
                            </m:r>
                          </m:den>
                        </m:f>
                        <m:r>
                          <a:rPr lang="en-US" altLang="zh-TW" dirty="0" smtClean="0">
                            <a:latin typeface="Cambria Math" panose="02040503050406030204" pitchFamily="18" charset="0"/>
                          </a:rPr>
                          <m:t>×</m:t>
                        </m:r>
                        <m:f>
                          <m:fPr>
                            <m:ctrlPr>
                              <a:rPr lang="en-US" altLang="zh-TW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TW" dirty="0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num>
                          <m:den>
                            <m:r>
                              <a:rPr lang="en-US" altLang="zh-TW" dirty="0" smtClean="0">
                                <a:latin typeface="Cambria Math" panose="02040503050406030204" pitchFamily="18" charset="0"/>
                              </a:rPr>
                              <m:t>16</m:t>
                            </m:r>
                          </m:den>
                        </m:f>
                        <m:r>
                          <a:rPr lang="en-US" altLang="zh-TW" dirty="0" smtClean="0">
                            <a:latin typeface="Cambria Math" panose="02040503050406030204" pitchFamily="18" charset="0"/>
                          </a:rPr>
                          <m:t>×1024</m:t>
                        </m:r>
                        <m:r>
                          <a:rPr lang="en-US" altLang="zh-TW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29" name="文字方塊 51">
                  <a:extLst>
                    <a:ext uri="{FF2B5EF4-FFF2-40B4-BE49-F238E27FC236}">
                      <a16:creationId xmlns:a16="http://schemas.microsoft.com/office/drawing/2014/main" id="{DFFE2A69-3787-C2DB-375C-60DCFD7F2D4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68241" y="2472397"/>
                  <a:ext cx="1118280" cy="379463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  <a:ln>
                  <a:solidFill>
                    <a:schemeClr val="accent1"/>
                  </a:solidFill>
                  <a:prstDash val="dash"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文字方塊 124">
                  <a:extLst>
                    <a:ext uri="{FF2B5EF4-FFF2-40B4-BE49-F238E27FC236}">
                      <a16:creationId xmlns:a16="http://schemas.microsoft.com/office/drawing/2014/main" id="{5C94CC00-76A6-472D-DFED-D61A9CB859F0}"/>
                    </a:ext>
                  </a:extLst>
                </p:cNvPr>
                <p:cNvSpPr txBox="1"/>
                <p:nvPr/>
              </p:nvSpPr>
              <p:spPr>
                <a:xfrm>
                  <a:off x="1384668" y="1530158"/>
                  <a:ext cx="1251224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R="0" lvl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tabLst/>
                    <a:defRPr/>
                  </a:pPr>
                  <a14:m>
                    <m:oMath xmlns:m="http://schemas.openxmlformats.org/officeDocument/2006/math">
                      <m:r>
                        <a:rPr lang="en-US" altLang="zh-TW" sz="1200" i="1" dirty="0" smtClean="0">
                          <a:latin typeface="Cambria Math" panose="02040503050406030204" pitchFamily="18" charset="0"/>
                          <a:ea typeface="新細明體" panose="02020500000000000000" pitchFamily="18" charset="-120"/>
                        </a:rPr>
                        <m:t>1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  <a:ea typeface="新細明體" panose="02020500000000000000" pitchFamily="18" charset="-120"/>
                        </a:rPr>
                        <m:t>. </m:t>
                      </m:r>
                    </m:oMath>
                  </a14:m>
                  <a:r>
                    <a:rPr kumimoji="0" lang="en-US" altLang="zh-TW" sz="1200" i="0" u="none" strike="noStrike" kern="1200" cap="none" spc="0" normalizeH="0" baseline="0" noProof="0" dirty="0">
                      <a:ln>
                        <a:noFill/>
                      </a:ln>
                      <a:effectLst/>
                      <a:uLnTx/>
                      <a:uFillTx/>
                      <a:latin typeface="Calibri" panose="020F0502020204030204"/>
                      <a:ea typeface="新細明體" panose="02020500000000000000" pitchFamily="18" charset="-120"/>
                      <a:cs typeface="+mn-cs"/>
                    </a:rPr>
                    <a:t>Tokenization</a:t>
                  </a:r>
                </a:p>
              </p:txBody>
            </p:sp>
          </mc:Choice>
          <mc:Fallback xmlns="">
            <p:sp>
              <p:nvSpPr>
                <p:cNvPr id="32" name="文字方塊 124">
                  <a:extLst>
                    <a:ext uri="{FF2B5EF4-FFF2-40B4-BE49-F238E27FC236}">
                      <a16:creationId xmlns:a16="http://schemas.microsoft.com/office/drawing/2014/main" id="{5C94CC00-76A6-472D-DFED-D61A9CB859F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84668" y="1530158"/>
                  <a:ext cx="1251224" cy="276999"/>
                </a:xfrm>
                <a:prstGeom prst="rect">
                  <a:avLst/>
                </a:prstGeom>
                <a:blipFill>
                  <a:blip r:embed="rId19"/>
                  <a:stretch>
                    <a:fillRect t="-2222" b="-17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文字方塊 68">
                  <a:extLst>
                    <a:ext uri="{FF2B5EF4-FFF2-40B4-BE49-F238E27FC236}">
                      <a16:creationId xmlns:a16="http://schemas.microsoft.com/office/drawing/2014/main" id="{0A07D193-824F-65AA-A79E-42BF1F0CA209}"/>
                    </a:ext>
                  </a:extLst>
                </p:cNvPr>
                <p:cNvSpPr txBox="1"/>
                <p:nvPr/>
              </p:nvSpPr>
              <p:spPr>
                <a:xfrm>
                  <a:off x="1371630" y="2545921"/>
                  <a:ext cx="1620285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lvl="0">
                    <a:defRPr/>
                  </a:pPr>
                  <a14:m>
                    <m:oMath xmlns:m="http://schemas.openxmlformats.org/officeDocument/2006/math">
                      <m:r>
                        <a:rPr lang="en-US" altLang="zh-TW" sz="1000" b="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新細明體" panose="02020500000000000000" pitchFamily="18" charset="-120"/>
                        </a:rPr>
                        <m:t>𝑃</m:t>
                      </m:r>
                    </m:oMath>
                  </a14:m>
                  <a:r>
                    <a:rPr lang="en-US" altLang="zh-TW" sz="1000" dirty="0">
                      <a:solidFill>
                        <a:prstClr val="black"/>
                      </a:solidFill>
                      <a:latin typeface="Calibri" panose="020F0502020204030204"/>
                      <a:ea typeface="新細明體" panose="02020500000000000000" pitchFamily="18" charset="-120"/>
                    </a:rPr>
                    <a:t>=</a:t>
                  </a:r>
                  <a14:m>
                    <m:oMath xmlns:m="http://schemas.openxmlformats.org/officeDocument/2006/math">
                      <m:r>
                        <a:rPr lang="en-US" altLang="zh-TW" sz="1000" b="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新細明體" panose="02020500000000000000" pitchFamily="18" charset="-120"/>
                        </a:rPr>
                        <m:t>{</m:t>
                      </m:r>
                      <m:r>
                        <a:rPr lang="en-US" altLang="zh-TW" sz="1000" b="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新細明體" panose="02020500000000000000" pitchFamily="18" charset="-120"/>
                        </a:rPr>
                        <m:t>𝑝</m:t>
                      </m:r>
                      <m:r>
                        <a:rPr lang="en-US" altLang="zh-TW" sz="1000" b="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新細明體" panose="02020500000000000000" pitchFamily="18" charset="-120"/>
                        </a:rPr>
                        <m:t>(</m:t>
                      </m:r>
                      <m:r>
                        <a:rPr lang="en-US" altLang="zh-TW" sz="1000" b="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新細明體" panose="02020500000000000000" pitchFamily="18" charset="-120"/>
                        </a:rPr>
                        <m:t>𝑟</m:t>
                      </m:r>
                      <m:r>
                        <a:rPr lang="en-US" altLang="zh-TW" sz="1000" b="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新細明體" panose="02020500000000000000" pitchFamily="18" charset="-120"/>
                        </a:rPr>
                        <m:t>,</m:t>
                      </m:r>
                      <m:r>
                        <a:rPr lang="en-US" altLang="zh-TW" sz="1000" b="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新細明體" panose="02020500000000000000" pitchFamily="18" charset="-120"/>
                        </a:rPr>
                        <m:t>𝑐</m:t>
                      </m:r>
                      <m:r>
                        <a:rPr lang="en-US" altLang="zh-TW" sz="1000" b="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新細明體" panose="02020500000000000000" pitchFamily="18" charset="-120"/>
                        </a:rPr>
                        <m:t>)}</m:t>
                      </m:r>
                    </m:oMath>
                  </a14:m>
                  <a:r>
                    <a:rPr lang="en-US" altLang="zh-TW" sz="1000" dirty="0">
                      <a:solidFill>
                        <a:prstClr val="black"/>
                      </a:solidFill>
                      <a:latin typeface="Calibri" panose="020F0502020204030204"/>
                      <a:ea typeface="新細明體" panose="02020500000000000000" pitchFamily="18" charset="-120"/>
                    </a:rPr>
                    <a:t> 32x32 patches, </a:t>
                  </a:r>
                </a:p>
                <a:p>
                  <a:pPr lvl="0">
                    <a:defRPr/>
                  </a:pPr>
                  <a:r>
                    <a:rPr lang="en-US" altLang="zh-TW" sz="1000" dirty="0">
                      <a:solidFill>
                        <a:prstClr val="black"/>
                      </a:solidFill>
                      <a:latin typeface="Calibri" panose="020F0502020204030204"/>
                      <a:ea typeface="新細明體" panose="02020500000000000000" pitchFamily="18" charset="-120"/>
                    </a:rPr>
                    <a:t>each 1x1x1024c</a:t>
                  </a:r>
                  <a:endParaRPr kumimoji="0" lang="zh-TW" altLang="en-US" sz="100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3" name="文字方塊 68">
                  <a:extLst>
                    <a:ext uri="{FF2B5EF4-FFF2-40B4-BE49-F238E27FC236}">
                      <a16:creationId xmlns:a16="http://schemas.microsoft.com/office/drawing/2014/main" id="{0A07D193-824F-65AA-A79E-42BF1F0CA2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71630" y="2545921"/>
                  <a:ext cx="1620285" cy="400110"/>
                </a:xfrm>
                <a:prstGeom prst="rect">
                  <a:avLst/>
                </a:prstGeom>
                <a:blipFill>
                  <a:blip r:embed="rId20"/>
                  <a:stretch>
                    <a:fillRect b="-90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文字方塊 68">
                  <a:extLst>
                    <a:ext uri="{FF2B5EF4-FFF2-40B4-BE49-F238E27FC236}">
                      <a16:creationId xmlns:a16="http://schemas.microsoft.com/office/drawing/2014/main" id="{5256E70D-3D5F-66CC-8F38-818AD5C23523}"/>
                    </a:ext>
                  </a:extLst>
                </p:cNvPr>
                <p:cNvSpPr txBox="1"/>
                <p:nvPr/>
              </p:nvSpPr>
              <p:spPr>
                <a:xfrm>
                  <a:off x="2319805" y="3511971"/>
                  <a:ext cx="1563198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lvl="0">
                    <a:defRPr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TW" sz="1000" b="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</m:ctrlPr>
                        </m:sSubPr>
                        <m:e>
                          <m:r>
                            <a:rPr lang="en-US" altLang="zh-TW" sz="1000" b="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  <m:t>𝑋</m:t>
                          </m:r>
                        </m:e>
                        <m:sub>
                          <m:r>
                            <a:rPr lang="en-US" altLang="zh-TW" sz="1000" b="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  <m:t>𝑖𝑛</m:t>
                          </m:r>
                        </m:sub>
                      </m:sSub>
                    </m:oMath>
                  </a14:m>
                  <a:r>
                    <a:rPr lang="en-US" altLang="zh-TW" sz="1000" dirty="0">
                      <a:solidFill>
                        <a:prstClr val="black"/>
                      </a:solidFill>
                      <a:latin typeface="Calibri" panose="020F0502020204030204"/>
                      <a:ea typeface="新細明體" panose="02020500000000000000" pitchFamily="18" charset="-120"/>
                    </a:rPr>
                    <a:t>=</a:t>
                  </a:r>
                  <a14:m>
                    <m:oMath xmlns:m="http://schemas.openxmlformats.org/officeDocument/2006/math">
                      <m:r>
                        <a:rPr lang="en-US" altLang="zh-TW" sz="1000" b="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新細明體" panose="02020500000000000000" pitchFamily="18" charset="-120"/>
                        </a:rPr>
                        <m:t>{</m:t>
                      </m:r>
                      <m:sSub>
                        <m:sSubPr>
                          <m:ctrlPr>
                            <a:rPr lang="en-US" altLang="zh-TW" sz="1000" b="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</m:ctrlPr>
                        </m:sSubPr>
                        <m:e>
                          <m:r>
                            <a:rPr lang="en-US" altLang="zh-TW" sz="1000" b="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1000" b="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  <m:t>𝑖𝑛</m:t>
                          </m:r>
                        </m:sub>
                      </m:sSub>
                      <m:r>
                        <a:rPr lang="en-US" altLang="zh-TW" sz="1000" b="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新細明體" panose="02020500000000000000" pitchFamily="18" charset="-120"/>
                        </a:rPr>
                        <m:t>(</m:t>
                      </m:r>
                      <m:r>
                        <a:rPr lang="en-US" altLang="zh-TW" sz="1000" b="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新細明體" panose="02020500000000000000" pitchFamily="18" charset="-120"/>
                        </a:rPr>
                        <m:t>𝑟</m:t>
                      </m:r>
                      <m:r>
                        <a:rPr lang="en-US" altLang="zh-TW" sz="1000" b="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新細明體" panose="02020500000000000000" pitchFamily="18" charset="-120"/>
                        </a:rPr>
                        <m:t>,</m:t>
                      </m:r>
                      <m:r>
                        <a:rPr lang="en-US" altLang="zh-TW" sz="1000" b="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新細明體" panose="02020500000000000000" pitchFamily="18" charset="-120"/>
                        </a:rPr>
                        <m:t>𝑐</m:t>
                      </m:r>
                      <m:r>
                        <a:rPr lang="en-US" altLang="zh-TW" sz="1000" b="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新細明體" panose="02020500000000000000" pitchFamily="18" charset="-120"/>
                        </a:rPr>
                        <m:t>)}</m:t>
                      </m:r>
                    </m:oMath>
                  </a14:m>
                  <a:r>
                    <a:rPr lang="en-US" altLang="zh-TW" sz="1000" dirty="0">
                      <a:solidFill>
                        <a:prstClr val="black"/>
                      </a:solidFill>
                      <a:latin typeface="Calibri" panose="020F0502020204030204"/>
                      <a:ea typeface="新細明體" panose="02020500000000000000" pitchFamily="18" charset="-120"/>
                    </a:rPr>
                    <a:t> 32x32 tokens, each 1x1x256c</a:t>
                  </a:r>
                  <a:endParaRPr kumimoji="0" lang="zh-TW" altLang="en-US" sz="100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4" name="文字方塊 68">
                  <a:extLst>
                    <a:ext uri="{FF2B5EF4-FFF2-40B4-BE49-F238E27FC236}">
                      <a16:creationId xmlns:a16="http://schemas.microsoft.com/office/drawing/2014/main" id="{5256E70D-3D5F-66CC-8F38-818AD5C2352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19805" y="3511971"/>
                  <a:ext cx="1563198" cy="400110"/>
                </a:xfrm>
                <a:prstGeom prst="rect">
                  <a:avLst/>
                </a:prstGeom>
                <a:blipFill>
                  <a:blip r:embed="rId21"/>
                  <a:stretch>
                    <a:fillRect b="-923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5" name="文字方塊 68">
              <a:extLst>
                <a:ext uri="{FF2B5EF4-FFF2-40B4-BE49-F238E27FC236}">
                  <a16:creationId xmlns:a16="http://schemas.microsoft.com/office/drawing/2014/main" id="{E48A6834-FED8-4AA6-B3AF-93A257838BEA}"/>
                </a:ext>
              </a:extLst>
            </p:cNvPr>
            <p:cNvSpPr txBox="1"/>
            <p:nvPr/>
          </p:nvSpPr>
          <p:spPr>
            <a:xfrm>
              <a:off x="1533974" y="1779782"/>
              <a:ext cx="65140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kumimoji="0" lang="en-US" altLang="zh-TW" sz="10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Conv2d</a:t>
              </a:r>
              <a:endParaRPr kumimoji="0" lang="zh-TW" altLang="en-US" sz="1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36" name="文字方塊 68">
              <a:extLst>
                <a:ext uri="{FF2B5EF4-FFF2-40B4-BE49-F238E27FC236}">
                  <a16:creationId xmlns:a16="http://schemas.microsoft.com/office/drawing/2014/main" id="{5B1753D4-5F4A-F5B8-5760-148CF5FEB613}"/>
                </a:ext>
              </a:extLst>
            </p:cNvPr>
            <p:cNvSpPr txBox="1"/>
            <p:nvPr/>
          </p:nvSpPr>
          <p:spPr>
            <a:xfrm>
              <a:off x="1543873" y="2017662"/>
              <a:ext cx="81974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kumimoji="0" lang="en-US" altLang="zh-TW" sz="100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BatchNorm</a:t>
              </a:r>
              <a:endParaRPr kumimoji="0" lang="zh-TW" altLang="en-US" sz="1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37" name="文字方塊 68">
              <a:extLst>
                <a:ext uri="{FF2B5EF4-FFF2-40B4-BE49-F238E27FC236}">
                  <a16:creationId xmlns:a16="http://schemas.microsoft.com/office/drawing/2014/main" id="{EDBBD628-55B7-87D4-037F-96EA4EDD6EEE}"/>
                </a:ext>
              </a:extLst>
            </p:cNvPr>
            <p:cNvSpPr txBox="1"/>
            <p:nvPr/>
          </p:nvSpPr>
          <p:spPr>
            <a:xfrm>
              <a:off x="1496698" y="2180452"/>
              <a:ext cx="81974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kumimoji="0" lang="en-US" altLang="zh-TW" sz="100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ReLu</a:t>
              </a:r>
              <a:endParaRPr kumimoji="0" lang="zh-TW" altLang="en-US" sz="1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</p:grp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50AC329D-3E1C-9FFD-C3B0-A738F7C20B14}"/>
              </a:ext>
            </a:extLst>
          </p:cNvPr>
          <p:cNvCxnSpPr>
            <a:cxnSpLocks/>
            <a:endCxn id="32" idx="2"/>
          </p:cNvCxnSpPr>
          <p:nvPr/>
        </p:nvCxnSpPr>
        <p:spPr>
          <a:xfrm flipH="1">
            <a:off x="698716" y="1289850"/>
            <a:ext cx="4431" cy="4788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8BC0BBA0-DB2F-1469-B180-148864C207A5}"/>
              </a:ext>
            </a:extLst>
          </p:cNvPr>
          <p:cNvCxnSpPr/>
          <p:nvPr/>
        </p:nvCxnSpPr>
        <p:spPr>
          <a:xfrm flipV="1">
            <a:off x="1208305" y="807374"/>
            <a:ext cx="448372" cy="967489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B95B3C84-5D00-A1DB-CFBE-1F01C6383A63}"/>
              </a:ext>
            </a:extLst>
          </p:cNvPr>
          <p:cNvCxnSpPr/>
          <p:nvPr/>
        </p:nvCxnSpPr>
        <p:spPr>
          <a:xfrm>
            <a:off x="851172" y="2255875"/>
            <a:ext cx="829179" cy="554376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Connector: Elbow 107">
            <a:extLst>
              <a:ext uri="{FF2B5EF4-FFF2-40B4-BE49-F238E27FC236}">
                <a16:creationId xmlns:a16="http://schemas.microsoft.com/office/drawing/2014/main" id="{198BD361-1D9C-D5B8-8080-C62B727BFFB3}"/>
              </a:ext>
            </a:extLst>
          </p:cNvPr>
          <p:cNvCxnSpPr>
            <a:cxnSpLocks/>
          </p:cNvCxnSpPr>
          <p:nvPr/>
        </p:nvCxnSpPr>
        <p:spPr>
          <a:xfrm rot="5400000">
            <a:off x="55222" y="3694673"/>
            <a:ext cx="1285082" cy="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BFF09D86-74C2-7C7D-8B08-2309A0B7E1F6}"/>
              </a:ext>
            </a:extLst>
          </p:cNvPr>
          <p:cNvGrpSpPr/>
          <p:nvPr/>
        </p:nvGrpSpPr>
        <p:grpSpPr>
          <a:xfrm>
            <a:off x="13057" y="2976754"/>
            <a:ext cx="1487648" cy="1157267"/>
            <a:chOff x="2737457" y="-1001211"/>
            <a:chExt cx="2130598" cy="1845995"/>
          </a:xfrm>
        </p:grpSpPr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972DD12D-29C4-86AA-82EB-62473265AB99}"/>
                </a:ext>
              </a:extLst>
            </p:cNvPr>
            <p:cNvGrpSpPr/>
            <p:nvPr/>
          </p:nvGrpSpPr>
          <p:grpSpPr>
            <a:xfrm>
              <a:off x="3289845" y="-582548"/>
              <a:ext cx="1578210" cy="859828"/>
              <a:chOff x="1143311" y="1464159"/>
              <a:chExt cx="1578210" cy="859828"/>
            </a:xfrm>
          </p:grpSpPr>
          <p:sp>
            <p:nvSpPr>
              <p:cNvPr id="120" name="Cube 119">
                <a:extLst>
                  <a:ext uri="{FF2B5EF4-FFF2-40B4-BE49-F238E27FC236}">
                    <a16:creationId xmlns:a16="http://schemas.microsoft.com/office/drawing/2014/main" id="{CD3E8DC7-0A98-FCA8-3ECA-1B0338DC6412}"/>
                  </a:ext>
                </a:extLst>
              </p:cNvPr>
              <p:cNvSpPr/>
              <p:nvPr/>
            </p:nvSpPr>
            <p:spPr>
              <a:xfrm>
                <a:off x="1143311" y="1464159"/>
                <a:ext cx="888155" cy="859828"/>
              </a:xfrm>
              <a:prstGeom prst="cub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1" name="Right Brace 120">
                <a:extLst>
                  <a:ext uri="{FF2B5EF4-FFF2-40B4-BE49-F238E27FC236}">
                    <a16:creationId xmlns:a16="http://schemas.microsoft.com/office/drawing/2014/main" id="{E73702AF-BC72-5577-53EC-9474CEA8B92C}"/>
                  </a:ext>
                </a:extLst>
              </p:cNvPr>
              <p:cNvSpPr/>
              <p:nvPr/>
            </p:nvSpPr>
            <p:spPr>
              <a:xfrm rot="3134225">
                <a:off x="1867824" y="1541300"/>
                <a:ext cx="222756" cy="297684"/>
              </a:xfrm>
              <a:prstGeom prst="rightBrace">
                <a:avLst>
                  <a:gd name="adj1" fmla="val 8333"/>
                  <a:gd name="adj2" fmla="val 52202"/>
                </a:avLst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2" name="文字方塊 21">
                    <a:extLst>
                      <a:ext uri="{FF2B5EF4-FFF2-40B4-BE49-F238E27FC236}">
                        <a16:creationId xmlns:a16="http://schemas.microsoft.com/office/drawing/2014/main" id="{F669247A-8D8A-B330-E75F-42492D9835AC}"/>
                      </a:ext>
                    </a:extLst>
                  </p:cNvPr>
                  <p:cNvSpPr txBox="1"/>
                  <p:nvPr/>
                </p:nvSpPr>
                <p:spPr>
                  <a:xfrm>
                    <a:off x="1820747" y="1674109"/>
                    <a:ext cx="900774" cy="34366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8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zh-TW" sz="8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oMath>
                    </a14:m>
                    <a:r>
                      <a:rPr lang="en-US" altLang="zh-TW" sz="800" dirty="0"/>
                      <a:t>=256c</a:t>
                    </a:r>
                    <a:endParaRPr lang="zh-TW" altLang="en-US" sz="800" dirty="0"/>
                  </a:p>
                </p:txBody>
              </p:sp>
            </mc:Choice>
            <mc:Fallback xmlns="">
              <p:sp>
                <p:nvSpPr>
                  <p:cNvPr id="122" name="文字方塊 21">
                    <a:extLst>
                      <a:ext uri="{FF2B5EF4-FFF2-40B4-BE49-F238E27FC236}">
                        <a16:creationId xmlns:a16="http://schemas.microsoft.com/office/drawing/2014/main" id="{F669247A-8D8A-B330-E75F-42492D9835A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20747" y="1674109"/>
                    <a:ext cx="900774" cy="343664"/>
                  </a:xfrm>
                  <a:prstGeom prst="rect">
                    <a:avLst/>
                  </a:prstGeom>
                  <a:blipFill>
                    <a:blip r:embed="rId32"/>
                    <a:stretch>
                      <a:fillRect b="-1142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pic>
            <p:nvPicPr>
              <p:cNvPr id="123" name="Picture 122">
                <a:extLst>
                  <a:ext uri="{FF2B5EF4-FFF2-40B4-BE49-F238E27FC236}">
                    <a16:creationId xmlns:a16="http://schemas.microsoft.com/office/drawing/2014/main" id="{E8D33D47-FFD6-E7A3-C56E-B64B813FFD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146150" y="1658524"/>
                <a:ext cx="668235" cy="665463"/>
              </a:xfrm>
              <a:prstGeom prst="rect">
                <a:avLst/>
              </a:prstGeom>
            </p:spPr>
          </p:pic>
        </p:grpSp>
        <p:sp>
          <p:nvSpPr>
            <p:cNvPr id="118" name="文字方塊 106">
              <a:extLst>
                <a:ext uri="{FF2B5EF4-FFF2-40B4-BE49-F238E27FC236}">
                  <a16:creationId xmlns:a16="http://schemas.microsoft.com/office/drawing/2014/main" id="{94E503A7-2F89-5551-4B20-4544AE2DBBF5}"/>
                </a:ext>
              </a:extLst>
            </p:cNvPr>
            <p:cNvSpPr txBox="1"/>
            <p:nvPr/>
          </p:nvSpPr>
          <p:spPr>
            <a:xfrm>
              <a:off x="3211256" y="206555"/>
              <a:ext cx="1471143" cy="6382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TW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W=32 tokens (column, c)</a:t>
              </a:r>
            </a:p>
          </p:txBody>
        </p:sp>
        <p:sp>
          <p:nvSpPr>
            <p:cNvPr id="119" name="文字方塊 106">
              <a:extLst>
                <a:ext uri="{FF2B5EF4-FFF2-40B4-BE49-F238E27FC236}">
                  <a16:creationId xmlns:a16="http://schemas.microsoft.com/office/drawing/2014/main" id="{5AC39C17-0F3C-3483-3C5E-E09F8165AB26}"/>
                </a:ext>
              </a:extLst>
            </p:cNvPr>
            <p:cNvSpPr txBox="1"/>
            <p:nvPr/>
          </p:nvSpPr>
          <p:spPr>
            <a:xfrm rot="16200000">
              <a:off x="2285755" y="-549509"/>
              <a:ext cx="1476438" cy="5730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TW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H=32 tokens</a:t>
              </a:r>
            </a:p>
            <a:p>
              <a:r>
                <a:rPr lang="en-US" altLang="zh-TW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(row, r)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289CF943-A851-33AF-DBD2-B484DF6CCA38}"/>
              </a:ext>
            </a:extLst>
          </p:cNvPr>
          <p:cNvGrpSpPr/>
          <p:nvPr/>
        </p:nvGrpSpPr>
        <p:grpSpPr>
          <a:xfrm>
            <a:off x="2774957" y="307714"/>
            <a:ext cx="6029518" cy="2903542"/>
            <a:chOff x="2774957" y="307714"/>
            <a:chExt cx="6029518" cy="2903542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535938E6-4F5B-EC00-786B-13060D7F6EA7}"/>
                </a:ext>
              </a:extLst>
            </p:cNvPr>
            <p:cNvGrpSpPr/>
            <p:nvPr/>
          </p:nvGrpSpPr>
          <p:grpSpPr>
            <a:xfrm>
              <a:off x="2774957" y="307714"/>
              <a:ext cx="6029518" cy="2903542"/>
              <a:chOff x="-1609662" y="3364977"/>
              <a:chExt cx="6029518" cy="290354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文字方塊 18">
                    <a:extLst>
                      <a:ext uri="{FF2B5EF4-FFF2-40B4-BE49-F238E27FC236}">
                        <a16:creationId xmlns:a16="http://schemas.microsoft.com/office/drawing/2014/main" id="{536DD40B-506A-8466-CE59-FEFC974A31DD}"/>
                      </a:ext>
                    </a:extLst>
                  </p:cNvPr>
                  <p:cNvSpPr txBox="1"/>
                  <p:nvPr/>
                </p:nvSpPr>
                <p:spPr>
                  <a:xfrm>
                    <a:off x="-573271" y="6068464"/>
                    <a:ext cx="2998234" cy="200055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lvl="0">
                      <a:defRPr/>
                    </a:pPr>
                    <a:r>
                      <a:rPr kumimoji="0" lang="en-US" altLang="zh-TW" sz="1300" b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cs typeface="+mn-cs"/>
                      </a:rPr>
                      <a:t>P</a:t>
                    </a:r>
                    <a14:m>
                      <m:oMath xmlns:m="http://schemas.openxmlformats.org/officeDocument/2006/math">
                        <m:r>
                          <a:rPr kumimoji="0" lang="en-US" altLang="zh-TW" sz="13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={</m:t>
                        </m:r>
                        <m:r>
                          <a:rPr kumimoji="0" lang="en-US" altLang="zh-TW" sz="13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𝑝</m:t>
                        </m:r>
                        <m:r>
                          <a:rPr kumimoji="0" lang="en-US" altLang="zh-TW" sz="13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(</m:t>
                        </m:r>
                        <m:r>
                          <a:rPr kumimoji="0" lang="en-US" altLang="zh-TW" sz="13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𝑟</m:t>
                        </m:r>
                        <m:r>
                          <a:rPr kumimoji="0" lang="en-US" altLang="zh-TW" sz="13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,</m:t>
                        </m:r>
                        <m:r>
                          <a:rPr kumimoji="0" lang="en-US" altLang="zh-TW" sz="13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𝑐</m:t>
                        </m:r>
                        <m:r>
                          <a:rPr kumimoji="0" lang="en-US" altLang="zh-TW" sz="13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)</m:t>
                        </m:r>
                      </m:oMath>
                    </a14:m>
                    <a:r>
                      <a:rPr kumimoji="0" lang="az-Cyrl-AZ" altLang="zh-TW" sz="13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新細明體" panose="02020500000000000000" pitchFamily="18" charset="-120"/>
                        <a:cs typeface="+mn-cs"/>
                      </a:rPr>
                      <a:t>Є</a:t>
                    </a:r>
                    <a:r>
                      <a:rPr kumimoji="0" lang="en-US" altLang="zh-TW" sz="13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新細明體" panose="02020500000000000000" pitchFamily="18" charset="-120"/>
                        <a:cs typeface="+mn-cs"/>
                      </a:rPr>
                      <a:t> </a:t>
                    </a:r>
                    <a14:m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13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US" altLang="zh-TW" sz="13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𝑅</m:t>
                            </m:r>
                          </m:e>
                          <m:sup>
                            <m:r>
                              <a:rPr kumimoji="0" lang="en-US" altLang="zh-TW" sz="13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1</m:t>
                            </m:r>
                            <m:r>
                              <a:rPr kumimoji="0" lang="en-US" altLang="zh-TW" sz="13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×</m:t>
                            </m:r>
                            <m:r>
                              <a:rPr kumimoji="0" lang="en-US" altLang="zh-TW" sz="13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1</m:t>
                            </m:r>
                            <m:r>
                              <a:rPr kumimoji="0" lang="en-US" altLang="zh-TW" sz="13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×1024</m:t>
                            </m:r>
                            <m:r>
                              <m:rPr>
                                <m:sty m:val="p"/>
                              </m:rPr>
                              <a:rPr kumimoji="0" lang="en-US" altLang="zh-TW" sz="13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c</m:t>
                            </m:r>
                          </m:sup>
                        </m:sSup>
                        <m:r>
                          <a:rPr kumimoji="0" lang="en-US" altLang="zh-TW" sz="13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 </m:t>
                        </m:r>
                        <m:d>
                          <m:dPr>
                            <m:begChr m:val="|"/>
                            <m:endChr m:val="}"/>
                            <m:ctrlPr>
                              <a:rPr kumimoji="0" lang="en-US" altLang="zh-TW" sz="13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dPr>
                          <m:e>
                            <m:r>
                              <a:rPr kumimoji="0" lang="en-US" altLang="zh-TW" sz="13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 </m:t>
                            </m:r>
                            <m:r>
                              <a:rPr kumimoji="0" lang="en-US" altLang="zh-TW" sz="13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𝑟</m:t>
                            </m:r>
                            <m:r>
                              <a:rPr kumimoji="0" lang="en-US" altLang="zh-TW" sz="13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,</m:t>
                            </m:r>
                            <m:r>
                              <a:rPr kumimoji="0" lang="en-US" altLang="zh-TW" sz="13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𝑐</m:t>
                            </m:r>
                            <m:r>
                              <a:rPr kumimoji="0" lang="en-US" altLang="zh-TW" sz="13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=0,…31</m:t>
                            </m:r>
                          </m:e>
                        </m:d>
                      </m:oMath>
                    </a14:m>
                    <a:endParaRPr kumimoji="0" lang="zh-TW" altLang="en-US" sz="1100" b="0" i="1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新細明體" panose="02020500000000000000" pitchFamily="18" charset="-120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41" name="文字方塊 18">
                    <a:extLst>
                      <a:ext uri="{FF2B5EF4-FFF2-40B4-BE49-F238E27FC236}">
                        <a16:creationId xmlns:a16="http://schemas.microsoft.com/office/drawing/2014/main" id="{536DD40B-506A-8466-CE59-FEFC974A31D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-573271" y="6068464"/>
                    <a:ext cx="2998234" cy="200055"/>
                  </a:xfrm>
                  <a:prstGeom prst="rect">
                    <a:avLst/>
                  </a:prstGeom>
                  <a:blipFill>
                    <a:blip r:embed="rId22"/>
                    <a:stretch>
                      <a:fillRect l="-3252" t="-24242" b="-4848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A085CE2B-8924-223C-05AD-FC54D5775DF0}"/>
                  </a:ext>
                </a:extLst>
              </p:cNvPr>
              <p:cNvGrpSpPr/>
              <p:nvPr/>
            </p:nvGrpSpPr>
            <p:grpSpPr>
              <a:xfrm>
                <a:off x="-1609662" y="3364977"/>
                <a:ext cx="6029518" cy="2572899"/>
                <a:chOff x="-1609662" y="3364977"/>
                <a:chExt cx="6029518" cy="2572899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3" name="文字方塊 124">
                      <a:extLst>
                        <a:ext uri="{FF2B5EF4-FFF2-40B4-BE49-F238E27FC236}">
                          <a16:creationId xmlns:a16="http://schemas.microsoft.com/office/drawing/2014/main" id="{0CAE152C-92E7-6AFC-417F-956E4CF4246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-1609662" y="3364977"/>
                      <a:ext cx="3922264" cy="64633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marL="85725" marR="0" lvl="0" indent="-85725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kumimoji="0" lang="en-US" altLang="zh-TW" sz="120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B0F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新細明體" panose="02020500000000000000" pitchFamily="18" charset="-120"/>
                          <a:cs typeface="+mn-cs"/>
                        </a:rPr>
                        <a:t>Tokenization using convolution layers</a:t>
                      </a:r>
                    </a:p>
                    <a:p>
                      <a:pPr marL="85725" marR="0" lvl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tabLst>
                          <a:tab pos="85725" algn="l"/>
                        </a:tabLst>
                        <a:defRPr/>
                      </a:pPr>
                      <a:r>
                        <a:rPr lang="en-US" altLang="zh-TW" sz="1200" dirty="0">
                          <a:solidFill>
                            <a:srgbClr val="00B0F0"/>
                          </a:solidFill>
                          <a:latin typeface="Calibri" panose="020F0502020204030204"/>
                          <a:ea typeface="新細明體" panose="02020500000000000000" pitchFamily="18" charset="-120"/>
                        </a:rPr>
                        <a:t>Tokenization</a:t>
                      </a:r>
                      <a:r>
                        <a:rPr lang="en-US" altLang="zh-TW" sz="1200" dirty="0">
                          <a:latin typeface="Calibri" panose="020F0502020204030204"/>
                          <a:ea typeface="新細明體" panose="02020500000000000000" pitchFamily="18" charset="-120"/>
                        </a:rPr>
                        <a:t>: use non-linear and linear projection to transform </a:t>
                      </a:r>
                      <a:r>
                        <a:rPr lang="en-US" altLang="zh-TW" sz="1200" dirty="0">
                          <a:solidFill>
                            <a:srgbClr val="00B0F0"/>
                          </a:solidFill>
                          <a:latin typeface="Calibri" panose="020F0502020204030204"/>
                          <a:ea typeface="新細明體" panose="02020500000000000000" pitchFamily="18" charset="-120"/>
                        </a:rPr>
                        <a:t>input</a:t>
                      </a:r>
                      <a:r>
                        <a:rPr lang="en-US" altLang="zh-TW" sz="1200" dirty="0">
                          <a:latin typeface="Calibri" panose="020F0502020204030204"/>
                          <a:ea typeface="新細明體" panose="02020500000000000000" pitchFamily="18" charset="-120"/>
                        </a:rPr>
                        <a:t> </a:t>
                      </a:r>
                      <a14:m>
                        <m:oMath xmlns:m="http://schemas.openxmlformats.org/officeDocument/2006/math">
                          <m:r>
                            <a:rPr lang="en-US" altLang="zh-TW" sz="1200" i="1" dirty="0" smtClean="0"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  <m:t>𝐼</m:t>
                          </m:r>
                        </m:oMath>
                      </a14:m>
                      <a:r>
                        <a:rPr lang="en-US" altLang="zh-TW" sz="1200" dirty="0">
                          <a:latin typeface="Calibri" panose="020F0502020204030204"/>
                          <a:ea typeface="新細明體" panose="02020500000000000000" pitchFamily="18" charset="-120"/>
                        </a:rPr>
                        <a:t>(512x512x1c) to tokens </a:t>
                      </a:r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sz="1200" b="0" i="1" smtClean="0"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</a:rPr>
                              </m:ctrlPr>
                            </m:sSubPr>
                            <m:e>
                              <m:r>
                                <a:rPr lang="en-US" altLang="zh-TW" sz="1200" b="0" i="1" smtClean="0"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TW" sz="1200" b="0" i="1" smtClean="0"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</a:rPr>
                                <m:t>𝑖𝑛</m:t>
                              </m:r>
                            </m:sub>
                          </m:sSub>
                        </m:oMath>
                      </a14:m>
                      <a:r>
                        <a:rPr kumimoji="0" lang="en-US" altLang="zh-TW" sz="1200" i="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Calibri" panose="020F0502020204030204"/>
                          <a:ea typeface="新細明體" panose="02020500000000000000" pitchFamily="18" charset="-120"/>
                          <a:cs typeface="+mn-cs"/>
                        </a:rPr>
                        <a:t>=</a:t>
                      </a:r>
                      <a14:m>
                        <m:oMath xmlns:m="http://schemas.openxmlformats.org/officeDocument/2006/math">
                          <m:d>
                            <m:dPr>
                              <m:begChr m:val="{"/>
                              <m:endChr m:val="}"/>
                              <m:ctrlPr>
                                <a:rPr kumimoji="0" lang="en-US" altLang="zh-TW" sz="12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+mn-cs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0" lang="en-US" altLang="zh-TW" sz="12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新細明體" panose="02020500000000000000" pitchFamily="18" charset="-12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TW" sz="12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新細明體" panose="02020500000000000000" pitchFamily="18" charset="-120"/>
                                      <a:cs typeface="+mn-cs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0" lang="en-US" altLang="zh-TW" sz="12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新細明體" panose="02020500000000000000" pitchFamily="18" charset="-120"/>
                                      <a:cs typeface="+mn-cs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kumimoji="0" lang="en-US" altLang="zh-TW" sz="1200" b="0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+mn-cs"/>
                            </a:rPr>
                            <m:t>.</m:t>
                          </m:r>
                        </m:oMath>
                      </a14:m>
                      <a:endParaRPr kumimoji="0" lang="en-US" altLang="zh-TW" sz="1200" i="0" u="none" strike="noStrike" kern="1200" cap="none" spc="0" normalizeH="0" baseline="0" noProof="0" dirty="0">
                        <a:ln>
                          <a:noFill/>
                        </a:ln>
                        <a:effectLst/>
                        <a:uLnTx/>
                        <a:uFillTx/>
                        <a:latin typeface="Calibri" panose="020F0502020204030204"/>
                        <a:ea typeface="新細明體" panose="02020500000000000000" pitchFamily="18" charset="-120"/>
                        <a:cs typeface="+mn-cs"/>
                      </a:endParaRPr>
                    </a:p>
                  </p:txBody>
                </p:sp>
              </mc:Choice>
              <mc:Fallback xmlns="">
                <p:sp>
                  <p:nvSpPr>
                    <p:cNvPr id="43" name="文字方塊 124">
                      <a:extLst>
                        <a:ext uri="{FF2B5EF4-FFF2-40B4-BE49-F238E27FC236}">
                          <a16:creationId xmlns:a16="http://schemas.microsoft.com/office/drawing/2014/main" id="{0CAE152C-92E7-6AFC-417F-956E4CF4246C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-1609662" y="3364977"/>
                      <a:ext cx="3922264" cy="646331"/>
                    </a:xfrm>
                    <a:prstGeom prst="rect">
                      <a:avLst/>
                    </a:prstGeom>
                    <a:blipFill>
                      <a:blip r:embed="rId23"/>
                      <a:stretch>
                        <a:fillRect l="-155" t="-935" b="-560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44" name="文字方塊 124">
                  <a:extLst>
                    <a:ext uri="{FF2B5EF4-FFF2-40B4-BE49-F238E27FC236}">
                      <a16:creationId xmlns:a16="http://schemas.microsoft.com/office/drawing/2014/main" id="{C6B50DFD-2366-173A-8BCF-795E71A0735B}"/>
                    </a:ext>
                  </a:extLst>
                </p:cNvPr>
                <p:cNvSpPr txBox="1"/>
                <p:nvPr/>
              </p:nvSpPr>
              <p:spPr>
                <a:xfrm rot="16200000">
                  <a:off x="-1736788" y="4883753"/>
                  <a:ext cx="1478443" cy="276999"/>
                </a:xfrm>
                <a:prstGeom prst="rect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 marR="0" lvl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tabLst/>
                    <a:defRPr/>
                  </a:pPr>
                  <a:r>
                    <a:rPr kumimoji="0" lang="en-US" altLang="zh-TW" sz="1200" i="0" u="none" strike="noStrike" kern="1200" cap="none" spc="0" normalizeH="0" baseline="0" noProof="0" dirty="0">
                      <a:ln>
                        <a:noFill/>
                      </a:ln>
                      <a:effectLst/>
                      <a:uLnTx/>
                      <a:uFillTx/>
                      <a:latin typeface="Calibri" panose="020F0502020204030204"/>
                      <a:ea typeface="新細明體" panose="02020500000000000000" pitchFamily="18" charset="-120"/>
                      <a:cs typeface="+mn-cs"/>
                    </a:rPr>
                    <a:t>Conv(3x3, s=1, 64c)</a:t>
                  </a: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5" name="文字方塊 51">
                      <a:extLst>
                        <a:ext uri="{FF2B5EF4-FFF2-40B4-BE49-F238E27FC236}">
                          <a16:creationId xmlns:a16="http://schemas.microsoft.com/office/drawing/2014/main" id="{B2B36E55-8F97-AC18-357A-2041A95015CE}"/>
                        </a:ext>
                      </a:extLst>
                    </p:cNvPr>
                    <p:cNvSpPr txBox="1"/>
                    <p:nvPr/>
                  </p:nvSpPr>
                  <p:spPr>
                    <a:xfrm rot="16200000">
                      <a:off x="-1638001" y="5301986"/>
                      <a:ext cx="838345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14:m>
                        <m:oMath xmlns:m="http://schemas.openxmlformats.org/officeDocument/2006/math">
                          <m:r>
                            <a:rPr kumimoji="0" lang="en-US" altLang="zh-TW" sz="1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𝐻</m:t>
                          </m:r>
                          <m:r>
                            <a:rPr kumimoji="0" lang="en-US" altLang="zh-TW" sz="1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×</m:t>
                          </m:r>
                          <m:r>
                            <a:rPr kumimoji="0" lang="en-US" altLang="zh-TW" sz="1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𝑊</m:t>
                          </m:r>
                          <m:r>
                            <a:rPr kumimoji="0" lang="en-US" altLang="zh-TW" sz="1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×1</m:t>
                          </m:r>
                          <m:r>
                            <a:rPr kumimoji="0" lang="en-US" altLang="zh-TW" sz="1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𝑐</m:t>
                          </m:r>
                        </m:oMath>
                      </a14:m>
                      <a:r>
                        <a:rPr kumimoji="0" lang="zh-TW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新細明體" panose="02020500000000000000" pitchFamily="18" charset="-120"/>
                          <a:cs typeface="+mn-cs"/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45" name="文字方塊 51">
                      <a:extLst>
                        <a:ext uri="{FF2B5EF4-FFF2-40B4-BE49-F238E27FC236}">
                          <a16:creationId xmlns:a16="http://schemas.microsoft.com/office/drawing/2014/main" id="{B2B36E55-8F97-AC18-357A-2041A95015CE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16200000">
                      <a:off x="-1638001" y="5301986"/>
                      <a:ext cx="838345" cy="246221"/>
                    </a:xfrm>
                    <a:prstGeom prst="rect">
                      <a:avLst/>
                    </a:prstGeom>
                    <a:blipFill>
                      <a:blip r:embed="rId24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6" name="文字方塊 51">
                      <a:extLst>
                        <a:ext uri="{FF2B5EF4-FFF2-40B4-BE49-F238E27FC236}">
                          <a16:creationId xmlns:a16="http://schemas.microsoft.com/office/drawing/2014/main" id="{2A4BCFAB-BC58-A595-88B3-837DE72DB1D1}"/>
                        </a:ext>
                      </a:extLst>
                    </p:cNvPr>
                    <p:cNvSpPr txBox="1"/>
                    <p:nvPr/>
                  </p:nvSpPr>
                  <p:spPr>
                    <a:xfrm rot="16200000">
                      <a:off x="-1261502" y="4501137"/>
                      <a:ext cx="952156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14:m>
                        <m:oMath xmlns:m="http://schemas.openxmlformats.org/officeDocument/2006/math">
                          <m:r>
                            <a:rPr kumimoji="0" lang="en-US" altLang="zh-TW" sz="1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𝐻</m:t>
                          </m:r>
                          <m:r>
                            <a:rPr kumimoji="0" lang="en-US" altLang="zh-TW" sz="1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×</m:t>
                          </m:r>
                          <m:r>
                            <a:rPr kumimoji="0" lang="en-US" altLang="zh-TW" sz="1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𝑊</m:t>
                          </m:r>
                          <m:r>
                            <a:rPr kumimoji="0" lang="en-US" altLang="zh-TW" sz="1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×64</m:t>
                          </m:r>
                          <m:r>
                            <a:rPr kumimoji="0" lang="en-US" altLang="zh-TW" sz="1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𝑐</m:t>
                          </m:r>
                        </m:oMath>
                      </a14:m>
                      <a:r>
                        <a:rPr kumimoji="0" lang="zh-TW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新細明體" panose="02020500000000000000" pitchFamily="18" charset="-120"/>
                          <a:cs typeface="+mn-cs"/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46" name="文字方塊 51">
                      <a:extLst>
                        <a:ext uri="{FF2B5EF4-FFF2-40B4-BE49-F238E27FC236}">
                          <a16:creationId xmlns:a16="http://schemas.microsoft.com/office/drawing/2014/main" id="{2A4BCFAB-BC58-A595-88B3-837DE72DB1D1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16200000">
                      <a:off x="-1261502" y="4501137"/>
                      <a:ext cx="952156" cy="246221"/>
                    </a:xfrm>
                    <a:prstGeom prst="rect">
                      <a:avLst/>
                    </a:prstGeom>
                    <a:blipFill>
                      <a:blip r:embed="rId25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47" name="文字方塊 124">
                  <a:extLst>
                    <a:ext uri="{FF2B5EF4-FFF2-40B4-BE49-F238E27FC236}">
                      <a16:creationId xmlns:a16="http://schemas.microsoft.com/office/drawing/2014/main" id="{9A1DB1E1-3F10-22CD-5960-B837B3C7318E}"/>
                    </a:ext>
                  </a:extLst>
                </p:cNvPr>
                <p:cNvSpPr txBox="1"/>
                <p:nvPr/>
              </p:nvSpPr>
              <p:spPr>
                <a:xfrm rot="16200000">
                  <a:off x="-1206750" y="4881887"/>
                  <a:ext cx="1478443" cy="276999"/>
                </a:xfrm>
                <a:prstGeom prst="rect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 marR="0" lvl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tabLst/>
                    <a:defRPr/>
                  </a:pPr>
                  <a:r>
                    <a:rPr kumimoji="0" lang="en-US" altLang="zh-TW" sz="1200" i="0" u="none" strike="noStrike" kern="1200" cap="none" spc="0" normalizeH="0" baseline="0" noProof="0" dirty="0">
                      <a:ln>
                        <a:noFill/>
                      </a:ln>
                      <a:effectLst/>
                      <a:uLnTx/>
                      <a:uFillTx/>
                      <a:latin typeface="Calibri" panose="020F0502020204030204"/>
                      <a:ea typeface="新細明體" panose="02020500000000000000" pitchFamily="18" charset="-120"/>
                      <a:cs typeface="+mn-cs"/>
                    </a:rPr>
                    <a:t>Conv(3x3, s=1, 64c)</a:t>
                  </a:r>
                </a:p>
              </p:txBody>
            </p:sp>
            <p:sp>
              <p:nvSpPr>
                <p:cNvPr id="48" name="文字方塊 51">
                  <a:extLst>
                    <a:ext uri="{FF2B5EF4-FFF2-40B4-BE49-F238E27FC236}">
                      <a16:creationId xmlns:a16="http://schemas.microsoft.com/office/drawing/2014/main" id="{45630D7F-3E68-4744-6CB3-24BE3D488206}"/>
                    </a:ext>
                  </a:extLst>
                </p:cNvPr>
                <p:cNvSpPr txBox="1"/>
                <p:nvPr/>
              </p:nvSpPr>
              <p:spPr>
                <a:xfrm>
                  <a:off x="-1242698" y="5684247"/>
                  <a:ext cx="589254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TW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新細明體" panose="02020500000000000000" pitchFamily="18" charset="-120"/>
                      <a:cs typeface="+mn-cs"/>
                    </a:rPr>
                    <a:t>Layer 1</a:t>
                  </a:r>
                  <a:endParaRPr kumimoji="0" lang="zh-TW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endParaRPr>
                </a:p>
              </p:txBody>
            </p:sp>
            <p:sp>
              <p:nvSpPr>
                <p:cNvPr id="49" name="文字方塊 51">
                  <a:extLst>
                    <a:ext uri="{FF2B5EF4-FFF2-40B4-BE49-F238E27FC236}">
                      <a16:creationId xmlns:a16="http://schemas.microsoft.com/office/drawing/2014/main" id="{713CF5E8-2F39-0F18-2A23-5A1734835D97}"/>
                    </a:ext>
                  </a:extLst>
                </p:cNvPr>
                <p:cNvSpPr txBox="1"/>
                <p:nvPr/>
              </p:nvSpPr>
              <p:spPr>
                <a:xfrm>
                  <a:off x="-706297" y="5682382"/>
                  <a:ext cx="589254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TW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新細明體" panose="02020500000000000000" pitchFamily="18" charset="-120"/>
                      <a:cs typeface="+mn-cs"/>
                    </a:rPr>
                    <a:t>Layer 2</a:t>
                  </a:r>
                  <a:endParaRPr kumimoji="0" lang="zh-TW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0" name="文字方塊 51">
                      <a:extLst>
                        <a:ext uri="{FF2B5EF4-FFF2-40B4-BE49-F238E27FC236}">
                          <a16:creationId xmlns:a16="http://schemas.microsoft.com/office/drawing/2014/main" id="{5AF1B432-0EE4-CAAD-AD7B-97E6D51936E2}"/>
                        </a:ext>
                      </a:extLst>
                    </p:cNvPr>
                    <p:cNvSpPr txBox="1"/>
                    <p:nvPr/>
                  </p:nvSpPr>
                  <p:spPr>
                    <a:xfrm rot="16200000">
                      <a:off x="380791" y="4461380"/>
                      <a:ext cx="952156" cy="31008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14:m>
                        <m:oMath xmlns:m="http://schemas.openxmlformats.org/officeDocument/2006/math">
                          <m:f>
                            <m:fPr>
                              <m:ctrlPr>
                                <a:rPr kumimoji="0" lang="en-US" altLang="zh-TW" sz="10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fPr>
                            <m:num>
                              <m:r>
                                <a:rPr kumimoji="0" lang="en-US" altLang="zh-TW" sz="10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𝐻</m:t>
                              </m:r>
                            </m:num>
                            <m:den>
                              <m:r>
                                <a:rPr kumimoji="0" lang="en-US" altLang="zh-TW" sz="10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den>
                          </m:f>
                          <m:r>
                            <a:rPr kumimoji="0" lang="en-US" altLang="zh-TW" sz="1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×</m:t>
                          </m:r>
                          <m:f>
                            <m:fPr>
                              <m:ctrlPr>
                                <a:rPr kumimoji="0" lang="en-US" altLang="zh-TW" sz="10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fPr>
                            <m:num>
                              <m:r>
                                <a:rPr kumimoji="0" lang="en-US" altLang="zh-TW" sz="10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𝑊</m:t>
                              </m:r>
                            </m:num>
                            <m:den>
                              <m:r>
                                <a:rPr kumimoji="0" lang="en-US" altLang="zh-TW" sz="10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den>
                          </m:f>
                          <m:r>
                            <a:rPr kumimoji="0" lang="en-US" altLang="zh-TW" sz="1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×128</m:t>
                          </m:r>
                          <m:r>
                            <a:rPr kumimoji="0" lang="en-US" altLang="zh-TW" sz="1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𝑐</m:t>
                          </m:r>
                        </m:oMath>
                      </a14:m>
                      <a:r>
                        <a:rPr kumimoji="0" lang="zh-TW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新細明體" panose="02020500000000000000" pitchFamily="18" charset="-120"/>
                          <a:cs typeface="+mn-cs"/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50" name="文字方塊 51">
                      <a:extLst>
                        <a:ext uri="{FF2B5EF4-FFF2-40B4-BE49-F238E27FC236}">
                          <a16:creationId xmlns:a16="http://schemas.microsoft.com/office/drawing/2014/main" id="{5AF1B432-0EE4-CAAD-AD7B-97E6D51936E2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16200000">
                      <a:off x="380791" y="4461380"/>
                      <a:ext cx="952156" cy="310085"/>
                    </a:xfrm>
                    <a:prstGeom prst="rect">
                      <a:avLst/>
                    </a:prstGeom>
                    <a:blipFill>
                      <a:blip r:embed="rId26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1" name="文字方塊 51">
                      <a:extLst>
                        <a:ext uri="{FF2B5EF4-FFF2-40B4-BE49-F238E27FC236}">
                          <a16:creationId xmlns:a16="http://schemas.microsoft.com/office/drawing/2014/main" id="{B25C9642-2D5D-F292-8AB6-F3E95893A668}"/>
                        </a:ext>
                      </a:extLst>
                    </p:cNvPr>
                    <p:cNvSpPr txBox="1"/>
                    <p:nvPr/>
                  </p:nvSpPr>
                  <p:spPr>
                    <a:xfrm rot="16200000">
                      <a:off x="-817645" y="4438111"/>
                      <a:ext cx="1098611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14:m>
                        <m:oMath xmlns:m="http://schemas.openxmlformats.org/officeDocument/2006/math">
                          <m:r>
                            <a:rPr kumimoji="0" lang="en-US" altLang="zh-TW" sz="1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𝐻</m:t>
                          </m:r>
                          <m:r>
                            <a:rPr kumimoji="0" lang="en-US" altLang="zh-TW" sz="1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×</m:t>
                          </m:r>
                          <m:r>
                            <a:rPr kumimoji="0" lang="en-US" altLang="zh-TW" sz="1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𝑊</m:t>
                          </m:r>
                          <m:r>
                            <a:rPr kumimoji="0" lang="en-US" altLang="zh-TW" sz="1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×64</m:t>
                          </m:r>
                          <m:r>
                            <a:rPr kumimoji="0" lang="en-US" altLang="zh-TW" sz="1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𝑐</m:t>
                          </m:r>
                        </m:oMath>
                      </a14:m>
                      <a:r>
                        <a:rPr kumimoji="0" lang="zh-TW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新細明體" panose="02020500000000000000" pitchFamily="18" charset="-120"/>
                          <a:cs typeface="+mn-cs"/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51" name="文字方塊 51">
                      <a:extLst>
                        <a:ext uri="{FF2B5EF4-FFF2-40B4-BE49-F238E27FC236}">
                          <a16:creationId xmlns:a16="http://schemas.microsoft.com/office/drawing/2014/main" id="{B25C9642-2D5D-F292-8AB6-F3E95893A668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16200000">
                      <a:off x="-817645" y="4438111"/>
                      <a:ext cx="1098611" cy="246221"/>
                    </a:xfrm>
                    <a:prstGeom prst="rect">
                      <a:avLst/>
                    </a:prstGeom>
                    <a:blipFill>
                      <a:blip r:embed="rId27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52" name="文字方塊 124">
                  <a:extLst>
                    <a:ext uri="{FF2B5EF4-FFF2-40B4-BE49-F238E27FC236}">
                      <a16:creationId xmlns:a16="http://schemas.microsoft.com/office/drawing/2014/main" id="{49B0388A-29AD-D2BF-5C0B-8A784F033B82}"/>
                    </a:ext>
                  </a:extLst>
                </p:cNvPr>
                <p:cNvSpPr txBox="1"/>
                <p:nvPr/>
              </p:nvSpPr>
              <p:spPr>
                <a:xfrm rot="16200000">
                  <a:off x="-685130" y="4881887"/>
                  <a:ext cx="1478443" cy="276999"/>
                </a:xfrm>
                <a:prstGeom prst="rect">
                  <a:avLst/>
                </a:prstGeom>
                <a:ln>
                  <a:solidFill>
                    <a:srgbClr val="C55A11"/>
                  </a:solidFill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 marR="0" lvl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tabLst/>
                    <a:defRPr/>
                  </a:pPr>
                  <a:r>
                    <a:rPr kumimoji="0" lang="en-US" altLang="zh-TW" sz="1200" i="0" u="none" strike="noStrike" kern="1200" cap="none" spc="0" normalizeH="0" baseline="0" noProof="0" dirty="0">
                      <a:ln>
                        <a:noFill/>
                      </a:ln>
                      <a:effectLst/>
                      <a:uLnTx/>
                      <a:uFillTx/>
                      <a:latin typeface="Calibri" panose="020F0502020204030204"/>
                      <a:ea typeface="新細明體" panose="02020500000000000000" pitchFamily="18" charset="-120"/>
                      <a:cs typeface="+mn-cs"/>
                    </a:rPr>
                    <a:t>Conv(3x3, s=2, 128c)</a:t>
                  </a:r>
                </a:p>
              </p:txBody>
            </p:sp>
            <p:sp>
              <p:nvSpPr>
                <p:cNvPr id="53" name="文字方塊 51">
                  <a:extLst>
                    <a:ext uri="{FF2B5EF4-FFF2-40B4-BE49-F238E27FC236}">
                      <a16:creationId xmlns:a16="http://schemas.microsoft.com/office/drawing/2014/main" id="{A580B1EE-F285-5EE1-9CA2-34E3942C401D}"/>
                    </a:ext>
                  </a:extLst>
                </p:cNvPr>
                <p:cNvSpPr txBox="1"/>
                <p:nvPr/>
              </p:nvSpPr>
              <p:spPr>
                <a:xfrm>
                  <a:off x="-188857" y="5688774"/>
                  <a:ext cx="589254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TW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新細明體" panose="02020500000000000000" pitchFamily="18" charset="-120"/>
                      <a:cs typeface="+mn-cs"/>
                    </a:rPr>
                    <a:t>Layer 3</a:t>
                  </a:r>
                  <a:endParaRPr kumimoji="0" lang="zh-TW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endParaRPr>
                </a:p>
              </p:txBody>
            </p:sp>
            <p:sp>
              <p:nvSpPr>
                <p:cNvPr id="54" name="文字方塊 51">
                  <a:extLst>
                    <a:ext uri="{FF2B5EF4-FFF2-40B4-BE49-F238E27FC236}">
                      <a16:creationId xmlns:a16="http://schemas.microsoft.com/office/drawing/2014/main" id="{D1340A64-230B-7ACB-545C-A67A57773BFC}"/>
                    </a:ext>
                  </a:extLst>
                </p:cNvPr>
                <p:cNvSpPr txBox="1"/>
                <p:nvPr/>
              </p:nvSpPr>
              <p:spPr>
                <a:xfrm>
                  <a:off x="356921" y="5676291"/>
                  <a:ext cx="589254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TW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新細明體" panose="02020500000000000000" pitchFamily="18" charset="-120"/>
                      <a:cs typeface="+mn-cs"/>
                    </a:rPr>
                    <a:t>Layer 4</a:t>
                  </a:r>
                  <a:endParaRPr kumimoji="0" lang="zh-TW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endParaRPr>
                </a:p>
              </p:txBody>
            </p:sp>
            <p:sp>
              <p:nvSpPr>
                <p:cNvPr id="55" name="文字方塊 124">
                  <a:extLst>
                    <a:ext uri="{FF2B5EF4-FFF2-40B4-BE49-F238E27FC236}">
                      <a16:creationId xmlns:a16="http://schemas.microsoft.com/office/drawing/2014/main" id="{2D9F5545-278F-769D-2C43-F073ACB1FC41}"/>
                    </a:ext>
                  </a:extLst>
                </p:cNvPr>
                <p:cNvSpPr txBox="1"/>
                <p:nvPr/>
              </p:nvSpPr>
              <p:spPr>
                <a:xfrm rot="16200000">
                  <a:off x="-157404" y="4886984"/>
                  <a:ext cx="1478443" cy="276999"/>
                </a:xfrm>
                <a:prstGeom prst="rect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 marR="0" lvl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tabLst/>
                    <a:defRPr/>
                  </a:pPr>
                  <a:r>
                    <a:rPr kumimoji="0" lang="en-US" altLang="zh-TW" sz="1200" i="0" u="none" strike="noStrike" kern="1200" cap="none" spc="0" normalizeH="0" baseline="0" noProof="0" dirty="0">
                      <a:ln>
                        <a:noFill/>
                      </a:ln>
                      <a:effectLst/>
                      <a:uLnTx/>
                      <a:uFillTx/>
                      <a:latin typeface="Calibri" panose="020F0502020204030204"/>
                      <a:ea typeface="新細明體" panose="02020500000000000000" pitchFamily="18" charset="-120"/>
                      <a:cs typeface="+mn-cs"/>
                    </a:rPr>
                    <a:t>Conv(3x3, s=1, 128c)</a:t>
                  </a: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6" name="文字方塊 51">
                      <a:extLst>
                        <a:ext uri="{FF2B5EF4-FFF2-40B4-BE49-F238E27FC236}">
                          <a16:creationId xmlns:a16="http://schemas.microsoft.com/office/drawing/2014/main" id="{73FD8DC2-B992-8B22-3C66-704F57E9419F}"/>
                        </a:ext>
                      </a:extLst>
                    </p:cNvPr>
                    <p:cNvSpPr txBox="1"/>
                    <p:nvPr/>
                  </p:nvSpPr>
                  <p:spPr>
                    <a:xfrm rot="16200000">
                      <a:off x="-150563" y="4465824"/>
                      <a:ext cx="952156" cy="31008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14:m>
                        <m:oMath xmlns:m="http://schemas.openxmlformats.org/officeDocument/2006/math">
                          <m:f>
                            <m:fPr>
                              <m:ctrlPr>
                                <a:rPr kumimoji="0" lang="en-US" altLang="zh-TW" sz="10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fPr>
                            <m:num>
                              <m:r>
                                <a:rPr kumimoji="0" lang="en-US" altLang="zh-TW" sz="10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𝐻</m:t>
                              </m:r>
                            </m:num>
                            <m:den>
                              <m:r>
                                <a:rPr kumimoji="0" lang="en-US" altLang="zh-TW" sz="10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den>
                          </m:f>
                          <m:r>
                            <a:rPr kumimoji="0" lang="en-US" altLang="zh-TW" sz="1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×</m:t>
                          </m:r>
                          <m:f>
                            <m:fPr>
                              <m:ctrlPr>
                                <a:rPr kumimoji="0" lang="en-US" altLang="zh-TW" sz="10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fPr>
                            <m:num>
                              <m:r>
                                <a:rPr kumimoji="0" lang="en-US" altLang="zh-TW" sz="10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𝑊</m:t>
                              </m:r>
                            </m:num>
                            <m:den>
                              <m:r>
                                <a:rPr kumimoji="0" lang="en-US" altLang="zh-TW" sz="10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den>
                          </m:f>
                          <m:r>
                            <a:rPr kumimoji="0" lang="en-US" altLang="zh-TW" sz="1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×128</m:t>
                          </m:r>
                          <m:r>
                            <a:rPr kumimoji="0" lang="en-US" altLang="zh-TW" sz="1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𝑐</m:t>
                          </m:r>
                        </m:oMath>
                      </a14:m>
                      <a:r>
                        <a:rPr kumimoji="0" lang="zh-TW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新細明體" panose="02020500000000000000" pitchFamily="18" charset="-120"/>
                          <a:cs typeface="+mn-cs"/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56" name="文字方塊 51">
                      <a:extLst>
                        <a:ext uri="{FF2B5EF4-FFF2-40B4-BE49-F238E27FC236}">
                          <a16:creationId xmlns:a16="http://schemas.microsoft.com/office/drawing/2014/main" id="{73FD8DC2-B992-8B22-3C66-704F57E9419F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16200000">
                      <a:off x="-150563" y="4465824"/>
                      <a:ext cx="952156" cy="310085"/>
                    </a:xfrm>
                    <a:prstGeom prst="rect">
                      <a:avLst/>
                    </a:prstGeom>
                    <a:blipFill>
                      <a:blip r:embed="rId28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57" name="文字方塊 124">
                  <a:extLst>
                    <a:ext uri="{FF2B5EF4-FFF2-40B4-BE49-F238E27FC236}">
                      <a16:creationId xmlns:a16="http://schemas.microsoft.com/office/drawing/2014/main" id="{EE0DEFBC-3905-9E71-5824-DA850667E308}"/>
                    </a:ext>
                  </a:extLst>
                </p:cNvPr>
                <p:cNvSpPr txBox="1"/>
                <p:nvPr/>
              </p:nvSpPr>
              <p:spPr>
                <a:xfrm rot="16200000">
                  <a:off x="2437708" y="4833963"/>
                  <a:ext cx="1540707" cy="276999"/>
                </a:xfrm>
                <a:prstGeom prst="rect">
                  <a:avLst/>
                </a:prstGeom>
                <a:ln>
                  <a:solidFill>
                    <a:srgbClr val="C55A11"/>
                  </a:solidFill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 marR="0" lvl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tabLst/>
                    <a:defRPr/>
                  </a:pPr>
                  <a:r>
                    <a:rPr kumimoji="0" lang="en-US" altLang="zh-TW" sz="1200" i="0" u="none" strike="noStrike" kern="1200" cap="none" spc="0" normalizeH="0" baseline="0" noProof="0" dirty="0">
                      <a:ln>
                        <a:noFill/>
                      </a:ln>
                      <a:effectLst/>
                      <a:uLnTx/>
                      <a:uFillTx/>
                      <a:latin typeface="Calibri" panose="020F0502020204030204"/>
                      <a:ea typeface="新細明體" panose="02020500000000000000" pitchFamily="18" charset="-120"/>
                      <a:cs typeface="+mn-cs"/>
                    </a:rPr>
                    <a:t>Conv(3x3, s=2, 1024c)</a:t>
                  </a:r>
                </a:p>
              </p:txBody>
            </p:sp>
            <p:sp>
              <p:nvSpPr>
                <p:cNvPr id="58" name="文字方塊 51">
                  <a:extLst>
                    <a:ext uri="{FF2B5EF4-FFF2-40B4-BE49-F238E27FC236}">
                      <a16:creationId xmlns:a16="http://schemas.microsoft.com/office/drawing/2014/main" id="{039DBC2C-0824-A403-8A8D-E4BF86754DE1}"/>
                    </a:ext>
                  </a:extLst>
                </p:cNvPr>
                <p:cNvSpPr txBox="1"/>
                <p:nvPr/>
              </p:nvSpPr>
              <p:spPr>
                <a:xfrm>
                  <a:off x="3008518" y="5687116"/>
                  <a:ext cx="589254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TW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新細明體" panose="02020500000000000000" pitchFamily="18" charset="-120"/>
                      <a:cs typeface="+mn-cs"/>
                    </a:rPr>
                    <a:t>Layer 9</a:t>
                  </a:r>
                  <a:endParaRPr kumimoji="0" lang="zh-TW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endParaRPr>
                </a:p>
              </p:txBody>
            </p:sp>
            <p:cxnSp>
              <p:nvCxnSpPr>
                <p:cNvPr id="59" name="Straight Arrow Connector 58">
                  <a:extLst>
                    <a:ext uri="{FF2B5EF4-FFF2-40B4-BE49-F238E27FC236}">
                      <a16:creationId xmlns:a16="http://schemas.microsoft.com/office/drawing/2014/main" id="{0A9EDAC0-675F-B4E6-1FE1-F02C4864E70C}"/>
                    </a:ext>
                  </a:extLst>
                </p:cNvPr>
                <p:cNvCxnSpPr>
                  <a:stCxn id="44" idx="2"/>
                  <a:endCxn id="47" idx="0"/>
                </p:cNvCxnSpPr>
                <p:nvPr/>
              </p:nvCxnSpPr>
              <p:spPr>
                <a:xfrm flipV="1">
                  <a:off x="-859067" y="5020386"/>
                  <a:ext cx="253039" cy="1866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Straight Arrow Connector 59">
                  <a:extLst>
                    <a:ext uri="{FF2B5EF4-FFF2-40B4-BE49-F238E27FC236}">
                      <a16:creationId xmlns:a16="http://schemas.microsoft.com/office/drawing/2014/main" id="{E793F9C8-52DB-4B61-23FB-5E980F5320B4}"/>
                    </a:ext>
                  </a:extLst>
                </p:cNvPr>
                <p:cNvCxnSpPr>
                  <a:cxnSpLocks/>
                  <a:stCxn id="47" idx="2"/>
                  <a:endCxn id="52" idx="0"/>
                </p:cNvCxnSpPr>
                <p:nvPr/>
              </p:nvCxnSpPr>
              <p:spPr>
                <a:xfrm>
                  <a:off x="-329030" y="5020386"/>
                  <a:ext cx="252000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Straight Arrow Connector 60">
                  <a:extLst>
                    <a:ext uri="{FF2B5EF4-FFF2-40B4-BE49-F238E27FC236}">
                      <a16:creationId xmlns:a16="http://schemas.microsoft.com/office/drawing/2014/main" id="{206CB3BD-9285-B2A7-7B4D-CB455E3F7F5B}"/>
                    </a:ext>
                  </a:extLst>
                </p:cNvPr>
                <p:cNvCxnSpPr>
                  <a:cxnSpLocks/>
                  <a:stCxn id="52" idx="2"/>
                  <a:endCxn id="55" idx="0"/>
                </p:cNvCxnSpPr>
                <p:nvPr/>
              </p:nvCxnSpPr>
              <p:spPr>
                <a:xfrm>
                  <a:off x="192591" y="5020386"/>
                  <a:ext cx="250727" cy="5097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Straight Arrow Connector 62">
                  <a:extLst>
                    <a:ext uri="{FF2B5EF4-FFF2-40B4-BE49-F238E27FC236}">
                      <a16:creationId xmlns:a16="http://schemas.microsoft.com/office/drawing/2014/main" id="{B4C3106B-1F14-652B-1D47-760B958BB6B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323069" y="5112191"/>
                  <a:ext cx="252000" cy="10658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64" name="文字方塊 124">
                  <a:extLst>
                    <a:ext uri="{FF2B5EF4-FFF2-40B4-BE49-F238E27FC236}">
                      <a16:creationId xmlns:a16="http://schemas.microsoft.com/office/drawing/2014/main" id="{66F29257-E6D4-9A65-9DBC-4D602222B64B}"/>
                    </a:ext>
                  </a:extLst>
                </p:cNvPr>
                <p:cNvSpPr txBox="1"/>
                <p:nvPr/>
              </p:nvSpPr>
              <p:spPr>
                <a:xfrm rot="16200000">
                  <a:off x="2948000" y="4809657"/>
                  <a:ext cx="1562023" cy="276999"/>
                </a:xfrm>
                <a:prstGeom prst="rect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 marR="0" lvl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tabLst/>
                    <a:defRPr/>
                  </a:pPr>
                  <a:r>
                    <a:rPr kumimoji="0" lang="en-US" altLang="zh-TW" sz="1200" i="0" u="none" strike="noStrike" kern="1200" cap="none" spc="0" normalizeH="0" baseline="0" noProof="0" dirty="0">
                      <a:ln>
                        <a:noFill/>
                      </a:ln>
                      <a:effectLst/>
                      <a:uLnTx/>
                      <a:uFillTx/>
                      <a:latin typeface="Calibri" panose="020F0502020204030204"/>
                      <a:ea typeface="新細明體" panose="02020500000000000000" pitchFamily="18" charset="-120"/>
                      <a:cs typeface="+mn-cs"/>
                    </a:rPr>
                    <a:t>Conv(3x3, s=1, 1024c)</a:t>
                  </a:r>
                </a:p>
              </p:txBody>
            </p:sp>
            <p:sp>
              <p:nvSpPr>
                <p:cNvPr id="65" name="文字方塊 51">
                  <a:extLst>
                    <a:ext uri="{FF2B5EF4-FFF2-40B4-BE49-F238E27FC236}">
                      <a16:creationId xmlns:a16="http://schemas.microsoft.com/office/drawing/2014/main" id="{AFF83365-03E5-1348-A34C-0CE067EDB9EC}"/>
                    </a:ext>
                  </a:extLst>
                </p:cNvPr>
                <p:cNvSpPr txBox="1"/>
                <p:nvPr/>
              </p:nvSpPr>
              <p:spPr>
                <a:xfrm>
                  <a:off x="3511940" y="5691655"/>
                  <a:ext cx="907916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TW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新細明體" panose="02020500000000000000" pitchFamily="18" charset="-120"/>
                      <a:cs typeface="+mn-cs"/>
                    </a:rPr>
                    <a:t>Layer N(=10)</a:t>
                  </a:r>
                  <a:endParaRPr kumimoji="0" lang="zh-TW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6" name="文字方塊 51">
                      <a:extLst>
                        <a:ext uri="{FF2B5EF4-FFF2-40B4-BE49-F238E27FC236}">
                          <a16:creationId xmlns:a16="http://schemas.microsoft.com/office/drawing/2014/main" id="{19329193-71D0-67CF-D44B-429C4B0A9A47}"/>
                        </a:ext>
                      </a:extLst>
                    </p:cNvPr>
                    <p:cNvSpPr txBox="1"/>
                    <p:nvPr/>
                  </p:nvSpPr>
                  <p:spPr>
                    <a:xfrm rot="16200000">
                      <a:off x="2928631" y="4461755"/>
                      <a:ext cx="1084653" cy="31104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14:m>
                        <m:oMath xmlns:m="http://schemas.openxmlformats.org/officeDocument/2006/math">
                          <m:f>
                            <m:fPr>
                              <m:ctrlPr>
                                <a:rPr kumimoji="0" lang="en-US" altLang="zh-TW" sz="10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fPr>
                            <m:num>
                              <m:r>
                                <a:rPr kumimoji="0" lang="en-US" altLang="zh-TW" sz="10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𝐻</m:t>
                              </m:r>
                            </m:num>
                            <m:den>
                              <m:r>
                                <a:rPr kumimoji="0" lang="en-US" altLang="zh-TW" sz="10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16</m:t>
                              </m:r>
                            </m:den>
                          </m:f>
                          <m:r>
                            <a:rPr kumimoji="0" lang="en-US" altLang="zh-TW" sz="1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×</m:t>
                          </m:r>
                          <m:f>
                            <m:fPr>
                              <m:ctrlPr>
                                <a:rPr kumimoji="0" lang="en-US" altLang="zh-TW" sz="10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fPr>
                            <m:num>
                              <m:r>
                                <a:rPr kumimoji="0" lang="en-US" altLang="zh-TW" sz="10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𝑊</m:t>
                              </m:r>
                            </m:num>
                            <m:den>
                              <m:r>
                                <a:rPr kumimoji="0" lang="en-US" altLang="zh-TW" sz="10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16</m:t>
                              </m:r>
                            </m:den>
                          </m:f>
                          <m:r>
                            <a:rPr kumimoji="0" lang="en-US" altLang="zh-TW" sz="1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×1024</m:t>
                          </m:r>
                          <m:r>
                            <a:rPr kumimoji="0" lang="en-US" altLang="zh-TW" sz="1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𝑐</m:t>
                          </m:r>
                        </m:oMath>
                      </a14:m>
                      <a:r>
                        <a:rPr kumimoji="0" lang="zh-TW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新細明體" panose="02020500000000000000" pitchFamily="18" charset="-120"/>
                          <a:cs typeface="+mn-cs"/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66" name="文字方塊 51">
                      <a:extLst>
                        <a:ext uri="{FF2B5EF4-FFF2-40B4-BE49-F238E27FC236}">
                          <a16:creationId xmlns:a16="http://schemas.microsoft.com/office/drawing/2014/main" id="{19329193-71D0-67CF-D44B-429C4B0A9A47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16200000">
                      <a:off x="2928631" y="4461755"/>
                      <a:ext cx="1084653" cy="311047"/>
                    </a:xfrm>
                    <a:prstGeom prst="rect">
                      <a:avLst/>
                    </a:prstGeom>
                    <a:blipFill>
                      <a:blip r:embed="rId2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7" name="文字方塊 51">
                      <a:extLst>
                        <a:ext uri="{FF2B5EF4-FFF2-40B4-BE49-F238E27FC236}">
                          <a16:creationId xmlns:a16="http://schemas.microsoft.com/office/drawing/2014/main" id="{6FF1E648-ECFB-952B-A868-F2D30E32823B}"/>
                        </a:ext>
                      </a:extLst>
                    </p:cNvPr>
                    <p:cNvSpPr txBox="1"/>
                    <p:nvPr/>
                  </p:nvSpPr>
                  <p:spPr>
                    <a:xfrm rot="16200000">
                      <a:off x="3445833" y="4505823"/>
                      <a:ext cx="1084653" cy="31104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14:m>
                        <m:oMath xmlns:m="http://schemas.openxmlformats.org/officeDocument/2006/math">
                          <m:f>
                            <m:fPr>
                              <m:ctrlPr>
                                <a:rPr kumimoji="0" lang="en-US" altLang="zh-TW" sz="10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fPr>
                            <m:num>
                              <m:r>
                                <a:rPr kumimoji="0" lang="en-US" altLang="zh-TW" sz="10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𝐻</m:t>
                              </m:r>
                            </m:num>
                            <m:den>
                              <m:r>
                                <a:rPr kumimoji="0" lang="en-US" altLang="zh-TW" sz="10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16</m:t>
                              </m:r>
                            </m:den>
                          </m:f>
                          <m:r>
                            <a:rPr kumimoji="0" lang="en-US" altLang="zh-TW" sz="1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×</m:t>
                          </m:r>
                          <m:f>
                            <m:fPr>
                              <m:ctrlPr>
                                <a:rPr kumimoji="0" lang="en-US" altLang="zh-TW" sz="10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fPr>
                            <m:num>
                              <m:r>
                                <a:rPr kumimoji="0" lang="en-US" altLang="zh-TW" sz="10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𝑊</m:t>
                              </m:r>
                            </m:num>
                            <m:den>
                              <m:r>
                                <a:rPr kumimoji="0" lang="en-US" altLang="zh-TW" sz="10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16</m:t>
                              </m:r>
                            </m:den>
                          </m:f>
                          <m:r>
                            <a:rPr kumimoji="0" lang="en-US" altLang="zh-TW" sz="1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×1024</m:t>
                          </m:r>
                          <m:r>
                            <a:rPr kumimoji="0" lang="en-US" altLang="zh-TW" sz="1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𝑐</m:t>
                          </m:r>
                        </m:oMath>
                      </a14:m>
                      <a:r>
                        <a:rPr kumimoji="0" lang="zh-TW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新細明體" panose="02020500000000000000" pitchFamily="18" charset="-120"/>
                          <a:cs typeface="+mn-cs"/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67" name="文字方塊 51">
                      <a:extLst>
                        <a:ext uri="{FF2B5EF4-FFF2-40B4-BE49-F238E27FC236}">
                          <a16:creationId xmlns:a16="http://schemas.microsoft.com/office/drawing/2014/main" id="{6FF1E648-ECFB-952B-A868-F2D30E32823B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16200000">
                      <a:off x="3445833" y="4505823"/>
                      <a:ext cx="1084653" cy="311047"/>
                    </a:xfrm>
                    <a:prstGeom prst="rect">
                      <a:avLst/>
                    </a:prstGeom>
                    <a:blipFill>
                      <a:blip r:embed="rId30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68" name="文字方塊 124">
                  <a:extLst>
                    <a:ext uri="{FF2B5EF4-FFF2-40B4-BE49-F238E27FC236}">
                      <a16:creationId xmlns:a16="http://schemas.microsoft.com/office/drawing/2014/main" id="{C527CDEE-8843-A8C2-DF82-091634D89586}"/>
                    </a:ext>
                  </a:extLst>
                </p:cNvPr>
                <p:cNvSpPr txBox="1"/>
                <p:nvPr/>
              </p:nvSpPr>
              <p:spPr>
                <a:xfrm>
                  <a:off x="-1471057" y="3922790"/>
                  <a:ext cx="395379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R="0" lvl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tabLst/>
                    <a:defRPr/>
                  </a:pPr>
                  <a:r>
                    <a:rPr kumimoji="0" lang="en-US" altLang="zh-TW" sz="1200" i="0" u="none" strike="noStrike" kern="1200" cap="none" spc="0" normalizeH="0" baseline="0" noProof="0" dirty="0">
                      <a:ln>
                        <a:noFill/>
                      </a:ln>
                      <a:effectLst/>
                      <a:uLnTx/>
                      <a:uFillTx/>
                      <a:latin typeface="Calibri" panose="020F0502020204030204"/>
                      <a:ea typeface="新細明體" panose="02020500000000000000" pitchFamily="18" charset="-120"/>
                      <a:cs typeface="+mn-cs"/>
                    </a:rPr>
                    <a:t>1.1) </a:t>
                  </a:r>
                  <a:r>
                    <a:rPr lang="en-US" altLang="zh-TW" sz="1200" dirty="0">
                      <a:solidFill>
                        <a:srgbClr val="00B0F0"/>
                      </a:solidFill>
                      <a:latin typeface="Calibri" panose="020F0502020204030204"/>
                      <a:ea typeface="新細明體" panose="02020500000000000000" pitchFamily="18" charset="-120"/>
                    </a:rPr>
                    <a:t>Non-Linear Projection </a:t>
                  </a:r>
                  <a:r>
                    <a:rPr lang="en-US" altLang="zh-TW" sz="1200" dirty="0">
                      <a:latin typeface="Calibri" panose="020F0502020204030204"/>
                      <a:ea typeface="新細明體" panose="02020500000000000000" pitchFamily="18" charset="-120"/>
                    </a:rPr>
                    <a:t>using N(=10) convolution layers.</a:t>
                  </a:r>
                  <a:endParaRPr kumimoji="0" lang="en-US" altLang="zh-TW" sz="120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endParaRPr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文字方塊 18">
                  <a:extLst>
                    <a:ext uri="{FF2B5EF4-FFF2-40B4-BE49-F238E27FC236}">
                      <a16:creationId xmlns:a16="http://schemas.microsoft.com/office/drawing/2014/main" id="{52DDD9DF-8CD8-221C-EC70-DC59B112D1D0}"/>
                    </a:ext>
                  </a:extLst>
                </p:cNvPr>
                <p:cNvSpPr txBox="1"/>
                <p:nvPr/>
              </p:nvSpPr>
              <p:spPr>
                <a:xfrm>
                  <a:off x="3215185" y="2790410"/>
                  <a:ext cx="3415728" cy="19543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lvl="0">
                    <a:defRPr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13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TW" sz="13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𝑋</m:t>
                          </m:r>
                        </m:e>
                        <m:sub>
                          <m:r>
                            <a:rPr kumimoji="0" lang="en-US" altLang="zh-TW" sz="13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𝑙</m:t>
                          </m:r>
                        </m:sub>
                      </m:sSub>
                    </m:oMath>
                  </a14:m>
                  <a:r>
                    <a:rPr kumimoji="0" lang="en-US" altLang="zh-TW" sz="1100" b="0" i="1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新細明體" panose="02020500000000000000" pitchFamily="18" charset="-120"/>
                      <a:cs typeface="+mn-cs"/>
                    </a:rPr>
                    <a:t>=</a:t>
                  </a:r>
                  <a14:m>
                    <m:oMath xmlns:m="http://schemas.openxmlformats.org/officeDocument/2006/math">
                      <m:r>
                        <a:rPr kumimoji="0" lang="en-US" altLang="zh-TW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新細明體" panose="02020500000000000000" pitchFamily="18" charset="-120"/>
                          <a:cs typeface="+mn-cs"/>
                        </a:rPr>
                        <m:t>𝑅𝑒𝐿𝑈</m:t>
                      </m:r>
                      <m:r>
                        <a:rPr kumimoji="0" lang="en-US" altLang="zh-TW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新細明體" panose="02020500000000000000" pitchFamily="18" charset="-120"/>
                          <a:cs typeface="+mn-cs"/>
                        </a:rPr>
                        <m:t>(</m:t>
                      </m:r>
                      <m:r>
                        <a:rPr kumimoji="0" lang="en-US" altLang="zh-TW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新細明體" panose="02020500000000000000" pitchFamily="18" charset="-120"/>
                          <a:cs typeface="+mn-cs"/>
                        </a:rPr>
                        <m:t>𝐵𝑎𝑡𝑐h𝑁𝑟𝑜𝑚</m:t>
                      </m:r>
                      <m:d>
                        <m:dPr>
                          <m:ctrlPr>
                            <a:rPr kumimoji="0" lang="en-US" altLang="zh-TW" sz="11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altLang="zh-TW" sz="11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+mn-cs"/>
                            </a:rPr>
                            <m:t>𝐶𝑜𝑛𝑣</m:t>
                          </m:r>
                          <m:d>
                            <m:dPr>
                              <m:ctrlPr>
                                <a:rPr kumimoji="0" lang="en-US" altLang="zh-TW" sz="11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+mn-cs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0" lang="en-US" altLang="zh-TW" sz="11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新細明體" panose="02020500000000000000" pitchFamily="18" charset="-12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TW" sz="11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新細明體" panose="02020500000000000000" pitchFamily="18" charset="-120"/>
                                      <a:cs typeface="+mn-cs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kumimoji="0" lang="en-US" altLang="zh-TW" sz="11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新細明體" panose="02020500000000000000" pitchFamily="18" charset="-120"/>
                                      <a:cs typeface="+mn-cs"/>
                                    </a:rPr>
                                    <m:t>𝑙</m:t>
                                  </m:r>
                                </m:sub>
                              </m:sSub>
                              <m:r>
                                <a:rPr kumimoji="0" lang="en-US" altLang="zh-TW" sz="11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+mn-cs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kumimoji="0" lang="en-US" altLang="zh-TW" sz="11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新細明體" panose="02020500000000000000" pitchFamily="18" charset="-12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TW" sz="11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新細明體" panose="02020500000000000000" pitchFamily="18" charset="-120"/>
                                      <a:cs typeface="+mn-cs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kumimoji="0" lang="en-US" altLang="zh-TW" sz="11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新細明體" panose="02020500000000000000" pitchFamily="18" charset="-120"/>
                                      <a:cs typeface="+mn-cs"/>
                                    </a:rPr>
                                    <m:t>𝑙</m:t>
                                  </m:r>
                                </m:sub>
                              </m:sSub>
                            </m:e>
                          </m:d>
                          <m:r>
                            <a:rPr kumimoji="0" lang="en-US" altLang="zh-TW" sz="11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+mn-cs"/>
                            </a:rPr>
                            <m:t>+</m:t>
                          </m:r>
                          <m:sSub>
                            <m:sSubPr>
                              <m:ctrlPr>
                                <a:rPr kumimoji="0" lang="en-US" altLang="zh-TW" sz="11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TW" sz="11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+mn-cs"/>
                                </a:rPr>
                                <m:t>𝑏</m:t>
                              </m:r>
                            </m:e>
                            <m:sub>
                              <m:r>
                                <a:rPr kumimoji="0" lang="en-US" altLang="zh-TW" sz="11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+mn-cs"/>
                                </a:rPr>
                                <m:t>𝑙</m:t>
                              </m:r>
                            </m:sub>
                          </m:sSub>
                        </m:e>
                      </m:d>
                      <m:r>
                        <a:rPr kumimoji="0" lang="en-US" altLang="zh-TW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新細明體" panose="02020500000000000000" pitchFamily="18" charset="-120"/>
                          <a:cs typeface="+mn-cs"/>
                        </a:rPr>
                        <m:t>)</m:t>
                      </m:r>
                    </m:oMath>
                  </a14:m>
                  <a:r>
                    <a:rPr kumimoji="0" lang="zh-TW" altLang="en-US" sz="1100" b="0" i="1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新細明體" panose="02020500000000000000" pitchFamily="18" charset="-120"/>
                      <a:cs typeface="+mn-cs"/>
                    </a:rPr>
                    <a:t> </a:t>
                  </a:r>
                  <a:r>
                    <a:rPr kumimoji="0" lang="en-US" altLang="zh-TW" sz="1100" b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新細明體" panose="02020500000000000000" pitchFamily="18" charset="-120"/>
                      <a:cs typeface="+mn-cs"/>
                    </a:rPr>
                    <a:t>layer </a:t>
                  </a:r>
                  <a14:m>
                    <m:oMath xmlns:m="http://schemas.openxmlformats.org/officeDocument/2006/math">
                      <m:r>
                        <a:rPr kumimoji="0" lang="en-US" altLang="zh-TW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新細明體" panose="02020500000000000000" pitchFamily="18" charset="-120"/>
                          <a:cs typeface="+mn-cs"/>
                        </a:rPr>
                        <m:t>𝑙</m:t>
                      </m:r>
                    </m:oMath>
                  </a14:m>
                  <a:r>
                    <a:rPr kumimoji="0" lang="en-US" altLang="zh-TW" sz="1100" b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新細明體" panose="02020500000000000000" pitchFamily="18" charset="-120"/>
                      <a:cs typeface="+mn-cs"/>
                    </a:rPr>
                    <a:t>=1,..,N</a:t>
                  </a:r>
                  <a:endParaRPr kumimoji="0" lang="zh-TW" altLang="en-US" sz="1100" b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40" name="文字方塊 18">
                  <a:extLst>
                    <a:ext uri="{FF2B5EF4-FFF2-40B4-BE49-F238E27FC236}">
                      <a16:creationId xmlns:a16="http://schemas.microsoft.com/office/drawing/2014/main" id="{52DDD9DF-8CD8-221C-EC70-DC59B112D1D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15185" y="2790410"/>
                  <a:ext cx="3415728" cy="195438"/>
                </a:xfrm>
                <a:prstGeom prst="rect">
                  <a:avLst/>
                </a:prstGeom>
                <a:blipFill>
                  <a:blip r:embed="rId34"/>
                  <a:stretch>
                    <a:fillRect l="-1604" t="-12500" r="-535" b="-4375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8" name="Straight Arrow Connector 137">
              <a:extLst>
                <a:ext uri="{FF2B5EF4-FFF2-40B4-BE49-F238E27FC236}">
                  <a16:creationId xmlns:a16="http://schemas.microsoft.com/office/drawing/2014/main" id="{57A7D1D1-3C65-AC90-CF34-1A060A76BF99}"/>
                </a:ext>
              </a:extLst>
            </p:cNvPr>
            <p:cNvCxnSpPr>
              <a:cxnSpLocks/>
            </p:cNvCxnSpPr>
            <p:nvPr/>
          </p:nvCxnSpPr>
          <p:spPr>
            <a:xfrm>
              <a:off x="5102406" y="1972842"/>
              <a:ext cx="250727" cy="509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9" name="文字方塊 124">
              <a:extLst>
                <a:ext uri="{FF2B5EF4-FFF2-40B4-BE49-F238E27FC236}">
                  <a16:creationId xmlns:a16="http://schemas.microsoft.com/office/drawing/2014/main" id="{46D53304-8394-3216-EF34-336317BBFE7A}"/>
                </a:ext>
              </a:extLst>
            </p:cNvPr>
            <p:cNvSpPr txBox="1"/>
            <p:nvPr/>
          </p:nvSpPr>
          <p:spPr>
            <a:xfrm rot="16200000">
              <a:off x="4760421" y="1839439"/>
              <a:ext cx="1478443" cy="276999"/>
            </a:xfrm>
            <a:prstGeom prst="rect">
              <a:avLst/>
            </a:prstGeom>
            <a:ln>
              <a:solidFill>
                <a:srgbClr val="C55A1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marR="0" lvl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-US" altLang="zh-TW" sz="120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Conv(3x3, s=2, 256c)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0" name="文字方塊 51">
                  <a:extLst>
                    <a:ext uri="{FF2B5EF4-FFF2-40B4-BE49-F238E27FC236}">
                      <a16:creationId xmlns:a16="http://schemas.microsoft.com/office/drawing/2014/main" id="{C1B5EF4B-254D-49FC-D8A6-7E111ADECF1A}"/>
                    </a:ext>
                  </a:extLst>
                </p:cNvPr>
                <p:cNvSpPr txBox="1"/>
                <p:nvPr/>
              </p:nvSpPr>
              <p:spPr>
                <a:xfrm rot="16200000">
                  <a:off x="5274372" y="1434465"/>
                  <a:ext cx="952156" cy="31008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f>
                        <m:fPr>
                          <m:ctrlPr>
                            <a:rPr kumimoji="0" lang="en-US" altLang="zh-TW" sz="1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TW" sz="1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𝐻</m:t>
                          </m:r>
                        </m:num>
                        <m:den>
                          <m:r>
                            <a:rPr kumimoji="0" lang="en-US" altLang="zh-TW" sz="1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4</m:t>
                          </m:r>
                        </m:den>
                      </m:f>
                      <m:r>
                        <a:rPr kumimoji="0" lang="en-US" altLang="zh-TW" sz="1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×</m:t>
                      </m:r>
                      <m:f>
                        <m:fPr>
                          <m:ctrlPr>
                            <a:rPr kumimoji="0" lang="en-US" altLang="zh-TW" sz="1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TW" sz="1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𝑊</m:t>
                          </m:r>
                        </m:num>
                        <m:den>
                          <m:r>
                            <a:rPr kumimoji="0" lang="en-US" altLang="zh-TW" sz="1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4</m:t>
                          </m:r>
                        </m:den>
                      </m:f>
                      <m:r>
                        <a:rPr kumimoji="0" lang="en-US" altLang="zh-TW" sz="1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×256</m:t>
                      </m:r>
                      <m:r>
                        <a:rPr kumimoji="0" lang="en-US" altLang="zh-TW" sz="1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𝑐</m:t>
                      </m:r>
                    </m:oMath>
                  </a14:m>
                  <a:r>
                    <a:rPr kumimoji="0" lang="zh-TW" altLang="en-US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新細明體" panose="02020500000000000000" pitchFamily="18" charset="-120"/>
                      <a:cs typeface="+mn-cs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140" name="文字方塊 51">
                  <a:extLst>
                    <a:ext uri="{FF2B5EF4-FFF2-40B4-BE49-F238E27FC236}">
                      <a16:creationId xmlns:a16="http://schemas.microsoft.com/office/drawing/2014/main" id="{C1B5EF4B-254D-49FC-D8A6-7E111ADECF1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5274372" y="1434465"/>
                  <a:ext cx="952156" cy="310085"/>
                </a:xfrm>
                <a:prstGeom prst="rect">
                  <a:avLst/>
                </a:prstGeom>
                <a:blipFill>
                  <a:blip r:embed="rId3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1" name="Straight Arrow Connector 140">
              <a:extLst>
                <a:ext uri="{FF2B5EF4-FFF2-40B4-BE49-F238E27FC236}">
                  <a16:creationId xmlns:a16="http://schemas.microsoft.com/office/drawing/2014/main" id="{1727DC03-AB50-C7E1-3A3E-6BE4B495CE2E}"/>
                </a:ext>
              </a:extLst>
            </p:cNvPr>
            <p:cNvCxnSpPr>
              <a:cxnSpLocks/>
            </p:cNvCxnSpPr>
            <p:nvPr/>
          </p:nvCxnSpPr>
          <p:spPr>
            <a:xfrm>
              <a:off x="5618066" y="2010072"/>
              <a:ext cx="250727" cy="509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2" name="文字方塊 124">
              <a:extLst>
                <a:ext uri="{FF2B5EF4-FFF2-40B4-BE49-F238E27FC236}">
                  <a16:creationId xmlns:a16="http://schemas.microsoft.com/office/drawing/2014/main" id="{3C3654B7-C685-54EA-80F3-1B012DDC4BB5}"/>
                </a:ext>
              </a:extLst>
            </p:cNvPr>
            <p:cNvSpPr txBox="1"/>
            <p:nvPr/>
          </p:nvSpPr>
          <p:spPr>
            <a:xfrm rot="16200000">
              <a:off x="5267042" y="1839438"/>
              <a:ext cx="1478443" cy="276999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marR="0" lvl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-US" altLang="zh-TW" sz="120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Conv(3x3, s=1, 256c)</a:t>
              </a:r>
            </a:p>
          </p:txBody>
        </p:sp>
        <p:cxnSp>
          <p:nvCxnSpPr>
            <p:cNvPr id="143" name="Straight Arrow Connector 142">
              <a:extLst>
                <a:ext uri="{FF2B5EF4-FFF2-40B4-BE49-F238E27FC236}">
                  <a16:creationId xmlns:a16="http://schemas.microsoft.com/office/drawing/2014/main" id="{17038075-B167-BFE8-71C5-ADFC54AB20B1}"/>
                </a:ext>
              </a:extLst>
            </p:cNvPr>
            <p:cNvCxnSpPr>
              <a:cxnSpLocks/>
            </p:cNvCxnSpPr>
            <p:nvPr/>
          </p:nvCxnSpPr>
          <p:spPr>
            <a:xfrm>
              <a:off x="6138706" y="1997296"/>
              <a:ext cx="250727" cy="509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4" name="文字方塊 51">
                  <a:extLst>
                    <a:ext uri="{FF2B5EF4-FFF2-40B4-BE49-F238E27FC236}">
                      <a16:creationId xmlns:a16="http://schemas.microsoft.com/office/drawing/2014/main" id="{E3DED69A-61F0-6742-3296-2243F4CF76BA}"/>
                    </a:ext>
                  </a:extLst>
                </p:cNvPr>
                <p:cNvSpPr txBox="1"/>
                <p:nvPr/>
              </p:nvSpPr>
              <p:spPr>
                <a:xfrm rot="16200000">
                  <a:off x="5794140" y="1450573"/>
                  <a:ext cx="952156" cy="31008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f>
                        <m:fPr>
                          <m:ctrlPr>
                            <a:rPr kumimoji="0" lang="en-US" altLang="zh-TW" sz="1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TW" sz="1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𝐻</m:t>
                          </m:r>
                        </m:num>
                        <m:den>
                          <m:r>
                            <a:rPr kumimoji="0" lang="en-US" altLang="zh-TW" sz="1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4</m:t>
                          </m:r>
                        </m:den>
                      </m:f>
                      <m:r>
                        <a:rPr kumimoji="0" lang="en-US" altLang="zh-TW" sz="1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×</m:t>
                      </m:r>
                      <m:f>
                        <m:fPr>
                          <m:ctrlPr>
                            <a:rPr kumimoji="0" lang="en-US" altLang="zh-TW" sz="1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TW" sz="1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𝑊</m:t>
                          </m:r>
                        </m:num>
                        <m:den>
                          <m:r>
                            <a:rPr kumimoji="0" lang="en-US" altLang="zh-TW" sz="1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4</m:t>
                          </m:r>
                        </m:den>
                      </m:f>
                      <m:r>
                        <a:rPr kumimoji="0" lang="en-US" altLang="zh-TW" sz="1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×256</m:t>
                      </m:r>
                      <m:r>
                        <a:rPr kumimoji="0" lang="en-US" altLang="zh-TW" sz="1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𝑐</m:t>
                      </m:r>
                    </m:oMath>
                  </a14:m>
                  <a:r>
                    <a:rPr kumimoji="0" lang="zh-TW" altLang="en-US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新細明體" panose="02020500000000000000" pitchFamily="18" charset="-120"/>
                      <a:cs typeface="+mn-cs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144" name="文字方塊 51">
                  <a:extLst>
                    <a:ext uri="{FF2B5EF4-FFF2-40B4-BE49-F238E27FC236}">
                      <a16:creationId xmlns:a16="http://schemas.microsoft.com/office/drawing/2014/main" id="{E3DED69A-61F0-6742-3296-2243F4CF76B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5794140" y="1450573"/>
                  <a:ext cx="952156" cy="310085"/>
                </a:xfrm>
                <a:prstGeom prst="rect">
                  <a:avLst/>
                </a:prstGeom>
                <a:blipFill>
                  <a:blip r:embed="rId3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6" name="文字方塊 124">
              <a:extLst>
                <a:ext uri="{FF2B5EF4-FFF2-40B4-BE49-F238E27FC236}">
                  <a16:creationId xmlns:a16="http://schemas.microsoft.com/office/drawing/2014/main" id="{C6E7D4BD-E7C7-9914-375E-FB9837A8A78D}"/>
                </a:ext>
              </a:extLst>
            </p:cNvPr>
            <p:cNvSpPr txBox="1"/>
            <p:nvPr/>
          </p:nvSpPr>
          <p:spPr>
            <a:xfrm rot="16200000">
              <a:off x="5790990" y="1810160"/>
              <a:ext cx="1478443" cy="276999"/>
            </a:xfrm>
            <a:prstGeom prst="rect">
              <a:avLst/>
            </a:prstGeom>
            <a:ln>
              <a:solidFill>
                <a:srgbClr val="C55A1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marR="0" lvl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-US" altLang="zh-TW" sz="120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Conv(3x3, s=2, 512c)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7" name="文字方塊 51">
                  <a:extLst>
                    <a:ext uri="{FF2B5EF4-FFF2-40B4-BE49-F238E27FC236}">
                      <a16:creationId xmlns:a16="http://schemas.microsoft.com/office/drawing/2014/main" id="{DC902EBF-9C39-4727-4068-FF42D46BFC44}"/>
                    </a:ext>
                  </a:extLst>
                </p:cNvPr>
                <p:cNvSpPr txBox="1"/>
                <p:nvPr/>
              </p:nvSpPr>
              <p:spPr>
                <a:xfrm rot="16200000">
                  <a:off x="6309878" y="1494206"/>
                  <a:ext cx="952156" cy="31008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f>
                        <m:fPr>
                          <m:ctrlPr>
                            <a:rPr kumimoji="0" lang="en-US" altLang="zh-TW" sz="1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TW" sz="1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𝐻</m:t>
                          </m:r>
                        </m:num>
                        <m:den>
                          <m:r>
                            <a:rPr kumimoji="0" lang="en-US" altLang="zh-TW" sz="1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8</m:t>
                          </m:r>
                        </m:den>
                      </m:f>
                      <m:r>
                        <a:rPr kumimoji="0" lang="en-US" altLang="zh-TW" sz="1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×</m:t>
                      </m:r>
                      <m:f>
                        <m:fPr>
                          <m:ctrlPr>
                            <a:rPr kumimoji="0" lang="en-US" altLang="zh-TW" sz="1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TW" sz="1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𝑊</m:t>
                          </m:r>
                        </m:num>
                        <m:den>
                          <m:r>
                            <a:rPr kumimoji="0" lang="en-US" altLang="zh-TW" sz="1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8</m:t>
                          </m:r>
                        </m:den>
                      </m:f>
                      <m:r>
                        <a:rPr kumimoji="0" lang="en-US" altLang="zh-TW" sz="1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×512</m:t>
                      </m:r>
                      <m:r>
                        <a:rPr kumimoji="0" lang="en-US" altLang="zh-TW" sz="1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𝑐</m:t>
                      </m:r>
                    </m:oMath>
                  </a14:m>
                  <a:r>
                    <a:rPr kumimoji="0" lang="zh-TW" altLang="en-US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新細明體" panose="02020500000000000000" pitchFamily="18" charset="-120"/>
                      <a:cs typeface="+mn-cs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147" name="文字方塊 51">
                  <a:extLst>
                    <a:ext uri="{FF2B5EF4-FFF2-40B4-BE49-F238E27FC236}">
                      <a16:creationId xmlns:a16="http://schemas.microsoft.com/office/drawing/2014/main" id="{DC902EBF-9C39-4727-4068-FF42D46BFC4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6309878" y="1494206"/>
                  <a:ext cx="952156" cy="310085"/>
                </a:xfrm>
                <a:prstGeom prst="rect">
                  <a:avLst/>
                </a:prstGeom>
                <a:blipFill>
                  <a:blip r:embed="rId3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8" name="文字方塊 124">
              <a:extLst>
                <a:ext uri="{FF2B5EF4-FFF2-40B4-BE49-F238E27FC236}">
                  <a16:creationId xmlns:a16="http://schemas.microsoft.com/office/drawing/2014/main" id="{6B27140A-0B2B-2C53-92F1-C2A98C0B5AF1}"/>
                </a:ext>
              </a:extLst>
            </p:cNvPr>
            <p:cNvSpPr txBox="1"/>
            <p:nvPr/>
          </p:nvSpPr>
          <p:spPr>
            <a:xfrm rot="16200000">
              <a:off x="6327101" y="1794184"/>
              <a:ext cx="1478443" cy="276999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marR="0" lvl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-US" altLang="zh-TW" sz="120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Conv(3x3, s=1, 512c)</a:t>
              </a:r>
            </a:p>
          </p:txBody>
        </p:sp>
        <p:cxnSp>
          <p:nvCxnSpPr>
            <p:cNvPr id="149" name="Straight Arrow Connector 148">
              <a:extLst>
                <a:ext uri="{FF2B5EF4-FFF2-40B4-BE49-F238E27FC236}">
                  <a16:creationId xmlns:a16="http://schemas.microsoft.com/office/drawing/2014/main" id="{6FCD8161-7D0A-26CF-E42E-F5E4329E0CBC}"/>
                </a:ext>
              </a:extLst>
            </p:cNvPr>
            <p:cNvCxnSpPr>
              <a:cxnSpLocks/>
            </p:cNvCxnSpPr>
            <p:nvPr/>
          </p:nvCxnSpPr>
          <p:spPr>
            <a:xfrm>
              <a:off x="6678176" y="2053264"/>
              <a:ext cx="250727" cy="509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0" name="文字方塊 51">
                  <a:extLst>
                    <a:ext uri="{FF2B5EF4-FFF2-40B4-BE49-F238E27FC236}">
                      <a16:creationId xmlns:a16="http://schemas.microsoft.com/office/drawing/2014/main" id="{B0C4CA32-3B32-DF54-24BB-194B98818324}"/>
                    </a:ext>
                  </a:extLst>
                </p:cNvPr>
                <p:cNvSpPr txBox="1"/>
                <p:nvPr/>
              </p:nvSpPr>
              <p:spPr>
                <a:xfrm rot="16200000">
                  <a:off x="6837557" y="1510901"/>
                  <a:ext cx="952156" cy="31008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f>
                        <m:fPr>
                          <m:ctrlPr>
                            <a:rPr kumimoji="0" lang="en-US" altLang="zh-TW" sz="1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TW" sz="1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𝐻</m:t>
                          </m:r>
                        </m:num>
                        <m:den>
                          <m:r>
                            <a:rPr kumimoji="0" lang="en-US" altLang="zh-TW" sz="1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8</m:t>
                          </m:r>
                        </m:den>
                      </m:f>
                      <m:r>
                        <a:rPr kumimoji="0" lang="en-US" altLang="zh-TW" sz="1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×</m:t>
                      </m:r>
                      <m:f>
                        <m:fPr>
                          <m:ctrlPr>
                            <a:rPr kumimoji="0" lang="en-US" altLang="zh-TW" sz="1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TW" sz="1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𝑊</m:t>
                          </m:r>
                        </m:num>
                        <m:den>
                          <m:r>
                            <a:rPr kumimoji="0" lang="en-US" altLang="zh-TW" sz="1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8</m:t>
                          </m:r>
                        </m:den>
                      </m:f>
                      <m:r>
                        <a:rPr kumimoji="0" lang="en-US" altLang="zh-TW" sz="1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×512</m:t>
                      </m:r>
                      <m:r>
                        <a:rPr kumimoji="0" lang="en-US" altLang="zh-TW" sz="1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𝑐</m:t>
                      </m:r>
                    </m:oMath>
                  </a14:m>
                  <a:r>
                    <a:rPr kumimoji="0" lang="zh-TW" altLang="en-US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新細明體" panose="02020500000000000000" pitchFamily="18" charset="-120"/>
                      <a:cs typeface="+mn-cs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150" name="文字方塊 51">
                  <a:extLst>
                    <a:ext uri="{FF2B5EF4-FFF2-40B4-BE49-F238E27FC236}">
                      <a16:creationId xmlns:a16="http://schemas.microsoft.com/office/drawing/2014/main" id="{B0C4CA32-3B32-DF54-24BB-194B988183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6837557" y="1510901"/>
                  <a:ext cx="952156" cy="310085"/>
                </a:xfrm>
                <a:prstGeom prst="rect">
                  <a:avLst/>
                </a:prstGeom>
                <a:blipFill>
                  <a:blip r:embed="rId3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1" name="文字方塊 51">
              <a:extLst>
                <a:ext uri="{FF2B5EF4-FFF2-40B4-BE49-F238E27FC236}">
                  <a16:creationId xmlns:a16="http://schemas.microsoft.com/office/drawing/2014/main" id="{AC821F6A-88CB-148F-3A2C-ED0D3A2DDD19}"/>
                </a:ext>
              </a:extLst>
            </p:cNvPr>
            <p:cNvSpPr txBox="1"/>
            <p:nvPr/>
          </p:nvSpPr>
          <p:spPr>
            <a:xfrm>
              <a:off x="5269220" y="2641521"/>
              <a:ext cx="58925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Layer 5</a:t>
              </a:r>
              <a:endParaRPr kumimoji="0" lang="zh-TW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52" name="文字方塊 51">
              <a:extLst>
                <a:ext uri="{FF2B5EF4-FFF2-40B4-BE49-F238E27FC236}">
                  <a16:creationId xmlns:a16="http://schemas.microsoft.com/office/drawing/2014/main" id="{ED03567C-0275-F1DA-137A-C222AF198BB9}"/>
                </a:ext>
              </a:extLst>
            </p:cNvPr>
            <p:cNvSpPr txBox="1"/>
            <p:nvPr/>
          </p:nvSpPr>
          <p:spPr>
            <a:xfrm>
              <a:off x="5776001" y="2643973"/>
              <a:ext cx="58925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Layer 6</a:t>
              </a:r>
              <a:endParaRPr kumimoji="0" lang="zh-TW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53" name="文字方塊 51">
              <a:extLst>
                <a:ext uri="{FF2B5EF4-FFF2-40B4-BE49-F238E27FC236}">
                  <a16:creationId xmlns:a16="http://schemas.microsoft.com/office/drawing/2014/main" id="{BC5D41B3-197B-6949-6A22-C6DDE0762302}"/>
                </a:ext>
              </a:extLst>
            </p:cNvPr>
            <p:cNvSpPr txBox="1"/>
            <p:nvPr/>
          </p:nvSpPr>
          <p:spPr>
            <a:xfrm>
              <a:off x="6289397" y="2634393"/>
              <a:ext cx="58925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Layer 7</a:t>
              </a:r>
              <a:endParaRPr kumimoji="0" lang="zh-TW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54" name="文字方塊 51">
              <a:extLst>
                <a:ext uri="{FF2B5EF4-FFF2-40B4-BE49-F238E27FC236}">
                  <a16:creationId xmlns:a16="http://schemas.microsoft.com/office/drawing/2014/main" id="{BDC8188B-C00A-0DDF-EDE7-93CAE0193F8D}"/>
                </a:ext>
              </a:extLst>
            </p:cNvPr>
            <p:cNvSpPr txBox="1"/>
            <p:nvPr/>
          </p:nvSpPr>
          <p:spPr>
            <a:xfrm>
              <a:off x="6830973" y="2623155"/>
              <a:ext cx="58925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Layer 8</a:t>
              </a:r>
              <a:endParaRPr kumimoji="0" lang="zh-TW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cxnSp>
          <p:nvCxnSpPr>
            <p:cNvPr id="155" name="Straight Arrow Connector 154">
              <a:extLst>
                <a:ext uri="{FF2B5EF4-FFF2-40B4-BE49-F238E27FC236}">
                  <a16:creationId xmlns:a16="http://schemas.microsoft.com/office/drawing/2014/main" id="{BA9AC6F7-5CF3-B4C5-841A-FDCE3A5AD818}"/>
                </a:ext>
              </a:extLst>
            </p:cNvPr>
            <p:cNvCxnSpPr>
              <a:cxnSpLocks/>
            </p:cNvCxnSpPr>
            <p:nvPr/>
          </p:nvCxnSpPr>
          <p:spPr>
            <a:xfrm>
              <a:off x="7203743" y="2076577"/>
              <a:ext cx="250727" cy="509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60" name="Picture 159">
            <a:extLst>
              <a:ext uri="{FF2B5EF4-FFF2-40B4-BE49-F238E27FC236}">
                <a16:creationId xmlns:a16="http://schemas.microsoft.com/office/drawing/2014/main" id="{3F196E1F-D226-55D2-B40B-B968D8C6ABDB}"/>
              </a:ext>
            </a:extLst>
          </p:cNvPr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75229" y="4458660"/>
            <a:ext cx="3019846" cy="1095528"/>
          </a:xfrm>
          <a:prstGeom prst="rect">
            <a:avLst/>
          </a:prstGeom>
        </p:spPr>
      </p:pic>
      <p:sp>
        <p:nvSpPr>
          <p:cNvPr id="161" name="文字方塊 18">
            <a:extLst>
              <a:ext uri="{FF2B5EF4-FFF2-40B4-BE49-F238E27FC236}">
                <a16:creationId xmlns:a16="http://schemas.microsoft.com/office/drawing/2014/main" id="{D801EAE0-9FFB-1D68-63B0-8FE2A7FA9EAF}"/>
              </a:ext>
            </a:extLst>
          </p:cNvPr>
          <p:cNvSpPr txBox="1"/>
          <p:nvPr/>
        </p:nvSpPr>
        <p:spPr>
          <a:xfrm>
            <a:off x="1349060" y="5047529"/>
            <a:ext cx="59452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>
              <a:defRPr/>
            </a:pPr>
            <a:r>
              <a:rPr kumimoji="0" lang="en-US" altLang="zh-TW" sz="1000" b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Non-linear projection</a:t>
            </a:r>
            <a:endParaRPr kumimoji="0" lang="zh-TW" altLang="en-US" sz="1000" b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62" name="文字方塊 18">
            <a:extLst>
              <a:ext uri="{FF2B5EF4-FFF2-40B4-BE49-F238E27FC236}">
                <a16:creationId xmlns:a16="http://schemas.microsoft.com/office/drawing/2014/main" id="{69372773-BC7C-51BF-958E-BC4B7E8671EC}"/>
              </a:ext>
            </a:extLst>
          </p:cNvPr>
          <p:cNvSpPr txBox="1"/>
          <p:nvPr/>
        </p:nvSpPr>
        <p:spPr>
          <a:xfrm>
            <a:off x="2507317" y="5041489"/>
            <a:ext cx="59452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>
              <a:defRPr/>
            </a:pPr>
            <a:r>
              <a:rPr lang="en-US" altLang="zh-TW" sz="1000" dirty="0">
                <a:latin typeface="Calibri" panose="020F0502020204030204"/>
                <a:ea typeface="新細明體" panose="02020500000000000000" pitchFamily="18" charset="-120"/>
              </a:rPr>
              <a:t>L</a:t>
            </a:r>
            <a:r>
              <a:rPr kumimoji="0" lang="en-US" altLang="zh-TW" sz="1000" b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inear</a:t>
            </a:r>
            <a:r>
              <a:rPr kumimoji="0" lang="en-US" altLang="zh-TW" sz="1000" b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 projection</a:t>
            </a:r>
            <a:endParaRPr kumimoji="0" lang="zh-TW" altLang="en-US" sz="1000" b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09A50E-BA1C-E67C-93F5-B25F7E4C4A26}"/>
              </a:ext>
            </a:extLst>
          </p:cNvPr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338947" y="490500"/>
            <a:ext cx="786452" cy="79254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92" name="文字方塊 51">
                <a:extLst>
                  <a:ext uri="{FF2B5EF4-FFF2-40B4-BE49-F238E27FC236}">
                    <a16:creationId xmlns:a16="http://schemas.microsoft.com/office/drawing/2014/main" id="{A33B95F1-1048-E036-736C-F6AEFF650B27}"/>
                  </a:ext>
                </a:extLst>
              </p:cNvPr>
              <p:cNvSpPr txBox="1"/>
              <p:nvPr/>
            </p:nvSpPr>
            <p:spPr>
              <a:xfrm>
                <a:off x="9388273" y="3787701"/>
                <a:ext cx="1900651" cy="21544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marR="0" lvl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altLang="zh-TW" sz="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新細明體" panose="02020500000000000000" pitchFamily="18" charset="-120"/>
                        <a:cs typeface="+mn-cs"/>
                      </a:rPr>
                      <m:t>𝑋𝑜𝑢𝑡</m:t>
                    </m:r>
                  </m:oMath>
                </a14:m>
                <a:r>
                  <a:rPr kumimoji="0" lang="en-US" altLang="zh-TW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=</a:t>
                </a:r>
                <a14:m>
                  <m:oMath xmlns:m="http://schemas.openxmlformats.org/officeDocument/2006/math">
                    <m:r>
                      <a:rPr kumimoji="0" lang="en-US" altLang="zh-TW" sz="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新細明體" panose="02020500000000000000" pitchFamily="18" charset="-120"/>
                        <a:cs typeface="+mn-cs"/>
                      </a:rPr>
                      <m:t>𝑅𝑒𝑠h𝑎𝑝𝑡𝑒</m:t>
                    </m:r>
                    <m:r>
                      <a:rPr kumimoji="0" lang="en-US" altLang="zh-TW" sz="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新細明體" panose="02020500000000000000" pitchFamily="18" charset="-120"/>
                        <a:cs typeface="+mn-cs"/>
                      </a:rPr>
                      <m:t>(</m:t>
                    </m:r>
                    <m:sSub>
                      <m:sSubPr>
                        <m:ctrlPr>
                          <a:rPr kumimoji="0" lang="en-US" altLang="zh-TW" sz="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TW" sz="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+mn-cs"/>
                          </a:rPr>
                          <m:t>𝑋</m:t>
                        </m:r>
                      </m:e>
                      <m:sub>
                        <m:r>
                          <a:rPr kumimoji="0" lang="en-US" altLang="zh-TW" sz="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+mn-cs"/>
                          </a:rPr>
                          <m:t>𝑖𝑛</m:t>
                        </m:r>
                      </m:sub>
                    </m:sSub>
                    <m:r>
                      <a:rPr kumimoji="0" lang="en-US" altLang="zh-TW" sz="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新細明體" panose="02020500000000000000" pitchFamily="18" charset="-120"/>
                        <a:cs typeface="+mn-cs"/>
                      </a:rPr>
                      <m:t>𝑊</m:t>
                    </m:r>
                    <m:r>
                      <a:rPr kumimoji="0" lang="en-US" altLang="zh-TW" sz="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新細明體" panose="02020500000000000000" pitchFamily="18" charset="-120"/>
                        <a:cs typeface="+mn-cs"/>
                      </a:rPr>
                      <m:t>(256</m:t>
                    </m:r>
                    <m:r>
                      <a:rPr kumimoji="0" lang="en-US" altLang="zh-TW" sz="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新細明體" panose="02020500000000000000" pitchFamily="18" charset="-120"/>
                        <a:cs typeface="+mn-cs"/>
                      </a:rPr>
                      <m:t>𝑐</m:t>
                    </m:r>
                    <m:r>
                      <a:rPr kumimoji="0" lang="en-US" altLang="zh-TW" sz="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×1024</m:t>
                    </m:r>
                    <m:r>
                      <a:rPr kumimoji="0" lang="en-US" altLang="zh-TW" sz="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kumimoji="0" lang="en-US" altLang="zh-TW" sz="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新細明體" panose="02020500000000000000" pitchFamily="18" charset="-120"/>
                        <a:cs typeface="+mn-cs"/>
                      </a:rPr>
                      <m:t>))</m:t>
                    </m:r>
                  </m:oMath>
                </a14:m>
                <a:endParaRPr kumimoji="0" lang="en-US" altLang="zh-TW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>
          <p:sp>
            <p:nvSpPr>
              <p:cNvPr id="292" name="文字方塊 51">
                <a:extLst>
                  <a:ext uri="{FF2B5EF4-FFF2-40B4-BE49-F238E27FC236}">
                    <a16:creationId xmlns:a16="http://schemas.microsoft.com/office/drawing/2014/main" id="{A33B95F1-1048-E036-736C-F6AEFF650B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8273" y="3787701"/>
                <a:ext cx="1900651" cy="215444"/>
              </a:xfrm>
              <a:prstGeom prst="rect">
                <a:avLst/>
              </a:prstGeom>
              <a:blipFill>
                <a:blip r:embed="rId41"/>
                <a:stretch>
                  <a:fillRect b="-833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22" name="文字方塊 18">
                <a:extLst>
                  <a:ext uri="{FF2B5EF4-FFF2-40B4-BE49-F238E27FC236}">
                    <a16:creationId xmlns:a16="http://schemas.microsoft.com/office/drawing/2014/main" id="{3B603C81-4069-B0E5-889C-2A13F343E17D}"/>
                  </a:ext>
                </a:extLst>
              </p:cNvPr>
              <p:cNvSpPr txBox="1"/>
              <p:nvPr/>
            </p:nvSpPr>
            <p:spPr>
              <a:xfrm>
                <a:off x="9570972" y="5751944"/>
                <a:ext cx="2383619" cy="3280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lvl="0">
                  <a:defRPr/>
                </a:pPr>
                <a:r>
                  <a:rPr lang="en-US" altLang="zh-TW" sz="1000" noProof="0" dirty="0">
                    <a:solidFill>
                      <a:srgbClr val="00B0F0"/>
                    </a:solidFill>
                  </a:rPr>
                  <a:t>O</a:t>
                </a:r>
                <a:r>
                  <a:rPr kumimoji="0" lang="en-US" altLang="zh-TW" sz="1000" b="0" u="none" strike="noStrike" kern="1200" cap="none" spc="0" normalizeH="0" baseline="0" noProof="0" dirty="0">
                    <a:ln>
                      <a:noFill/>
                    </a:ln>
                    <a:solidFill>
                      <a:srgbClr val="00B0F0"/>
                    </a:solidFill>
                    <a:effectLst/>
                    <a:uLnTx/>
                    <a:uFillTx/>
                  </a:rPr>
                  <a:t>/P</a:t>
                </a:r>
                <a:r>
                  <a:rPr kumimoji="0" lang="en-US" altLang="zh-TW" sz="1000" b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0" lang="en-US" altLang="zh-TW" sz="1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0" lang="en-US" altLang="zh-TW" sz="1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kumimoji="0" lang="en-US" altLang="zh-TW" sz="1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  <m:sup>
                        <m:r>
                          <a:rPr kumimoji="0" lang="en-US" altLang="zh-TW" sz="1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kumimoji="0" lang="en-US" altLang="zh-TW" sz="1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kumimoji="0" lang="en-US" altLang="zh-TW" sz="1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bSup>
                    <m:r>
                      <a:rPr kumimoji="0" lang="en-US" altLang="zh-TW" sz="1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kumimoji="0" lang="en-US" altLang="zh-TW" sz="1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kumimoji="0" lang="en-US" altLang="zh-TW" sz="1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0" lang="en-US" altLang="zh-TW" sz="1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0" lang="en-US" altLang="zh-TW" sz="1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  <m:sup>
                            <m:r>
                              <a:rPr kumimoji="0" lang="en-US" altLang="zh-TW" sz="1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kumimoji="0" lang="en-US" altLang="zh-TW" sz="1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kumimoji="0" lang="en-US" altLang="zh-TW" sz="1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</m:sSubSup>
                        <m:d>
                          <m:dPr>
                            <m:ctrlPr>
                              <a:rPr kumimoji="0" lang="en-US" altLang="zh-TW" sz="1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kumimoji="0" lang="en-US" altLang="zh-TW" sz="10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r</m:t>
                            </m:r>
                            <m:r>
                              <a:rPr kumimoji="0" lang="en-US" altLang="zh-TW" sz="10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kumimoji="0" lang="en-US" altLang="zh-TW" sz="10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c</m:t>
                            </m:r>
                          </m:e>
                        </m:d>
                      </m:e>
                    </m:d>
                    <m:r>
                      <m:rPr>
                        <m:nor/>
                      </m:rPr>
                      <a:rPr lang="en-US" altLang="zh-TW" sz="1000" dirty="0">
                        <a:solidFill>
                          <a:prstClr val="black"/>
                        </a:solidFill>
                      </a:rPr>
                      <m:t>(32</m:t>
                    </m:r>
                    <m:r>
                      <m:rPr>
                        <m:nor/>
                      </m:rPr>
                      <a:rPr lang="en-US" altLang="zh-TW" sz="1000" dirty="0">
                        <a:solidFill>
                          <a:prstClr val="black"/>
                        </a:solidFill>
                      </a:rPr>
                      <m:t>x</m:t>
                    </m:r>
                    <m:r>
                      <m:rPr>
                        <m:nor/>
                      </m:rPr>
                      <a:rPr lang="en-US" altLang="zh-TW" sz="1000" dirty="0">
                        <a:solidFill>
                          <a:prstClr val="black"/>
                        </a:solidFill>
                      </a:rPr>
                      <m:t>32) </m:t>
                    </m:r>
                    <m:r>
                      <m:rPr>
                        <m:nor/>
                      </m:rPr>
                      <a:rPr lang="en-US" altLang="zh-TW" sz="1000" dirty="0">
                        <a:solidFill>
                          <a:prstClr val="black"/>
                        </a:solidFill>
                      </a:rPr>
                      <m:t>tokens</m:t>
                    </m:r>
                  </m:oMath>
                </a14:m>
                <a:endParaRPr lang="en-US" altLang="zh-TW" sz="1000" dirty="0">
                  <a:solidFill>
                    <a:prstClr val="black"/>
                  </a:solidFill>
                </a:endParaRPr>
              </a:p>
              <a:p>
                <a:pPr lvl="0">
                  <a:defRPr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TW" sz="1000" dirty="0">
                        <a:solidFill>
                          <a:prstClr val="black"/>
                        </a:solidFill>
                        <a:latin typeface="Calibri" panose="020F0502020204030204"/>
                        <a:ea typeface="新細明體" panose="02020500000000000000" pitchFamily="18" charset="-120"/>
                      </a:rPr>
                      <m:t>For</m:t>
                    </m:r>
                    <m:r>
                      <m:rPr>
                        <m:nor/>
                      </m:rPr>
                      <a:rPr lang="en-US" altLang="zh-TW" sz="1000" dirty="0">
                        <a:solidFill>
                          <a:prstClr val="black"/>
                        </a:solidFill>
                        <a:latin typeface="Calibri" panose="020F0502020204030204"/>
                        <a:ea typeface="新細明體" panose="02020500000000000000" pitchFamily="18" charset="-120"/>
                      </a:rPr>
                      <m:t> </m:t>
                    </m:r>
                    <m:r>
                      <m:rPr>
                        <m:nor/>
                      </m:rPr>
                      <a:rPr lang="en-US" altLang="zh-TW" sz="1000" dirty="0">
                        <a:solidFill>
                          <a:prstClr val="black"/>
                        </a:solidFill>
                        <a:latin typeface="Calibri" panose="020F0502020204030204"/>
                        <a:ea typeface="新細明體" panose="02020500000000000000" pitchFamily="18" charset="-120"/>
                      </a:rPr>
                      <m:t>each</m:t>
                    </m:r>
                    <m:r>
                      <m:rPr>
                        <m:nor/>
                      </m:rPr>
                      <a:rPr lang="en-US" altLang="zh-TW" sz="1000" dirty="0">
                        <a:solidFill>
                          <a:prstClr val="black"/>
                        </a:solidFill>
                        <a:latin typeface="Calibri" panose="020F0502020204030204"/>
                        <a:ea typeface="新細明體" panose="02020500000000000000" pitchFamily="18" charset="-120"/>
                      </a:rPr>
                      <m:t> </m:t>
                    </m:r>
                    <m:r>
                      <m:rPr>
                        <m:nor/>
                      </m:rPr>
                      <a:rPr lang="en-US" altLang="zh-TW" sz="1000" dirty="0">
                        <a:solidFill>
                          <a:prstClr val="black"/>
                        </a:solidFill>
                        <a:latin typeface="Calibri" panose="020F0502020204030204"/>
                        <a:ea typeface="新細明體" panose="02020500000000000000" pitchFamily="18" charset="-120"/>
                      </a:rPr>
                      <m:t>token</m:t>
                    </m:r>
                    <m:r>
                      <m:rPr>
                        <m:nor/>
                      </m:rPr>
                      <a:rPr lang="en-US" altLang="zh-TW" sz="1000" dirty="0">
                        <a:solidFill>
                          <a:prstClr val="black"/>
                        </a:solidFill>
                        <a:latin typeface="Calibri" panose="020F0502020204030204"/>
                        <a:ea typeface="新細明體" panose="02020500000000000000" pitchFamily="18" charset="-120"/>
                      </a:rPr>
                      <m:t> (1</m:t>
                    </m:r>
                    <m:r>
                      <m:rPr>
                        <m:nor/>
                      </m:rPr>
                      <a:rPr lang="en-US" altLang="zh-TW" sz="1000" dirty="0">
                        <a:solidFill>
                          <a:prstClr val="black"/>
                        </a:solidFill>
                        <a:latin typeface="Calibri" panose="020F0502020204030204"/>
                        <a:ea typeface="新細明體" panose="02020500000000000000" pitchFamily="18" charset="-120"/>
                      </a:rPr>
                      <m:t>×</m:t>
                    </m:r>
                    <m:r>
                      <m:rPr>
                        <m:nor/>
                      </m:rPr>
                      <a:rPr lang="en-US" altLang="zh-TW" sz="1000" dirty="0">
                        <a:solidFill>
                          <a:prstClr val="black"/>
                        </a:solidFill>
                        <a:latin typeface="Calibri" panose="020F0502020204030204"/>
                        <a:ea typeface="新細明體" panose="02020500000000000000" pitchFamily="18" charset="-120"/>
                      </a:rPr>
                      <m:t>1</m:t>
                    </m:r>
                    <m:r>
                      <m:rPr>
                        <m:nor/>
                      </m:rPr>
                      <a:rPr lang="en-US" altLang="zh-TW" sz="1000" dirty="0">
                        <a:solidFill>
                          <a:prstClr val="black"/>
                        </a:solidFill>
                        <a:latin typeface="Calibri" panose="020F0502020204030204"/>
                        <a:ea typeface="新細明體" panose="02020500000000000000" pitchFamily="18" charset="-120"/>
                      </a:rPr>
                      <m:t>×</m:t>
                    </m:r>
                    <m:r>
                      <m:rPr>
                        <m:nor/>
                      </m:rPr>
                      <a:rPr lang="en-US" altLang="zh-TW" sz="1000" b="0" i="0" dirty="0" smtClean="0">
                        <a:solidFill>
                          <a:prstClr val="black"/>
                        </a:solidFill>
                        <a:latin typeface="Calibri" panose="020F0502020204030204"/>
                        <a:ea typeface="新細明體" panose="02020500000000000000" pitchFamily="18" charset="-120"/>
                      </a:rPr>
                      <m:t>1024</m:t>
                    </m:r>
                    <m:r>
                      <m:rPr>
                        <m:nor/>
                      </m:rPr>
                      <a:rPr lang="en-US" altLang="zh-TW" sz="1000" dirty="0">
                        <a:solidFill>
                          <a:prstClr val="black"/>
                        </a:solidFill>
                        <a:latin typeface="Calibri" panose="020F0502020204030204"/>
                        <a:ea typeface="新細明體" panose="02020500000000000000" pitchFamily="18" charset="-120"/>
                      </a:rPr>
                      <m:t>c</m:t>
                    </m:r>
                    <m:r>
                      <m:rPr>
                        <m:nor/>
                      </m:rPr>
                      <a:rPr lang="en-US" altLang="zh-TW" sz="1000" dirty="0">
                        <a:solidFill>
                          <a:prstClr val="black"/>
                        </a:solidFill>
                        <a:latin typeface="Calibri" panose="020F0502020204030204"/>
                        <a:ea typeface="新細明體" panose="02020500000000000000" pitchFamily="18" charset="-120"/>
                      </a:rPr>
                      <m:t>)</m:t>
                    </m:r>
                  </m:oMath>
                </a14:m>
                <a:r>
                  <a:rPr lang="zh-TW" altLang="en-US" sz="1000" dirty="0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 </a:t>
                </a:r>
              </a:p>
            </p:txBody>
          </p:sp>
        </mc:Choice>
        <mc:Fallback>
          <p:sp>
            <p:nvSpPr>
              <p:cNvPr id="322" name="文字方塊 18">
                <a:extLst>
                  <a:ext uri="{FF2B5EF4-FFF2-40B4-BE49-F238E27FC236}">
                    <a16:creationId xmlns:a16="http://schemas.microsoft.com/office/drawing/2014/main" id="{3B603C81-4069-B0E5-889C-2A13F343E1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0972" y="5751944"/>
                <a:ext cx="2383619" cy="328039"/>
              </a:xfrm>
              <a:prstGeom prst="rect">
                <a:avLst/>
              </a:prstGeom>
              <a:blipFill>
                <a:blip r:embed="rId42"/>
                <a:stretch>
                  <a:fillRect l="-3325" t="-7547" b="-169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0" name="文字方塊 18">
                <a:extLst>
                  <a:ext uri="{FF2B5EF4-FFF2-40B4-BE49-F238E27FC236}">
                    <a16:creationId xmlns:a16="http://schemas.microsoft.com/office/drawing/2014/main" id="{FE67A409-96D2-F345-43F7-42056E7A7864}"/>
                  </a:ext>
                </a:extLst>
              </p:cNvPr>
              <p:cNvSpPr txBox="1"/>
              <p:nvPr/>
            </p:nvSpPr>
            <p:spPr>
              <a:xfrm>
                <a:off x="9568684" y="5139615"/>
                <a:ext cx="2763630" cy="36471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lvl="0"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TW" sz="13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TW" sz="13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𝑋</m:t>
                        </m:r>
                      </m:e>
                      <m:sub>
                        <m:r>
                          <a:rPr kumimoji="0" lang="en-US" altLang="zh-TW" sz="13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𝑙</m:t>
                        </m:r>
                      </m:sub>
                    </m:sSub>
                  </m:oMath>
                </a14:m>
                <a:r>
                  <a:rPr kumimoji="0" lang="en-US" altLang="zh-TW" sz="11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=</a:t>
                </a:r>
                <a14:m>
                  <m:oMath xmlns:m="http://schemas.openxmlformats.org/officeDocument/2006/math">
                    <m:r>
                      <a:rPr kumimoji="0" lang="en-US" altLang="zh-TW" sz="11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新細明體" panose="02020500000000000000" pitchFamily="18" charset="-120"/>
                        <a:cs typeface="+mn-cs"/>
                      </a:rPr>
                      <m:t>𝑅𝑒𝐿𝑈</m:t>
                    </m:r>
                    <m:r>
                      <a:rPr kumimoji="0" lang="en-US" altLang="zh-TW" sz="11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新細明體" panose="02020500000000000000" pitchFamily="18" charset="-120"/>
                        <a:cs typeface="+mn-cs"/>
                      </a:rPr>
                      <m:t>(</m:t>
                    </m:r>
                    <m:r>
                      <a:rPr kumimoji="0" lang="en-US" altLang="zh-TW" sz="11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新細明體" panose="02020500000000000000" pitchFamily="18" charset="-120"/>
                        <a:cs typeface="+mn-cs"/>
                      </a:rPr>
                      <m:t>𝐵𝑎𝑡𝑐h𝑁𝑟𝑜𝑚</m:t>
                    </m:r>
                    <m:d>
                      <m:dPr>
                        <m:ctrlPr>
                          <a:rPr kumimoji="0" lang="en-US" altLang="zh-TW" sz="11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+mn-cs"/>
                          </a:rPr>
                        </m:ctrlPr>
                      </m:dPr>
                      <m:e>
                        <m:r>
                          <a:rPr kumimoji="0" lang="en-US" altLang="zh-TW" sz="11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+mn-cs"/>
                          </a:rPr>
                          <m:t>𝐶𝑜𝑛𝑣</m:t>
                        </m:r>
                        <m:d>
                          <m:dPr>
                            <m:ctrlPr>
                              <a:rPr kumimoji="0" lang="en-US" altLang="zh-TW" sz="11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  <a:cs typeface="+mn-cs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0" lang="en-US" altLang="zh-TW" sz="1100" b="0" i="1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新細明體" panose="02020500000000000000" pitchFamily="18" charset="-120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US" altLang="zh-TW" sz="1100" b="0" i="1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新細明體" panose="02020500000000000000" pitchFamily="18" charset="-120"/>
                                    <a:cs typeface="+mn-cs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kumimoji="0" lang="en-US" altLang="zh-TW" sz="1100" b="0" i="1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新細明體" panose="02020500000000000000" pitchFamily="18" charset="-120"/>
                                    <a:cs typeface="+mn-cs"/>
                                  </a:rPr>
                                  <m:t>𝑙</m:t>
                                </m:r>
                              </m:sub>
                            </m:sSub>
                            <m:r>
                              <a:rPr kumimoji="0" lang="en-US" altLang="zh-TW" sz="11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  <a:cs typeface="+mn-cs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kumimoji="0" lang="en-US" altLang="zh-TW" sz="1100" b="0" i="1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新細明體" panose="02020500000000000000" pitchFamily="18" charset="-120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US" altLang="zh-TW" sz="1100" b="0" i="1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新細明體" panose="02020500000000000000" pitchFamily="18" charset="-120"/>
                                    <a:cs typeface="+mn-cs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kumimoji="0" lang="en-US" altLang="zh-TW" sz="1100" b="0" i="1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新細明體" panose="02020500000000000000" pitchFamily="18" charset="-120"/>
                                    <a:cs typeface="+mn-cs"/>
                                  </a:rPr>
                                  <m:t>𝑙</m:t>
                                </m:r>
                              </m:sub>
                            </m:sSub>
                          </m:e>
                        </m:d>
                        <m:r>
                          <a:rPr kumimoji="0" lang="en-US" altLang="zh-TW" sz="11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+mn-cs"/>
                          </a:rPr>
                          <m:t>+</m:t>
                        </m:r>
                        <m:sSub>
                          <m:sSubPr>
                            <m:ctrlPr>
                              <a:rPr kumimoji="0" lang="en-US" altLang="zh-TW" sz="11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TW" sz="11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  <a:cs typeface="+mn-cs"/>
                              </a:rPr>
                              <m:t>𝑏</m:t>
                            </m:r>
                          </m:e>
                          <m:sub>
                            <m:r>
                              <a:rPr kumimoji="0" lang="en-US" altLang="zh-TW" sz="11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  <a:cs typeface="+mn-cs"/>
                              </a:rPr>
                              <m:t>𝑙</m:t>
                            </m:r>
                          </m:sub>
                        </m:sSub>
                      </m:e>
                    </m:d>
                    <m:r>
                      <a:rPr kumimoji="0" lang="en-US" altLang="zh-TW" sz="11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新細明體" panose="02020500000000000000" pitchFamily="18" charset="-120"/>
                        <a:cs typeface="+mn-cs"/>
                      </a:rPr>
                      <m:t>)</m:t>
                    </m:r>
                  </m:oMath>
                </a14:m>
                <a:r>
                  <a:rPr kumimoji="0" lang="zh-TW" altLang="en-US" sz="11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 </a:t>
                </a:r>
                <a:r>
                  <a:rPr kumimoji="0" lang="en-US" altLang="zh-TW" sz="1100" b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layer </a:t>
                </a:r>
                <a14:m>
                  <m:oMath xmlns:m="http://schemas.openxmlformats.org/officeDocument/2006/math">
                    <m:r>
                      <a:rPr kumimoji="0" lang="en-US" altLang="zh-TW" sz="11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新細明體" panose="02020500000000000000" pitchFamily="18" charset="-120"/>
                        <a:cs typeface="+mn-cs"/>
                      </a:rPr>
                      <m:t>𝑙</m:t>
                    </m:r>
                  </m:oMath>
                </a14:m>
                <a:r>
                  <a:rPr kumimoji="0" lang="en-US" altLang="zh-TW" sz="1100" b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=1,..,N=10</a:t>
                </a:r>
                <a:endParaRPr kumimoji="0" lang="zh-TW" altLang="en-US" sz="1100" b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>
          <p:sp>
            <p:nvSpPr>
              <p:cNvPr id="240" name="文字方塊 18">
                <a:extLst>
                  <a:ext uri="{FF2B5EF4-FFF2-40B4-BE49-F238E27FC236}">
                    <a16:creationId xmlns:a16="http://schemas.microsoft.com/office/drawing/2014/main" id="{FE67A409-96D2-F345-43F7-42056E7A78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68684" y="5139615"/>
                <a:ext cx="2763630" cy="364715"/>
              </a:xfrm>
              <a:prstGeom prst="rect">
                <a:avLst/>
              </a:prstGeom>
              <a:blipFill>
                <a:blip r:embed="rId43"/>
                <a:stretch>
                  <a:fillRect l="-3311" t="-5000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字方塊 18">
                <a:extLst>
                  <a:ext uri="{FF2B5EF4-FFF2-40B4-BE49-F238E27FC236}">
                    <a16:creationId xmlns:a16="http://schemas.microsoft.com/office/drawing/2014/main" id="{2D3D2133-3FC2-779F-8BF7-6C226155CD7B}"/>
                  </a:ext>
                </a:extLst>
              </p:cNvPr>
              <p:cNvSpPr txBox="1"/>
              <p:nvPr/>
            </p:nvSpPr>
            <p:spPr>
              <a:xfrm>
                <a:off x="9625232" y="4677950"/>
                <a:ext cx="2275100" cy="46166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lvl="0">
                  <a:lnSpc>
                    <a:spcPts val="1200"/>
                  </a:lnSpc>
                  <a:defRPr/>
                </a:pPr>
                <a:r>
                  <a:rPr kumimoji="0" lang="en-US" altLang="zh-TW" sz="1000" b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Tokens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TW" sz="1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altLang="zh-TW" sz="1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kumimoji="0" lang="en-US" altLang="zh-TW" sz="1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kumimoji="0" lang="en-US" altLang="zh-TW" sz="1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kumimoji="0" lang="en-US" altLang="zh-TW" sz="1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kumimoji="0" lang="en-US" altLang="zh-TW" sz="1000" b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=</a:t>
                </a:r>
                <a14:m>
                  <m:oMath xmlns:m="http://schemas.openxmlformats.org/officeDocument/2006/math">
                    <m:r>
                      <a:rPr kumimoji="0" lang="en-US" altLang="zh-TW" sz="10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kumimoji="0" lang="en-US" altLang="zh-TW" sz="10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altLang="zh-TW" sz="10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0" lang="en-US" altLang="zh-TW" sz="10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d>
                      <m:dPr>
                        <m:ctrlPr>
                          <a:rPr kumimoji="0" lang="en-US" altLang="zh-TW" sz="10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0" lang="en-US" altLang="zh-TW" sz="10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kumimoji="0" lang="en-US" altLang="zh-TW" sz="10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0" lang="en-US" altLang="zh-TW" sz="10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kumimoji="0" lang="en-US" altLang="zh-TW" sz="10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|</m:t>
                    </m:r>
                    <m:r>
                      <a:rPr kumimoji="0" lang="en-US" altLang="zh-TW" sz="10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𝑟</m:t>
                    </m:r>
                    <m:r>
                      <a:rPr kumimoji="0" lang="en-US" altLang="zh-TW" sz="10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,</m:t>
                    </m:r>
                    <m:r>
                      <a:rPr kumimoji="0" lang="en-US" altLang="zh-TW" sz="10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𝑐</m:t>
                    </m:r>
                    <m:r>
                      <a:rPr kumimoji="0" lang="en-US" altLang="zh-TW" sz="10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=0,..,31}</m:t>
                    </m:r>
                  </m:oMath>
                </a14:m>
                <a:r>
                  <a:rPr lang="en-US" altLang="zh-TW" sz="1000" dirty="0">
                    <a:solidFill>
                      <a:prstClr val="black"/>
                    </a:solidFill>
                  </a:rPr>
                  <a:t> </a:t>
                </a:r>
              </a:p>
              <a:p>
                <a:pPr lvl="0">
                  <a:lnSpc>
                    <a:spcPts val="1200"/>
                  </a:lnSpc>
                  <a:defRPr/>
                </a:pPr>
                <a:r>
                  <a:rPr lang="en-US" altLang="zh-TW" sz="1000" dirty="0">
                    <a:solidFill>
                      <a:prstClr val="black"/>
                    </a:solidFill>
                  </a:rPr>
                  <a:t>For each token (1</a:t>
                </a:r>
                <a:r>
                  <a:rPr kumimoji="0" lang="en-US" altLang="zh-TW" sz="1000" b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×1×1024c)</a:t>
                </a:r>
              </a:p>
              <a:p>
                <a:pPr lvl="0">
                  <a:lnSpc>
                    <a:spcPts val="1200"/>
                  </a:lnSpc>
                  <a:defRPr/>
                </a:pPr>
                <a:r>
                  <a:rPr lang="en-US" altLang="zh-TW" sz="1000" dirty="0">
                    <a:solidFill>
                      <a:prstClr val="black"/>
                    </a:solidFill>
                  </a:rPr>
                  <a:t>Totaling (32x32) tokens</a:t>
                </a:r>
                <a:endParaRPr kumimoji="0" lang="en-US" altLang="zh-TW" sz="1000" b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>
          <p:sp>
            <p:nvSpPr>
              <p:cNvPr id="7" name="文字方塊 18">
                <a:extLst>
                  <a:ext uri="{FF2B5EF4-FFF2-40B4-BE49-F238E27FC236}">
                    <a16:creationId xmlns:a16="http://schemas.microsoft.com/office/drawing/2014/main" id="{2D3D2133-3FC2-779F-8BF7-6C226155CD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25232" y="4677950"/>
                <a:ext cx="2275100" cy="461665"/>
              </a:xfrm>
              <a:prstGeom prst="rect">
                <a:avLst/>
              </a:prstGeom>
              <a:blipFill>
                <a:blip r:embed="rId44"/>
                <a:stretch>
                  <a:fillRect l="-3485" t="-6579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文字方塊 51">
                <a:extLst>
                  <a:ext uri="{FF2B5EF4-FFF2-40B4-BE49-F238E27FC236}">
                    <a16:creationId xmlns:a16="http://schemas.microsoft.com/office/drawing/2014/main" id="{E304D43C-91BF-D9E8-4971-48556BBFAED9}"/>
                  </a:ext>
                </a:extLst>
              </p:cNvPr>
              <p:cNvSpPr txBox="1"/>
              <p:nvPr/>
            </p:nvSpPr>
            <p:spPr>
              <a:xfrm>
                <a:off x="9336907" y="4313235"/>
                <a:ext cx="1457036" cy="311047"/>
              </a:xfrm>
              <a:prstGeom prst="rect">
                <a:avLst/>
              </a:prstGeom>
              <a:noFill/>
              <a:ln>
                <a:noFill/>
                <a:prstDash val="dash"/>
              </a:ln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R="0" lvl="0" indent="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000" b="0" i="1" u="none" strike="noStrike" cap="none" spc="0" normalizeH="0" baseline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</a:defRPr>
                </a:lvl1pPr>
              </a:lstStyle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TW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altLang="zh-TW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US" altLang="zh-TW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dirty="0" smtClean="0">
                            <a:latin typeface="Cambria Math" panose="02040503050406030204" pitchFamily="18" charset="0"/>
                          </a:rPr>
                          <m:t>𝐻</m:t>
                        </m:r>
                      </m:num>
                      <m:den>
                        <m:r>
                          <a:rPr lang="en-US" altLang="zh-TW" dirty="0" smtClean="0">
                            <a:latin typeface="Cambria Math" panose="02040503050406030204" pitchFamily="18" charset="0"/>
                          </a:rPr>
                          <m:t>16</m:t>
                        </m:r>
                      </m:den>
                    </m:f>
                    <m:r>
                      <a:rPr lang="en-US" altLang="zh-TW" dirty="0" smtClean="0">
                        <a:latin typeface="Cambria Math" panose="02040503050406030204" pitchFamily="18" charset="0"/>
                      </a:rPr>
                      <m:t>×</m:t>
                    </m:r>
                    <m:f>
                      <m:fPr>
                        <m:ctrlPr>
                          <a:rPr lang="en-US" altLang="zh-TW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dirty="0" smtClean="0">
                            <a:latin typeface="Cambria Math" panose="02040503050406030204" pitchFamily="18" charset="0"/>
                          </a:rPr>
                          <m:t>𝑊</m:t>
                        </m:r>
                      </m:num>
                      <m:den>
                        <m:r>
                          <a:rPr lang="en-US" altLang="zh-TW" dirty="0" smtClean="0">
                            <a:latin typeface="Cambria Math" panose="02040503050406030204" pitchFamily="18" charset="0"/>
                          </a:rPr>
                          <m:t>16</m:t>
                        </m:r>
                      </m:den>
                    </m:f>
                    <m:r>
                      <a:rPr lang="en-US" altLang="zh-TW" dirty="0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zh-TW" dirty="0"/>
                  <a:t>1024)</a:t>
                </a:r>
                <a:endParaRPr lang="zh-TW" altLang="en-US" dirty="0"/>
              </a:p>
            </p:txBody>
          </p:sp>
        </mc:Choice>
        <mc:Fallback>
          <p:sp>
            <p:nvSpPr>
              <p:cNvPr id="8" name="文字方塊 51">
                <a:extLst>
                  <a:ext uri="{FF2B5EF4-FFF2-40B4-BE49-F238E27FC236}">
                    <a16:creationId xmlns:a16="http://schemas.microsoft.com/office/drawing/2014/main" id="{E304D43C-91BF-D9E8-4971-48556BBFAE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6907" y="4313235"/>
                <a:ext cx="1457036" cy="311047"/>
              </a:xfrm>
              <a:prstGeom prst="rect">
                <a:avLst/>
              </a:prstGeom>
              <a:blipFill>
                <a:blip r:embed="rId45"/>
                <a:stretch>
                  <a:fillRect/>
                </a:stretch>
              </a:blipFill>
              <a:ln>
                <a:noFill/>
                <a:prstDash val="dash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727153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8C9720-80E9-1BEB-6380-0395BACCF5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4" name="Group 293">
            <a:extLst>
              <a:ext uri="{FF2B5EF4-FFF2-40B4-BE49-F238E27FC236}">
                <a16:creationId xmlns:a16="http://schemas.microsoft.com/office/drawing/2014/main" id="{8D70777D-2FBB-C027-8798-B1FF831AD940}"/>
              </a:ext>
            </a:extLst>
          </p:cNvPr>
          <p:cNvGrpSpPr/>
          <p:nvPr/>
        </p:nvGrpSpPr>
        <p:grpSpPr>
          <a:xfrm>
            <a:off x="1347689" y="3071814"/>
            <a:ext cx="2777561" cy="1051031"/>
            <a:chOff x="1646322" y="2875492"/>
            <a:chExt cx="2777561" cy="1051031"/>
          </a:xfrm>
        </p:grpSpPr>
        <p:pic>
          <p:nvPicPr>
            <p:cNvPr id="23" name="圖片 22">
              <a:extLst>
                <a:ext uri="{FF2B5EF4-FFF2-40B4-BE49-F238E27FC236}">
                  <a16:creationId xmlns:a16="http://schemas.microsoft.com/office/drawing/2014/main" id="{6327D3D3-3D17-63C2-257A-38D3AB7CC9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594" t="15228" r="84046" b="10048"/>
            <a:stretch/>
          </p:blipFill>
          <p:spPr>
            <a:xfrm rot="16200000">
              <a:off x="2446183" y="2095162"/>
              <a:ext cx="1031500" cy="2631221"/>
            </a:xfrm>
            <a:prstGeom prst="rect">
              <a:avLst/>
            </a:prstGeom>
          </p:spPr>
        </p:pic>
        <p:sp>
          <p:nvSpPr>
            <p:cNvPr id="286" name="文字方塊 124">
              <a:extLst>
                <a:ext uri="{FF2B5EF4-FFF2-40B4-BE49-F238E27FC236}">
                  <a16:creationId xmlns:a16="http://schemas.microsoft.com/office/drawing/2014/main" id="{669B9257-4740-9C94-A792-BD1D42DE9ECB}"/>
                </a:ext>
              </a:extLst>
            </p:cNvPr>
            <p:cNvSpPr txBox="1"/>
            <p:nvPr/>
          </p:nvSpPr>
          <p:spPr>
            <a:xfrm rot="16200000">
              <a:off x="1730122" y="3533999"/>
              <a:ext cx="4226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R="0" lvl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en-US" altLang="zh-TW" sz="1200" dirty="0">
                  <a:latin typeface="Calibri" panose="020F0502020204030204"/>
                  <a:ea typeface="新細明體" panose="02020500000000000000" pitchFamily="18" charset="-120"/>
                </a:rPr>
                <a:t>2</a:t>
              </a:r>
              <a:r>
                <a:rPr kumimoji="0" lang="en-US" altLang="zh-TW" sz="120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.1)</a:t>
              </a:r>
            </a:p>
          </p:txBody>
        </p:sp>
        <p:sp>
          <p:nvSpPr>
            <p:cNvPr id="287" name="文字方塊 124">
              <a:extLst>
                <a:ext uri="{FF2B5EF4-FFF2-40B4-BE49-F238E27FC236}">
                  <a16:creationId xmlns:a16="http://schemas.microsoft.com/office/drawing/2014/main" id="{2CE239EE-8247-27DC-F4C8-5E27331656C6}"/>
                </a:ext>
              </a:extLst>
            </p:cNvPr>
            <p:cNvSpPr txBox="1"/>
            <p:nvPr/>
          </p:nvSpPr>
          <p:spPr>
            <a:xfrm rot="16200000">
              <a:off x="2291839" y="3481710"/>
              <a:ext cx="4226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R="0" lvl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en-US" altLang="zh-TW" sz="1200" dirty="0">
                  <a:latin typeface="Calibri" panose="020F0502020204030204"/>
                  <a:ea typeface="新細明體" panose="02020500000000000000" pitchFamily="18" charset="-120"/>
                </a:rPr>
                <a:t>2</a:t>
              </a:r>
              <a:r>
                <a:rPr kumimoji="0" lang="en-US" altLang="zh-TW" sz="120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.2)</a:t>
              </a:r>
            </a:p>
          </p:txBody>
        </p:sp>
        <p:sp>
          <p:nvSpPr>
            <p:cNvPr id="288" name="文字方塊 124">
              <a:extLst>
                <a:ext uri="{FF2B5EF4-FFF2-40B4-BE49-F238E27FC236}">
                  <a16:creationId xmlns:a16="http://schemas.microsoft.com/office/drawing/2014/main" id="{AA0CE732-8F8A-3D00-5CFD-FA4BC5E2664B}"/>
                </a:ext>
              </a:extLst>
            </p:cNvPr>
            <p:cNvSpPr txBox="1"/>
            <p:nvPr/>
          </p:nvSpPr>
          <p:spPr>
            <a:xfrm rot="16200000">
              <a:off x="3349371" y="3517866"/>
              <a:ext cx="4226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R="0" lvl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en-US" altLang="zh-TW" sz="1200" dirty="0">
                  <a:latin typeface="Calibri" panose="020F0502020204030204"/>
                  <a:ea typeface="新細明體" panose="02020500000000000000" pitchFamily="18" charset="-120"/>
                </a:rPr>
                <a:t>2</a:t>
              </a:r>
              <a:r>
                <a:rPr kumimoji="0" lang="en-US" altLang="zh-TW" sz="120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.3)</a:t>
              </a:r>
            </a:p>
          </p:txBody>
        </p:sp>
        <p:sp>
          <p:nvSpPr>
            <p:cNvPr id="289" name="文字方塊 124">
              <a:extLst>
                <a:ext uri="{FF2B5EF4-FFF2-40B4-BE49-F238E27FC236}">
                  <a16:creationId xmlns:a16="http://schemas.microsoft.com/office/drawing/2014/main" id="{CF74979A-2D0A-9274-96CA-F507FFE5C40F}"/>
                </a:ext>
              </a:extLst>
            </p:cNvPr>
            <p:cNvSpPr txBox="1"/>
            <p:nvPr/>
          </p:nvSpPr>
          <p:spPr>
            <a:xfrm rot="16200000">
              <a:off x="2954871" y="3529650"/>
              <a:ext cx="4226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R="0" lvl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en-US" altLang="zh-TW" sz="1200" dirty="0">
                  <a:latin typeface="Calibri" panose="020F0502020204030204"/>
                  <a:ea typeface="新細明體" panose="02020500000000000000" pitchFamily="18" charset="-120"/>
                </a:rPr>
                <a:t>2</a:t>
              </a:r>
              <a:r>
                <a:rPr kumimoji="0" lang="en-US" altLang="zh-TW" sz="120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.1)</a:t>
              </a:r>
            </a:p>
          </p:txBody>
        </p:sp>
        <p:sp>
          <p:nvSpPr>
            <p:cNvPr id="285" name="文字方塊 124">
              <a:extLst>
                <a:ext uri="{FF2B5EF4-FFF2-40B4-BE49-F238E27FC236}">
                  <a16:creationId xmlns:a16="http://schemas.microsoft.com/office/drawing/2014/main" id="{E2FC38AD-13D4-6B20-68C7-6C8DBC867C93}"/>
                </a:ext>
              </a:extLst>
            </p:cNvPr>
            <p:cNvSpPr txBox="1"/>
            <p:nvPr/>
          </p:nvSpPr>
          <p:spPr>
            <a:xfrm>
              <a:off x="2442481" y="2875492"/>
              <a:ext cx="198140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R="0" lvl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-US" altLang="zh-TW" sz="120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2. </a:t>
              </a:r>
              <a:r>
                <a:rPr kumimoji="0" lang="en-US" altLang="zh-TW" sz="1200" i="0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Multi-Head Self-Attention</a:t>
              </a:r>
            </a:p>
          </p:txBody>
        </p:sp>
      </p:grp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ED82A07C-57C2-BB04-2A53-C670A5B9CA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92875"/>
            <a:ext cx="2057400" cy="365125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B7C883-B5AB-4F1C-8127-8D19C684E47C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6" name="Title 1">
            <a:extLst>
              <a:ext uri="{FF2B5EF4-FFF2-40B4-BE49-F238E27FC236}">
                <a16:creationId xmlns:a16="http://schemas.microsoft.com/office/drawing/2014/main" id="{B2730D9D-51D7-5F96-437D-F2AB4FD17D3A}"/>
              </a:ext>
            </a:extLst>
          </p:cNvPr>
          <p:cNvSpPr txBox="1">
            <a:spLocks/>
          </p:cNvSpPr>
          <p:nvPr/>
        </p:nvSpPr>
        <p:spPr>
          <a:xfrm>
            <a:off x="-10091" y="-22173"/>
            <a:ext cx="5394960" cy="3383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1.1 Introduction: Motivation, Objective and Global Framework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1" name="文字方塊 124">
                <a:extLst>
                  <a:ext uri="{FF2B5EF4-FFF2-40B4-BE49-F238E27FC236}">
                    <a16:creationId xmlns:a16="http://schemas.microsoft.com/office/drawing/2014/main" id="{B1ADD873-F43E-5FFD-A1FA-E40BFB9EF909}"/>
                  </a:ext>
                </a:extLst>
              </p:cNvPr>
              <p:cNvSpPr txBox="1"/>
              <p:nvPr/>
            </p:nvSpPr>
            <p:spPr>
              <a:xfrm>
                <a:off x="4460393" y="4007189"/>
                <a:ext cx="3864980" cy="13335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R="0" lvl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lang="en-US" altLang="zh-TW" sz="1000" noProof="0" dirty="0">
                    <a:latin typeface="Calibri" panose="020F0502020204030204"/>
                    <a:ea typeface="新細明體" panose="02020500000000000000" pitchFamily="18" charset="-120"/>
                  </a:rPr>
                  <a:t>1.3</a:t>
                </a:r>
                <a:r>
                  <a:rPr kumimoji="0" lang="en-US" altLang="zh-TW" sz="100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 </a:t>
                </a:r>
                <a:r>
                  <a:rPr kumimoji="0" lang="en-US" altLang="zh-TW" sz="10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B0F0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Add position-embedding (PE) </a:t>
                </a:r>
                <a:r>
                  <a:rPr kumimoji="0" lang="en-US" altLang="zh-TW" sz="100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using sine and cosine on the absolute position (</a:t>
                </a:r>
                <a:r>
                  <a:rPr kumimoji="0" lang="en-US" altLang="zh-TW" sz="1000" i="0" u="none" strike="noStrike" kern="1200" cap="none" spc="0" normalizeH="0" baseline="0" noProof="0" dirty="0" err="1">
                    <a:ln>
                      <a:noFill/>
                    </a:ln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r,c</a:t>
                </a:r>
                <a:r>
                  <a:rPr kumimoji="0" lang="en-US" altLang="zh-TW" sz="100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) of each embedded patch</a:t>
                </a:r>
                <a:r>
                  <a:rPr lang="en-US" altLang="zh-TW" sz="1000" dirty="0">
                    <a:latin typeface="Calibri" panose="020F0502020204030204"/>
                    <a:ea typeface="新細明體" panose="02020500000000000000" pitchFamily="18" charset="-120"/>
                  </a:rPr>
                  <a:t>.</a:t>
                </a:r>
              </a:p>
              <a:p>
                <a:pPr marL="182563" marR="0" lvl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TW" sz="1000" b="0" i="1" u="none" strike="noStrike" kern="1200" cap="none" spc="0" normalizeH="0" baseline="0" noProof="0" smtClean="0">
                            <a:ln>
                              <a:noFill/>
                            </a:ln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TW" sz="1000" b="0" i="1" u="none" strike="noStrike" kern="1200" cap="none" spc="0" normalizeH="0" baseline="0" noProof="0" smtClean="0">
                            <a:ln>
                              <a:noFill/>
                            </a:ln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+mn-cs"/>
                          </a:rPr>
                          <m:t>𝑋</m:t>
                        </m:r>
                      </m:e>
                      <m:sub>
                        <m:r>
                          <a:rPr kumimoji="0" lang="en-US" altLang="zh-TW" sz="1000" b="0" i="1" u="none" strike="noStrike" kern="1200" cap="none" spc="0" normalizeH="0" baseline="0" noProof="0" smtClean="0">
                            <a:ln>
                              <a:noFill/>
                            </a:ln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+mn-cs"/>
                          </a:rPr>
                          <m:t>𝑖𝑛</m:t>
                        </m:r>
                      </m:sub>
                    </m:sSub>
                  </m:oMath>
                </a14:m>
                <a:r>
                  <a:rPr kumimoji="0" lang="en-US" altLang="zh-TW" sz="100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TW" sz="10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TW" sz="10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+mn-cs"/>
                          </a:rPr>
                          <m:t>𝑋</m:t>
                        </m:r>
                      </m:e>
                      <m:sub>
                        <m:r>
                          <a:rPr kumimoji="0" lang="en-US" altLang="zh-TW" sz="10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+mn-cs"/>
                          </a:rPr>
                          <m:t>𝑖𝑛</m:t>
                        </m:r>
                      </m:sub>
                    </m:sSub>
                  </m:oMath>
                </a14:m>
                <a:r>
                  <a:rPr kumimoji="0" lang="en-US" altLang="zh-TW" sz="100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+</a:t>
                </a:r>
                <a14:m>
                  <m:oMath xmlns:m="http://schemas.openxmlformats.org/officeDocument/2006/math">
                    <m:r>
                      <a:rPr kumimoji="0" lang="en-US" altLang="zh-TW" sz="1000" b="0" i="1" u="none" strike="noStrike" kern="1200" cap="none" spc="0" normalizeH="0" baseline="0" noProof="0" dirty="0" smtClean="0">
                        <a:ln>
                          <a:noFill/>
                        </a:ln>
                        <a:effectLst/>
                        <a:uLnTx/>
                        <a:uFillTx/>
                        <a:latin typeface="Cambria Math" panose="02040503050406030204" pitchFamily="18" charset="0"/>
                        <a:ea typeface="新細明體" panose="02020500000000000000" pitchFamily="18" charset="-120"/>
                        <a:cs typeface="+mn-cs"/>
                      </a:rPr>
                      <m:t>𝑃</m:t>
                    </m:r>
                    <m:sSub>
                      <m:sSubPr>
                        <m:ctrlPr>
                          <a:rPr kumimoji="0" lang="en-US" altLang="zh-TW" sz="10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TW" sz="10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+mn-cs"/>
                          </a:rPr>
                          <m:t>𝐸</m:t>
                        </m:r>
                      </m:e>
                      <m:sub>
                        <m:r>
                          <a:rPr kumimoji="0" lang="en-US" altLang="zh-TW" sz="10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+mn-cs"/>
                          </a:rPr>
                          <m:t>𝑝𝑎𝑡𝑐h</m:t>
                        </m:r>
                      </m:sub>
                    </m:sSub>
                    <m:r>
                      <a:rPr kumimoji="0" lang="en-US" altLang="zh-TW" sz="1000" b="0" i="1" u="none" strike="noStrike" kern="1200" cap="none" spc="0" normalizeH="0" baseline="0" noProof="0" dirty="0" smtClean="0">
                        <a:ln>
                          <a:noFill/>
                        </a:ln>
                        <a:effectLst/>
                        <a:uLnTx/>
                        <a:uFillTx/>
                        <a:latin typeface="Cambria Math" panose="02040503050406030204" pitchFamily="18" charset="0"/>
                        <a:ea typeface="新細明體" panose="02020500000000000000" pitchFamily="18" charset="-120"/>
                        <a:cs typeface="+mn-cs"/>
                      </a:rPr>
                      <m:t>(</m:t>
                    </m:r>
                    <m:r>
                      <a:rPr kumimoji="0" lang="en-US" altLang="zh-TW" sz="1000" b="0" i="1" u="none" strike="noStrike" kern="1200" cap="none" spc="0" normalizeH="0" baseline="0" noProof="0" dirty="0" smtClean="0">
                        <a:ln>
                          <a:noFill/>
                        </a:ln>
                        <a:effectLst/>
                        <a:uLnTx/>
                        <a:uFillTx/>
                        <a:latin typeface="Cambria Math" panose="02040503050406030204" pitchFamily="18" charset="0"/>
                        <a:ea typeface="新細明體" panose="02020500000000000000" pitchFamily="18" charset="-120"/>
                        <a:cs typeface="+mn-cs"/>
                      </a:rPr>
                      <m:t>𝑟</m:t>
                    </m:r>
                    <m:r>
                      <a:rPr kumimoji="0" lang="en-US" altLang="zh-TW" sz="1000" b="0" i="1" u="none" strike="noStrike" kern="1200" cap="none" spc="0" normalizeH="0" baseline="0" noProof="0" dirty="0" smtClean="0">
                        <a:ln>
                          <a:noFill/>
                        </a:ln>
                        <a:effectLst/>
                        <a:uLnTx/>
                        <a:uFillTx/>
                        <a:latin typeface="Cambria Math" panose="02040503050406030204" pitchFamily="18" charset="0"/>
                        <a:ea typeface="新細明體" panose="02020500000000000000" pitchFamily="18" charset="-120"/>
                        <a:cs typeface="+mn-cs"/>
                      </a:rPr>
                      <m:t>,</m:t>
                    </m:r>
                    <m:r>
                      <a:rPr kumimoji="0" lang="en-US" altLang="zh-TW" sz="1000" b="0" i="1" u="none" strike="noStrike" kern="1200" cap="none" spc="0" normalizeH="0" baseline="0" noProof="0" dirty="0" smtClean="0">
                        <a:ln>
                          <a:noFill/>
                        </a:ln>
                        <a:effectLst/>
                        <a:uLnTx/>
                        <a:uFillTx/>
                        <a:latin typeface="Cambria Math" panose="02040503050406030204" pitchFamily="18" charset="0"/>
                        <a:ea typeface="新細明體" panose="02020500000000000000" pitchFamily="18" charset="-120"/>
                        <a:cs typeface="+mn-cs"/>
                      </a:rPr>
                      <m:t>𝑐</m:t>
                    </m:r>
                    <m:r>
                      <a:rPr kumimoji="0" lang="en-US" altLang="zh-TW" sz="1000" b="0" i="1" u="none" strike="noStrike" kern="1200" cap="none" spc="0" normalizeH="0" baseline="0" noProof="0" dirty="0" smtClean="0">
                        <a:ln>
                          <a:noFill/>
                        </a:ln>
                        <a:effectLst/>
                        <a:uLnTx/>
                        <a:uFillTx/>
                        <a:latin typeface="Cambria Math" panose="02040503050406030204" pitchFamily="18" charset="0"/>
                        <a:ea typeface="新細明體" panose="02020500000000000000" pitchFamily="18" charset="-120"/>
                        <a:cs typeface="+mn-cs"/>
                      </a:rPr>
                      <m:t>)</m:t>
                    </m:r>
                  </m:oMath>
                </a14:m>
                <a:endParaRPr kumimoji="0" lang="en-US" altLang="zh-TW" sz="100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  <a:p>
                <a:pPr marL="452438" marR="0" lvl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>
                    <a:tab pos="625475" algn="l"/>
                  </a:tabLst>
                  <a:defRPr/>
                </a:pPr>
                <a14:m>
                  <m:oMath xmlns:m="http://schemas.openxmlformats.org/officeDocument/2006/math">
                    <m:r>
                      <a:rPr kumimoji="0" lang="en-US" altLang="zh-TW" sz="1000" b="0" i="1" u="none" strike="noStrike" kern="1200" cap="none" spc="0" normalizeH="0" baseline="0" noProof="0" smtClean="0">
                        <a:ln>
                          <a:noFill/>
                        </a:ln>
                        <a:effectLst/>
                        <a:uLnTx/>
                        <a:uFillTx/>
                        <a:latin typeface="Cambria Math" panose="02040503050406030204" pitchFamily="18" charset="0"/>
                        <a:ea typeface="新細明體" panose="02020500000000000000" pitchFamily="18" charset="-120"/>
                        <a:cs typeface="+mn-cs"/>
                      </a:rPr>
                      <m:t>𝑃</m:t>
                    </m:r>
                    <m:sSub>
                      <m:sSubPr>
                        <m:ctrlPr>
                          <a:rPr kumimoji="0" lang="en-US" altLang="zh-TW" sz="1000" b="0" i="1" u="none" strike="noStrike" kern="1200" cap="none" spc="0" normalizeH="0" baseline="0" noProof="0" smtClean="0">
                            <a:ln>
                              <a:noFill/>
                            </a:ln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TW" sz="1000" b="0" i="1" u="none" strike="noStrike" kern="1200" cap="none" spc="0" normalizeH="0" baseline="0" noProof="0" smtClean="0">
                            <a:ln>
                              <a:noFill/>
                            </a:ln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+mn-cs"/>
                          </a:rPr>
                          <m:t>𝐸</m:t>
                        </m:r>
                      </m:e>
                      <m:sub>
                        <m:r>
                          <a:rPr kumimoji="0" lang="en-US" altLang="zh-TW" sz="1000" b="0" i="1" u="none" strike="noStrike" kern="1200" cap="none" spc="0" normalizeH="0" baseline="0" noProof="0" smtClean="0">
                            <a:ln>
                              <a:noFill/>
                            </a:ln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+mn-cs"/>
                          </a:rPr>
                          <m:t>𝑝𝑎𝑡𝑐h</m:t>
                        </m:r>
                      </m:sub>
                    </m:sSub>
                    <m:r>
                      <a:rPr kumimoji="0" lang="en-US" altLang="zh-TW" sz="1000" b="0" i="1" u="none" strike="noStrike" kern="1200" cap="none" spc="0" normalizeH="0" baseline="0" noProof="0" smtClean="0">
                        <a:ln>
                          <a:noFill/>
                        </a:ln>
                        <a:effectLst/>
                        <a:uLnTx/>
                        <a:uFillTx/>
                        <a:latin typeface="Cambria Math" panose="02040503050406030204" pitchFamily="18" charset="0"/>
                        <a:ea typeface="新細明體" panose="02020500000000000000" pitchFamily="18" charset="-120"/>
                        <a:cs typeface="+mn-cs"/>
                      </a:rPr>
                      <m:t>(</m:t>
                    </m:r>
                    <m:r>
                      <a:rPr kumimoji="0" lang="en-US" altLang="zh-TW" sz="1000" b="0" i="1" u="none" strike="noStrike" kern="1200" cap="none" spc="0" normalizeH="0" baseline="0" noProof="0" smtClean="0">
                        <a:ln>
                          <a:noFill/>
                        </a:ln>
                        <a:effectLst/>
                        <a:uLnTx/>
                        <a:uFillTx/>
                        <a:latin typeface="Cambria Math" panose="02040503050406030204" pitchFamily="18" charset="0"/>
                        <a:ea typeface="新細明體" panose="02020500000000000000" pitchFamily="18" charset="-120"/>
                        <a:cs typeface="+mn-cs"/>
                      </a:rPr>
                      <m:t>𝑟</m:t>
                    </m:r>
                    <m:r>
                      <a:rPr kumimoji="0" lang="en-US" altLang="zh-TW" sz="1000" b="0" i="1" u="none" strike="noStrike" kern="1200" cap="none" spc="0" normalizeH="0" baseline="0" noProof="0" smtClean="0">
                        <a:ln>
                          <a:noFill/>
                        </a:ln>
                        <a:effectLst/>
                        <a:uLnTx/>
                        <a:uFillTx/>
                        <a:latin typeface="Cambria Math" panose="02040503050406030204" pitchFamily="18" charset="0"/>
                        <a:ea typeface="新細明體" panose="02020500000000000000" pitchFamily="18" charset="-120"/>
                        <a:cs typeface="+mn-cs"/>
                      </a:rPr>
                      <m:t>,</m:t>
                    </m:r>
                    <m:r>
                      <a:rPr kumimoji="0" lang="en-US" altLang="zh-TW" sz="1000" b="0" i="1" u="none" strike="noStrike" kern="1200" cap="none" spc="0" normalizeH="0" baseline="0" noProof="0" smtClean="0">
                        <a:ln>
                          <a:noFill/>
                        </a:ln>
                        <a:effectLst/>
                        <a:uLnTx/>
                        <a:uFillTx/>
                        <a:latin typeface="Cambria Math" panose="02040503050406030204" pitchFamily="18" charset="0"/>
                        <a:ea typeface="新細明體" panose="02020500000000000000" pitchFamily="18" charset="-120"/>
                        <a:cs typeface="+mn-cs"/>
                      </a:rPr>
                      <m:t>𝑐</m:t>
                    </m:r>
                    <m:r>
                      <a:rPr kumimoji="0" lang="en-US" altLang="zh-TW" sz="1000" b="0" i="1" u="none" strike="noStrike" kern="1200" cap="none" spc="0" normalizeH="0" baseline="0" noProof="0" smtClean="0">
                        <a:ln>
                          <a:noFill/>
                        </a:ln>
                        <a:effectLst/>
                        <a:uLnTx/>
                        <a:uFillTx/>
                        <a:latin typeface="Cambria Math" panose="02040503050406030204" pitchFamily="18" charset="0"/>
                        <a:ea typeface="新細明體" panose="02020500000000000000" pitchFamily="18" charset="-120"/>
                        <a:cs typeface="+mn-cs"/>
                      </a:rPr>
                      <m:t>)</m:t>
                    </m:r>
                  </m:oMath>
                </a14:m>
                <a:r>
                  <a:rPr kumimoji="0" lang="en-US" altLang="zh-TW" sz="100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=</a:t>
                </a:r>
                <a14:m>
                  <m:oMath xmlns:m="http://schemas.openxmlformats.org/officeDocument/2006/math">
                    <m:r>
                      <a:rPr kumimoji="0" lang="en-US" altLang="zh-TW" sz="1000" b="0" i="1" u="none" strike="noStrike" kern="1200" cap="none" spc="0" normalizeH="0" baseline="0" noProof="0" dirty="0" smtClean="0">
                        <a:ln>
                          <a:noFill/>
                        </a:ln>
                        <a:effectLst/>
                        <a:uLnTx/>
                        <a:uFillTx/>
                        <a:latin typeface="Cambria Math" panose="02040503050406030204" pitchFamily="18" charset="0"/>
                        <a:ea typeface="新細明體" panose="02020500000000000000" pitchFamily="18" charset="-120"/>
                        <a:cs typeface="+mn-cs"/>
                      </a:rPr>
                      <m:t>𝑃</m:t>
                    </m:r>
                    <m:sSub>
                      <m:sSubPr>
                        <m:ctrlPr>
                          <a:rPr kumimoji="0" lang="en-US" altLang="zh-TW" sz="10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TW" sz="10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+mn-cs"/>
                          </a:rPr>
                          <m:t>𝐸</m:t>
                        </m:r>
                      </m:e>
                      <m:sub>
                        <m:r>
                          <a:rPr kumimoji="0" lang="en-US" altLang="zh-TW" sz="10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+mn-cs"/>
                          </a:rPr>
                          <m:t>𝑝𝑎𝑡𝑐h</m:t>
                        </m:r>
                      </m:sub>
                    </m:sSub>
                    <m:d>
                      <m:dPr>
                        <m:ctrlPr>
                          <a:rPr kumimoji="0" lang="en-US" altLang="zh-TW" sz="10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+mn-cs"/>
                          </a:rPr>
                        </m:ctrlPr>
                      </m:dPr>
                      <m:e>
                        <m:r>
                          <a:rPr kumimoji="0" lang="en-US" altLang="zh-TW" sz="10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+mn-cs"/>
                          </a:rPr>
                          <m:t>𝑟</m:t>
                        </m:r>
                      </m:e>
                    </m:d>
                    <m:r>
                      <a:rPr kumimoji="0" lang="en-US" altLang="zh-TW" sz="1000" b="0" i="1" u="none" strike="noStrike" kern="1200" cap="none" spc="0" normalizeH="0" baseline="0" noProof="0" dirty="0" smtClean="0">
                        <a:ln>
                          <a:noFill/>
                        </a:ln>
                        <a:effectLst/>
                        <a:uLnTx/>
                        <a:uFillTx/>
                        <a:latin typeface="Cambria Math" panose="02040503050406030204" pitchFamily="18" charset="0"/>
                        <a:ea typeface="新細明體" panose="02020500000000000000" pitchFamily="18" charset="-120"/>
                        <a:cs typeface="+mn-cs"/>
                      </a:rPr>
                      <m:t>+</m:t>
                    </m:r>
                    <m:r>
                      <a:rPr kumimoji="0" lang="en-US" altLang="zh-TW" sz="1000" b="0" i="1" u="none" strike="noStrike" kern="1200" cap="none" spc="0" normalizeH="0" baseline="0" noProof="0" dirty="0" smtClean="0">
                        <a:ln>
                          <a:noFill/>
                        </a:ln>
                        <a:effectLst/>
                        <a:uLnTx/>
                        <a:uFillTx/>
                        <a:latin typeface="Cambria Math" panose="02040503050406030204" pitchFamily="18" charset="0"/>
                        <a:ea typeface="新細明體" panose="02020500000000000000" pitchFamily="18" charset="-120"/>
                        <a:cs typeface="+mn-cs"/>
                      </a:rPr>
                      <m:t>𝑃</m:t>
                    </m:r>
                    <m:sSub>
                      <m:sSubPr>
                        <m:ctrlPr>
                          <a:rPr kumimoji="0" lang="en-US" altLang="zh-TW" sz="10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TW" sz="10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+mn-cs"/>
                          </a:rPr>
                          <m:t>𝐸</m:t>
                        </m:r>
                      </m:e>
                      <m:sub>
                        <m:r>
                          <a:rPr kumimoji="0" lang="en-US" altLang="zh-TW" sz="10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+mn-cs"/>
                          </a:rPr>
                          <m:t>𝑝𝑎𝑡𝑐h</m:t>
                        </m:r>
                      </m:sub>
                    </m:sSub>
                    <m:r>
                      <a:rPr kumimoji="0" lang="en-US" altLang="zh-TW" sz="1000" b="0" i="1" u="none" strike="noStrike" kern="1200" cap="none" spc="0" normalizeH="0" baseline="0" noProof="0" dirty="0" smtClean="0">
                        <a:ln>
                          <a:noFill/>
                        </a:ln>
                        <a:effectLst/>
                        <a:uLnTx/>
                        <a:uFillTx/>
                        <a:latin typeface="Cambria Math" panose="02040503050406030204" pitchFamily="18" charset="0"/>
                        <a:ea typeface="新細明體" panose="02020500000000000000" pitchFamily="18" charset="-120"/>
                        <a:cs typeface="+mn-cs"/>
                      </a:rPr>
                      <m:t>(</m:t>
                    </m:r>
                    <m:r>
                      <a:rPr kumimoji="0" lang="en-US" altLang="zh-TW" sz="1000" b="0" i="1" u="none" strike="noStrike" kern="1200" cap="none" spc="0" normalizeH="0" baseline="0" noProof="0" dirty="0" smtClean="0">
                        <a:ln>
                          <a:noFill/>
                        </a:ln>
                        <a:effectLst/>
                        <a:uLnTx/>
                        <a:uFillTx/>
                        <a:latin typeface="Cambria Math" panose="02040503050406030204" pitchFamily="18" charset="0"/>
                        <a:ea typeface="新細明體" panose="02020500000000000000" pitchFamily="18" charset="-120"/>
                        <a:cs typeface="+mn-cs"/>
                      </a:rPr>
                      <m:t>𝑐</m:t>
                    </m:r>
                    <m:r>
                      <a:rPr kumimoji="0" lang="en-US" altLang="zh-TW" sz="1000" b="0" i="1" u="none" strike="noStrike" kern="1200" cap="none" spc="0" normalizeH="0" baseline="0" noProof="0" dirty="0" smtClean="0">
                        <a:ln>
                          <a:noFill/>
                        </a:ln>
                        <a:effectLst/>
                        <a:uLnTx/>
                        <a:uFillTx/>
                        <a:latin typeface="Cambria Math" panose="02040503050406030204" pitchFamily="18" charset="0"/>
                        <a:ea typeface="新細明體" panose="02020500000000000000" pitchFamily="18" charset="-120"/>
                        <a:cs typeface="+mn-cs"/>
                      </a:rPr>
                      <m:t>)</m:t>
                    </m:r>
                  </m:oMath>
                </a14:m>
                <a:r>
                  <a:rPr kumimoji="0" lang="en-US" altLang="zh-TW" sz="100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 </a:t>
                </a:r>
              </a:p>
              <a:p>
                <a:pPr marL="452438" marR="0" lvl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>
                    <a:tab pos="625475" algn="l"/>
                  </a:tabLst>
                  <a:defRPr/>
                </a:pPr>
                <a14:m>
                  <m:oMath xmlns:m="http://schemas.openxmlformats.org/officeDocument/2006/math">
                    <m:r>
                      <a:rPr kumimoji="0" lang="en-US" altLang="zh-TW" sz="1000" b="0" i="1" u="none" strike="noStrike" kern="1200" cap="none" spc="0" normalizeH="0" baseline="0" noProof="0" smtClean="0">
                        <a:ln>
                          <a:noFill/>
                        </a:ln>
                        <a:effectLst/>
                        <a:uLnTx/>
                        <a:uFillTx/>
                        <a:latin typeface="Cambria Math" panose="02040503050406030204" pitchFamily="18" charset="0"/>
                        <a:ea typeface="新細明體" panose="02020500000000000000" pitchFamily="18" charset="-120"/>
                        <a:cs typeface="+mn-cs"/>
                      </a:rPr>
                      <m:t>𝑗</m:t>
                    </m:r>
                  </m:oMath>
                </a14:m>
                <a:r>
                  <a:rPr kumimoji="0" lang="en-US" altLang="zh-TW" sz="100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=</a:t>
                </a:r>
                <a14:m>
                  <m:oMath xmlns:m="http://schemas.openxmlformats.org/officeDocument/2006/math">
                    <m:r>
                      <a:rPr kumimoji="0" lang="en-US" altLang="zh-TW" sz="1000" b="0" i="1" u="none" strike="noStrike" kern="1200" cap="none" spc="0" normalizeH="0" baseline="0" noProof="0" dirty="0" smtClean="0">
                        <a:ln>
                          <a:noFill/>
                        </a:ln>
                        <a:effectLst/>
                        <a:uLnTx/>
                        <a:uFillTx/>
                        <a:latin typeface="Cambria Math" panose="02040503050406030204" pitchFamily="18" charset="0"/>
                        <a:ea typeface="新細明體" panose="02020500000000000000" pitchFamily="18" charset="-120"/>
                        <a:cs typeface="+mn-cs"/>
                      </a:rPr>
                      <m:t>𝑟</m:t>
                    </m:r>
                    <m:r>
                      <a:rPr kumimoji="0" lang="en-US" altLang="zh-TW" sz="1000" b="0" i="1" u="none" strike="noStrike" kern="1200" cap="none" spc="0" normalizeH="0" baseline="0" noProof="0" dirty="0" smtClean="0">
                        <a:ln>
                          <a:noFill/>
                        </a:ln>
                        <a:effectLst/>
                        <a:uLnTx/>
                        <a:uFillTx/>
                        <a:latin typeface="Cambria Math" panose="02040503050406030204" pitchFamily="18" charset="0"/>
                        <a:ea typeface="新細明體" panose="02020500000000000000" pitchFamily="18" charset="-120"/>
                        <a:cs typeface="+mn-cs"/>
                      </a:rPr>
                      <m:t>,</m:t>
                    </m:r>
                    <m:r>
                      <a:rPr kumimoji="0" lang="en-US" altLang="zh-TW" sz="1000" b="0" i="1" u="none" strike="noStrike" kern="1200" cap="none" spc="0" normalizeH="0" baseline="0" noProof="0" dirty="0" smtClean="0">
                        <a:ln>
                          <a:noFill/>
                        </a:ln>
                        <a:effectLst/>
                        <a:uLnTx/>
                        <a:uFillTx/>
                        <a:latin typeface="Cambria Math" panose="02040503050406030204" pitchFamily="18" charset="0"/>
                        <a:ea typeface="新細明體" panose="02020500000000000000" pitchFamily="18" charset="-120"/>
                        <a:cs typeface="+mn-cs"/>
                      </a:rPr>
                      <m:t>𝑐</m:t>
                    </m:r>
                  </m:oMath>
                </a14:m>
                <a:r>
                  <a:rPr kumimoji="0" lang="en-US" altLang="zh-TW" sz="100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 Even </a:t>
                </a:r>
                <a14:m>
                  <m:oMath xmlns:m="http://schemas.openxmlformats.org/officeDocument/2006/math">
                    <m:r>
                      <a:rPr kumimoji="0" lang="en-US" altLang="zh-TW" sz="1000" b="0" i="1" u="none" strike="noStrike" kern="1200" cap="none" spc="0" normalizeH="0" baseline="0" noProof="0" smtClean="0">
                        <a:ln>
                          <a:noFill/>
                        </a:ln>
                        <a:effectLst/>
                        <a:uLnTx/>
                        <a:uFillTx/>
                        <a:latin typeface="Cambria Math" panose="02040503050406030204" pitchFamily="18" charset="0"/>
                        <a:ea typeface="新細明體" panose="02020500000000000000" pitchFamily="18" charset="-120"/>
                        <a:cs typeface="+mn-cs"/>
                      </a:rPr>
                      <m:t>𝑃𝐸</m:t>
                    </m:r>
                    <m:d>
                      <m:dPr>
                        <m:ctrlPr>
                          <a:rPr kumimoji="0" lang="en-US" altLang="zh-TW" sz="1000" b="0" i="1" u="none" strike="noStrike" kern="1200" cap="none" spc="0" normalizeH="0" baseline="0" noProof="0" smtClean="0">
                            <a:ln>
                              <a:noFill/>
                            </a:ln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+mn-cs"/>
                          </a:rPr>
                        </m:ctrlPr>
                      </m:dPr>
                      <m:e>
                        <m:r>
                          <a:rPr kumimoji="0" lang="en-US" altLang="zh-TW" sz="1000" b="0" i="1" u="none" strike="noStrike" kern="1200" cap="none" spc="0" normalizeH="0" baseline="0" noProof="0" smtClean="0">
                            <a:ln>
                              <a:noFill/>
                            </a:ln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+mn-cs"/>
                          </a:rPr>
                          <m:t>𝑗</m:t>
                        </m:r>
                        <m:r>
                          <a:rPr kumimoji="0" lang="en-US" altLang="zh-TW" sz="1000" b="0" i="1" u="none" strike="noStrike" kern="1200" cap="none" spc="0" normalizeH="0" baseline="0" noProof="0" smtClean="0">
                            <a:ln>
                              <a:noFill/>
                            </a:ln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+mn-cs"/>
                          </a:rPr>
                          <m:t>, 2</m:t>
                        </m:r>
                        <m:r>
                          <a:rPr kumimoji="0" lang="en-US" altLang="zh-TW" sz="1000" b="0" i="1" u="none" strike="noStrike" kern="1200" cap="none" spc="0" normalizeH="0" baseline="0" noProof="0" smtClean="0">
                            <a:ln>
                              <a:noFill/>
                            </a:ln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+mn-cs"/>
                          </a:rPr>
                          <m:t>𝑖</m:t>
                        </m:r>
                      </m:e>
                    </m:d>
                  </m:oMath>
                </a14:m>
                <a:r>
                  <a:rPr kumimoji="0" lang="en-US" altLang="zh-TW" sz="100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=sin</a:t>
                </a:r>
                <a14:m>
                  <m:oMath xmlns:m="http://schemas.openxmlformats.org/officeDocument/2006/math">
                    <m:r>
                      <a:rPr kumimoji="0" lang="en-US" altLang="zh-TW" sz="1000" b="0" i="1" u="none" strike="noStrike" kern="1200" cap="none" spc="0" normalizeH="0" baseline="0" noProof="0" smtClean="0">
                        <a:ln>
                          <a:noFill/>
                        </a:ln>
                        <a:effectLst/>
                        <a:uLnTx/>
                        <a:uFillTx/>
                        <a:latin typeface="Cambria Math" panose="02040503050406030204" pitchFamily="18" charset="0"/>
                        <a:ea typeface="新細明體" panose="02020500000000000000" pitchFamily="18" charset="-120"/>
                        <a:cs typeface="+mn-cs"/>
                      </a:rPr>
                      <m:t>(</m:t>
                    </m:r>
                    <m:f>
                      <m:fPr>
                        <m:ctrlPr>
                          <a:rPr kumimoji="0" lang="en-US" altLang="zh-TW" sz="1000" b="0" i="1" u="none" strike="noStrike" kern="1200" cap="none" spc="0" normalizeH="0" baseline="0" noProof="0" smtClean="0">
                            <a:ln>
                              <a:noFill/>
                            </a:ln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+mn-cs"/>
                          </a:rPr>
                        </m:ctrlPr>
                      </m:fPr>
                      <m:num>
                        <m:r>
                          <a:rPr kumimoji="0" lang="en-US" altLang="zh-TW" sz="1000" b="0" i="1" u="none" strike="noStrike" kern="1200" cap="none" spc="0" normalizeH="0" baseline="0" noProof="0" smtClean="0">
                            <a:ln>
                              <a:noFill/>
                            </a:ln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+mn-cs"/>
                          </a:rPr>
                          <m:t>𝑗</m:t>
                        </m:r>
                      </m:num>
                      <m:den>
                        <m:sSup>
                          <m:sSupPr>
                            <m:ctrlPr>
                              <a:rPr kumimoji="0" lang="en-US" altLang="zh-TW" sz="1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US" altLang="zh-TW" sz="1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  <a:cs typeface="+mn-cs"/>
                              </a:rPr>
                              <m:t>10000</m:t>
                            </m:r>
                          </m:e>
                          <m:sup>
                            <m:r>
                              <a:rPr kumimoji="0" lang="en-US" altLang="zh-TW" sz="1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  <a:cs typeface="+mn-cs"/>
                              </a:rPr>
                              <m:t>2</m:t>
                            </m:r>
                            <m:r>
                              <a:rPr kumimoji="0" lang="en-US" altLang="zh-TW" sz="1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  <a:cs typeface="+mn-cs"/>
                              </a:rPr>
                              <m:t>𝑖</m:t>
                            </m:r>
                            <m:r>
                              <a:rPr kumimoji="0" lang="en-US" altLang="zh-TW" sz="1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  <a:cs typeface="+mn-cs"/>
                              </a:rPr>
                              <m:t>/</m:t>
                            </m:r>
                            <m:sSub>
                              <m:sSubPr>
                                <m:ctrlPr>
                                  <a:rPr kumimoji="0" lang="en-US" altLang="zh-TW" sz="1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新細明體" panose="02020500000000000000" pitchFamily="18" charset="-120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US" altLang="zh-TW" sz="1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新細明體" panose="02020500000000000000" pitchFamily="18" charset="-120"/>
                                    <a:cs typeface="+mn-cs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kumimoji="0" lang="en-US" altLang="zh-TW" sz="1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新細明體" panose="02020500000000000000" pitchFamily="18" charset="-120"/>
                                    <a:cs typeface="+mn-cs"/>
                                  </a:rPr>
                                  <m:t>𝑚</m:t>
                                </m:r>
                              </m:sub>
                            </m:sSub>
                          </m:sup>
                        </m:sSup>
                      </m:den>
                    </m:f>
                    <m:r>
                      <a:rPr kumimoji="0" lang="en-US" altLang="zh-TW" sz="1000" b="0" i="1" u="none" strike="noStrike" kern="1200" cap="none" spc="0" normalizeH="0" baseline="0" noProof="0" smtClean="0">
                        <a:ln>
                          <a:noFill/>
                        </a:ln>
                        <a:effectLst/>
                        <a:uLnTx/>
                        <a:uFillTx/>
                        <a:latin typeface="Cambria Math" panose="02040503050406030204" pitchFamily="18" charset="0"/>
                        <a:ea typeface="新細明體" panose="02020500000000000000" pitchFamily="18" charset="-120"/>
                        <a:cs typeface="+mn-cs"/>
                      </a:rPr>
                      <m:t>)</m:t>
                    </m:r>
                  </m:oMath>
                </a14:m>
                <a:endParaRPr kumimoji="0" lang="en-US" altLang="zh-TW" sz="100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  <a:p>
                <a:pPr marL="722313" marR="0" lvl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>
                    <a:tab pos="625475" algn="l"/>
                    <a:tab pos="722313" algn="l"/>
                  </a:tabLst>
                  <a:defRPr/>
                </a:pPr>
                <a:r>
                  <a:rPr kumimoji="0" lang="en-US" altLang="zh-TW" sz="100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  Odd  </a:t>
                </a:r>
                <a14:m>
                  <m:oMath xmlns:m="http://schemas.openxmlformats.org/officeDocument/2006/math">
                    <m:r>
                      <a:rPr kumimoji="0" lang="en-US" altLang="zh-TW" sz="1000" b="0" i="1" u="none" strike="noStrike" kern="1200" cap="none" spc="0" normalizeH="0" baseline="0" noProof="0" smtClean="0">
                        <a:ln>
                          <a:noFill/>
                        </a:ln>
                        <a:effectLst/>
                        <a:uLnTx/>
                        <a:uFillTx/>
                        <a:latin typeface="Cambria Math" panose="02040503050406030204" pitchFamily="18" charset="0"/>
                        <a:ea typeface="新細明體" panose="02020500000000000000" pitchFamily="18" charset="-120"/>
                        <a:cs typeface="+mn-cs"/>
                      </a:rPr>
                      <m:t>𝑃𝐸</m:t>
                    </m:r>
                    <m:d>
                      <m:dPr>
                        <m:ctrlPr>
                          <a:rPr kumimoji="0" lang="en-US" altLang="zh-TW" sz="1000" b="0" i="1" u="none" strike="noStrike" kern="1200" cap="none" spc="0" normalizeH="0" baseline="0" noProof="0" smtClean="0">
                            <a:ln>
                              <a:noFill/>
                            </a:ln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+mn-cs"/>
                          </a:rPr>
                        </m:ctrlPr>
                      </m:dPr>
                      <m:e>
                        <m:r>
                          <a:rPr kumimoji="0" lang="en-US" altLang="zh-TW" sz="1000" b="0" i="1" u="none" strike="noStrike" kern="1200" cap="none" spc="0" normalizeH="0" baseline="0" noProof="0" smtClean="0">
                            <a:ln>
                              <a:noFill/>
                            </a:ln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+mn-cs"/>
                          </a:rPr>
                          <m:t>𝑗</m:t>
                        </m:r>
                        <m:r>
                          <a:rPr kumimoji="0" lang="en-US" altLang="zh-TW" sz="1000" b="0" i="1" u="none" strike="noStrike" kern="1200" cap="none" spc="0" normalizeH="0" baseline="0" noProof="0" smtClean="0">
                            <a:ln>
                              <a:noFill/>
                            </a:ln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+mn-cs"/>
                          </a:rPr>
                          <m:t>, 2</m:t>
                        </m:r>
                        <m:r>
                          <a:rPr kumimoji="0" lang="en-US" altLang="zh-TW" sz="1000" b="0" i="1" u="none" strike="noStrike" kern="1200" cap="none" spc="0" normalizeH="0" baseline="0" noProof="0" smtClean="0">
                            <a:ln>
                              <a:noFill/>
                            </a:ln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+mn-cs"/>
                          </a:rPr>
                          <m:t>𝑖</m:t>
                        </m:r>
                        <m:r>
                          <a:rPr kumimoji="0" lang="en-US" altLang="zh-TW" sz="1000" b="0" i="1" u="none" strike="noStrike" kern="1200" cap="none" spc="0" normalizeH="0" baseline="0" noProof="0" smtClean="0">
                            <a:ln>
                              <a:noFill/>
                            </a:ln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+mn-cs"/>
                          </a:rPr>
                          <m:t>+1</m:t>
                        </m:r>
                      </m:e>
                    </m:d>
                  </m:oMath>
                </a14:m>
                <a:r>
                  <a:rPr kumimoji="0" lang="en-US" altLang="zh-TW" sz="100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=sin</a:t>
                </a:r>
                <a14:m>
                  <m:oMath xmlns:m="http://schemas.openxmlformats.org/officeDocument/2006/math">
                    <m:r>
                      <a:rPr kumimoji="0" lang="en-US" altLang="zh-TW" sz="1000" b="0" i="1" u="none" strike="noStrike" kern="1200" cap="none" spc="0" normalizeH="0" baseline="0" noProof="0" smtClean="0">
                        <a:ln>
                          <a:noFill/>
                        </a:ln>
                        <a:effectLst/>
                        <a:uLnTx/>
                        <a:uFillTx/>
                        <a:latin typeface="Cambria Math" panose="02040503050406030204" pitchFamily="18" charset="0"/>
                        <a:ea typeface="新細明體" panose="02020500000000000000" pitchFamily="18" charset="-120"/>
                        <a:cs typeface="+mn-cs"/>
                      </a:rPr>
                      <m:t>(</m:t>
                    </m:r>
                    <m:f>
                      <m:fPr>
                        <m:ctrlPr>
                          <a:rPr kumimoji="0" lang="en-US" altLang="zh-TW" sz="1000" b="0" i="1" u="none" strike="noStrike" kern="1200" cap="none" spc="0" normalizeH="0" baseline="0" noProof="0" smtClean="0">
                            <a:ln>
                              <a:noFill/>
                            </a:ln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+mn-cs"/>
                          </a:rPr>
                        </m:ctrlPr>
                      </m:fPr>
                      <m:num>
                        <m:r>
                          <a:rPr kumimoji="0" lang="en-US" altLang="zh-TW" sz="1000" b="0" i="1" u="none" strike="noStrike" kern="1200" cap="none" spc="0" normalizeH="0" baseline="0" noProof="0" smtClean="0">
                            <a:ln>
                              <a:noFill/>
                            </a:ln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+mn-cs"/>
                          </a:rPr>
                          <m:t>𝑗</m:t>
                        </m:r>
                      </m:num>
                      <m:den>
                        <m:sSup>
                          <m:sSupPr>
                            <m:ctrlPr>
                              <a:rPr kumimoji="0" lang="en-US" altLang="zh-TW" sz="1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US" altLang="zh-TW" sz="1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  <a:cs typeface="+mn-cs"/>
                              </a:rPr>
                              <m:t>10000</m:t>
                            </m:r>
                          </m:e>
                          <m:sup>
                            <m:r>
                              <a:rPr kumimoji="0" lang="en-US" altLang="zh-TW" sz="1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  <a:cs typeface="+mn-cs"/>
                              </a:rPr>
                              <m:t>2</m:t>
                            </m:r>
                            <m:r>
                              <a:rPr kumimoji="0" lang="en-US" altLang="zh-TW" sz="1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  <a:cs typeface="+mn-cs"/>
                              </a:rPr>
                              <m:t>𝑖</m:t>
                            </m:r>
                            <m:r>
                              <a:rPr kumimoji="0" lang="en-US" altLang="zh-TW" sz="1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  <a:cs typeface="+mn-cs"/>
                              </a:rPr>
                              <m:t>+1/</m:t>
                            </m:r>
                            <m:sSub>
                              <m:sSubPr>
                                <m:ctrlPr>
                                  <a:rPr kumimoji="0" lang="en-US" altLang="zh-TW" sz="1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新細明體" panose="02020500000000000000" pitchFamily="18" charset="-120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US" altLang="zh-TW" sz="1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新細明體" panose="02020500000000000000" pitchFamily="18" charset="-120"/>
                                    <a:cs typeface="+mn-cs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kumimoji="0" lang="en-US" altLang="zh-TW" sz="1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新細明體" panose="02020500000000000000" pitchFamily="18" charset="-120"/>
                                    <a:cs typeface="+mn-cs"/>
                                  </a:rPr>
                                  <m:t>𝑚</m:t>
                                </m:r>
                              </m:sub>
                            </m:sSub>
                          </m:sup>
                        </m:sSup>
                      </m:den>
                    </m:f>
                    <m:r>
                      <a:rPr kumimoji="0" lang="en-US" altLang="zh-TW" sz="1000" b="0" i="1" u="none" strike="noStrike" kern="1200" cap="none" spc="0" normalizeH="0" baseline="0" noProof="0" smtClean="0">
                        <a:ln>
                          <a:noFill/>
                        </a:ln>
                        <a:effectLst/>
                        <a:uLnTx/>
                        <a:uFillTx/>
                        <a:latin typeface="Cambria Math" panose="02040503050406030204" pitchFamily="18" charset="0"/>
                        <a:ea typeface="新細明體" panose="02020500000000000000" pitchFamily="18" charset="-120"/>
                        <a:cs typeface="+mn-cs"/>
                      </a:rPr>
                      <m:t>)</m:t>
                    </m:r>
                  </m:oMath>
                </a14:m>
                <a:endParaRPr kumimoji="0" lang="en-US" altLang="zh-TW" sz="100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  <a:p>
                <a:pPr marR="0" lvl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>
                    <a:tab pos="625475" algn="l"/>
                  </a:tabLst>
                  <a:defRPr/>
                </a:pPr>
                <a:r>
                  <a:rPr lang="en-US" altLang="zh-TW" sz="1000" dirty="0">
                    <a:solidFill>
                      <a:srgbClr val="00B0F0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O/P</a:t>
                </a:r>
                <a:r>
                  <a:rPr lang="en-US" altLang="zh-TW" sz="1000" dirty="0">
                    <a:latin typeface="Calibri" panose="020F0502020204030204"/>
                    <a:ea typeface="新細明體" panose="02020500000000000000" pitchFamily="18" charset="-120"/>
                  </a:rPr>
                  <a:t>: Embedded patches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000" b="0" i="1" smtClean="0"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</m:ctrlPr>
                      </m:sSubPr>
                      <m:e>
                        <m:r>
                          <a:rPr lang="en-US" altLang="zh-TW" sz="1000" b="0" i="1" smtClean="0"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𝑋</m:t>
                        </m:r>
                      </m:e>
                      <m:sub>
                        <m:r>
                          <a:rPr lang="en-US" altLang="zh-TW" sz="1000" b="0" i="1" smtClean="0"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𝑖𝑛</m:t>
                        </m:r>
                      </m:sub>
                    </m:sSub>
                  </m:oMath>
                </a14:m>
                <a:r>
                  <a:rPr kumimoji="0" lang="en-US" altLang="zh-TW" sz="100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 1x256c, totaling 1024 patches</a:t>
                </a:r>
              </a:p>
            </p:txBody>
          </p:sp>
        </mc:Choice>
        <mc:Fallback xmlns="">
          <p:sp>
            <p:nvSpPr>
              <p:cNvPr id="201" name="文字方塊 124">
                <a:extLst>
                  <a:ext uri="{FF2B5EF4-FFF2-40B4-BE49-F238E27FC236}">
                    <a16:creationId xmlns:a16="http://schemas.microsoft.com/office/drawing/2014/main" id="{B1ADD873-F43E-5FFD-A1FA-E40BFB9EF9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0393" y="4007189"/>
                <a:ext cx="3864980" cy="1333570"/>
              </a:xfrm>
              <a:prstGeom prst="rect">
                <a:avLst/>
              </a:prstGeom>
              <a:blipFill>
                <a:blip r:embed="rId4"/>
                <a:stretch>
                  <a:fillRect b="-18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58" name="Group 257">
            <a:extLst>
              <a:ext uri="{FF2B5EF4-FFF2-40B4-BE49-F238E27FC236}">
                <a16:creationId xmlns:a16="http://schemas.microsoft.com/office/drawing/2014/main" id="{D9EA6F5D-0F96-7993-896B-2E09DAB708E3}"/>
              </a:ext>
            </a:extLst>
          </p:cNvPr>
          <p:cNvGrpSpPr/>
          <p:nvPr/>
        </p:nvGrpSpPr>
        <p:grpSpPr>
          <a:xfrm>
            <a:off x="-65142" y="307703"/>
            <a:ext cx="2840099" cy="4164429"/>
            <a:chOff x="1246422" y="346133"/>
            <a:chExt cx="2840099" cy="416442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文字方塊 51">
                  <a:extLst>
                    <a:ext uri="{FF2B5EF4-FFF2-40B4-BE49-F238E27FC236}">
                      <a16:creationId xmlns:a16="http://schemas.microsoft.com/office/drawing/2014/main" id="{0EF82883-1CE1-C0F6-0B04-AEC517D74877}"/>
                    </a:ext>
                  </a:extLst>
                </p:cNvPr>
                <p:cNvSpPr txBox="1"/>
                <p:nvPr/>
              </p:nvSpPr>
              <p:spPr>
                <a:xfrm>
                  <a:off x="2968241" y="841480"/>
                  <a:ext cx="950435" cy="246221"/>
                </a:xfrm>
                <a:prstGeom prst="rect">
                  <a:avLst/>
                </a:prstGeom>
                <a:noFill/>
                <a:ln>
                  <a:solidFill>
                    <a:schemeClr val="accent1"/>
                  </a:solidFill>
                  <a:prstDash val="dash"/>
                </a:ln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zh-TW" sz="10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𝐻</m:t>
                        </m:r>
                        <m:r>
                          <a:rPr kumimoji="0" lang="en-US" altLang="zh-TW" sz="10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×</m:t>
                        </m:r>
                        <m:r>
                          <a:rPr kumimoji="0" lang="en-US" altLang="zh-TW" sz="10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𝑊</m:t>
                        </m:r>
                        <m:r>
                          <a:rPr kumimoji="0" lang="en-US" altLang="zh-TW" sz="10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×64</m:t>
                        </m:r>
                        <m:r>
                          <a:rPr kumimoji="0" lang="en-US" altLang="zh-TW" sz="10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𝑐</m:t>
                        </m:r>
                      </m:oMath>
                    </m:oMathPara>
                  </a14:m>
                  <a:endParaRPr kumimoji="0" lang="zh-TW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52" name="文字方塊 51">
                  <a:extLst>
                    <a:ext uri="{FF2B5EF4-FFF2-40B4-BE49-F238E27FC236}">
                      <a16:creationId xmlns:a16="http://schemas.microsoft.com/office/drawing/2014/main" id="{D250D776-584C-D725-3E34-2048F7C2AF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68241" y="841480"/>
                  <a:ext cx="950435" cy="246221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>
                  <a:solidFill>
                    <a:schemeClr val="accent1"/>
                  </a:solidFill>
                  <a:prstDash val="dash"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4" name="文字方塊 68">
                  <a:extLst>
                    <a:ext uri="{FF2B5EF4-FFF2-40B4-BE49-F238E27FC236}">
                      <a16:creationId xmlns:a16="http://schemas.microsoft.com/office/drawing/2014/main" id="{EAE00798-905A-8C75-F759-332350A005D3}"/>
                    </a:ext>
                  </a:extLst>
                </p:cNvPr>
                <p:cNvSpPr txBox="1"/>
                <p:nvPr/>
              </p:nvSpPr>
              <p:spPr>
                <a:xfrm>
                  <a:off x="1480581" y="346133"/>
                  <a:ext cx="1620285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TW" sz="100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新細明體" panose="02020500000000000000" pitchFamily="18" charset="-120"/>
                      <a:cs typeface="+mn-cs"/>
                    </a:rPr>
                    <a:t>Input image </a:t>
                  </a:r>
                  <a14:m>
                    <m:oMath xmlns:m="http://schemas.openxmlformats.org/officeDocument/2006/math">
                      <m:r>
                        <a:rPr kumimoji="0" lang="en-US" altLang="zh-TW" sz="1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新細明體" panose="02020500000000000000" pitchFamily="18" charset="-120"/>
                          <a:cs typeface="+mn-cs"/>
                        </a:rPr>
                        <m:t>𝐼</m:t>
                      </m:r>
                    </m:oMath>
                  </a14:m>
                  <a:r>
                    <a:rPr kumimoji="0" lang="zh-TW" altLang="en-US" sz="100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新細明體" panose="02020500000000000000" pitchFamily="18" charset="-120"/>
                      <a:cs typeface="+mn-cs"/>
                    </a:rPr>
                    <a:t> </a:t>
                  </a:r>
                  <a:r>
                    <a:rPr kumimoji="0" lang="en-US" altLang="zh-TW" sz="100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新細明體" panose="02020500000000000000" pitchFamily="18" charset="-120"/>
                      <a:cs typeface="+mn-cs"/>
                    </a:rPr>
                    <a:t>(HxWx1c)</a:t>
                  </a:r>
                  <a:endParaRPr kumimoji="0" lang="zh-TW" altLang="en-US" sz="100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24" name="文字方塊 68">
                  <a:extLst>
                    <a:ext uri="{FF2B5EF4-FFF2-40B4-BE49-F238E27FC236}">
                      <a16:creationId xmlns:a16="http://schemas.microsoft.com/office/drawing/2014/main" id="{68EA5C9E-43C8-58A3-0C8B-61B3948B7F2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80581" y="346133"/>
                  <a:ext cx="1620285" cy="246221"/>
                </a:xfrm>
                <a:prstGeom prst="rect">
                  <a:avLst/>
                </a:prstGeom>
                <a:blipFill>
                  <a:blip r:embed="rId13"/>
                  <a:stretch>
                    <a:fillRect b="-1463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6" name="文字方塊 68">
                  <a:extLst>
                    <a:ext uri="{FF2B5EF4-FFF2-40B4-BE49-F238E27FC236}">
                      <a16:creationId xmlns:a16="http://schemas.microsoft.com/office/drawing/2014/main" id="{AA73987E-0BB9-3420-52AA-A33780D7ED73}"/>
                    </a:ext>
                  </a:extLst>
                </p:cNvPr>
                <p:cNvSpPr txBox="1"/>
                <p:nvPr/>
              </p:nvSpPr>
              <p:spPr>
                <a:xfrm>
                  <a:off x="1533974" y="1258054"/>
                  <a:ext cx="1012504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altLang="zh-TW" sz="1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新細明體" panose="02020500000000000000" pitchFamily="18" charset="-120"/>
                          <a:cs typeface="+mn-cs"/>
                        </a:rPr>
                        <m:t>𝐼</m:t>
                      </m:r>
                    </m:oMath>
                  </a14:m>
                  <a:r>
                    <a:rPr kumimoji="0" lang="zh-TW" altLang="en-US" sz="100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新細明體" panose="02020500000000000000" pitchFamily="18" charset="-120"/>
                      <a:cs typeface="+mn-cs"/>
                    </a:rPr>
                    <a:t> </a:t>
                  </a:r>
                  <a:r>
                    <a:rPr kumimoji="0" lang="en-US" altLang="zh-TW" sz="100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新細明體" panose="02020500000000000000" pitchFamily="18" charset="-120"/>
                      <a:cs typeface="+mn-cs"/>
                    </a:rPr>
                    <a:t>(512x512x1c)</a:t>
                  </a:r>
                  <a:endParaRPr kumimoji="0" lang="zh-TW" altLang="en-US" sz="100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26" name="文字方塊 68">
                  <a:extLst>
                    <a:ext uri="{FF2B5EF4-FFF2-40B4-BE49-F238E27FC236}">
                      <a16:creationId xmlns:a16="http://schemas.microsoft.com/office/drawing/2014/main" id="{F1643A3F-4456-EC2C-2305-C6664FE2A44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33974" y="1258054"/>
                  <a:ext cx="1012504" cy="246221"/>
                </a:xfrm>
                <a:prstGeom prst="rect">
                  <a:avLst/>
                </a:prstGeom>
                <a:blipFill>
                  <a:blip r:embed="rId14"/>
                  <a:stretch>
                    <a:fillRect b="-17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6" name="文字方塊 51">
                  <a:extLst>
                    <a:ext uri="{FF2B5EF4-FFF2-40B4-BE49-F238E27FC236}">
                      <a16:creationId xmlns:a16="http://schemas.microsoft.com/office/drawing/2014/main" id="{A2411511-3268-8EF7-CFAE-E8B9A9B10B23}"/>
                    </a:ext>
                  </a:extLst>
                </p:cNvPr>
                <p:cNvSpPr txBox="1"/>
                <p:nvPr/>
              </p:nvSpPr>
              <p:spPr>
                <a:xfrm>
                  <a:off x="2957886" y="1126934"/>
                  <a:ext cx="1118280" cy="379463"/>
                </a:xfrm>
                <a:prstGeom prst="rect">
                  <a:avLst/>
                </a:prstGeom>
                <a:noFill/>
                <a:ln>
                  <a:solidFill>
                    <a:schemeClr val="accent1"/>
                  </a:solidFill>
                  <a:prstDash val="dash"/>
                </a:ln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 marR="0" lvl="0" indent="0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1000" b="0" i="1" u="none" strike="noStrike" cap="none" spc="0" normalizeH="0" baseline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mbria Math" panose="02040503050406030204" pitchFamily="18" charset="0"/>
                    </a:defRPr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TW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TW" dirty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num>
                          <m:den>
                            <m:r>
                              <a:rPr lang="en-US" altLang="zh-TW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altLang="zh-TW" dirty="0">
                            <a:latin typeface="Cambria Math" panose="02040503050406030204" pitchFamily="18" charset="0"/>
                          </a:rPr>
                          <m:t>×</m:t>
                        </m:r>
                        <m:f>
                          <m:fPr>
                            <m:ctrlPr>
                              <a:rPr lang="en-US" altLang="zh-TW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TW" dirty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num>
                          <m:den>
                            <m:r>
                              <a:rPr lang="en-US" altLang="zh-TW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altLang="zh-TW" dirty="0">
                            <a:latin typeface="Cambria Math" panose="02040503050406030204" pitchFamily="18" charset="0"/>
                          </a:rPr>
                          <m:t>×128</m:t>
                        </m:r>
                        <m:r>
                          <a:rPr lang="en-US" altLang="zh-TW" dirty="0">
                            <a:latin typeface="Cambria Math" panose="02040503050406030204" pitchFamily="18" charset="0"/>
                          </a:rPr>
                          <m:t>𝑐</m:t>
                        </m:r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136" name="文字方塊 51">
                  <a:extLst>
                    <a:ext uri="{FF2B5EF4-FFF2-40B4-BE49-F238E27FC236}">
                      <a16:creationId xmlns:a16="http://schemas.microsoft.com/office/drawing/2014/main" id="{24DDFDBE-EDCF-6440-D666-0AECB05683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7886" y="1126934"/>
                  <a:ext cx="1118280" cy="379463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  <a:ln>
                  <a:solidFill>
                    <a:schemeClr val="accent1"/>
                  </a:solidFill>
                  <a:prstDash val="dash"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7" name="文字方塊 51">
                  <a:extLst>
                    <a:ext uri="{FF2B5EF4-FFF2-40B4-BE49-F238E27FC236}">
                      <a16:creationId xmlns:a16="http://schemas.microsoft.com/office/drawing/2014/main" id="{94CC1729-3C28-37D7-AFA4-5A636E8FFA2A}"/>
                    </a:ext>
                  </a:extLst>
                </p:cNvPr>
                <p:cNvSpPr txBox="1"/>
                <p:nvPr/>
              </p:nvSpPr>
              <p:spPr>
                <a:xfrm>
                  <a:off x="2957886" y="1572411"/>
                  <a:ext cx="1118280" cy="379463"/>
                </a:xfrm>
                <a:prstGeom prst="rect">
                  <a:avLst/>
                </a:prstGeom>
                <a:noFill/>
                <a:ln>
                  <a:solidFill>
                    <a:schemeClr val="accent1"/>
                  </a:solidFill>
                  <a:prstDash val="dash"/>
                </a:ln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 marR="0" lvl="0" indent="0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1000" b="0" i="1" u="none" strike="noStrike" cap="none" spc="0" normalizeH="0" baseline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mbria Math" panose="02040503050406030204" pitchFamily="18" charset="0"/>
                    </a:defRPr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TW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TW" dirty="0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num>
                          <m:den>
                            <m:r>
                              <a:rPr lang="en-US" altLang="zh-TW" dirty="0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  <m:r>
                          <a:rPr lang="en-US" altLang="zh-TW" dirty="0" smtClean="0">
                            <a:latin typeface="Cambria Math" panose="02040503050406030204" pitchFamily="18" charset="0"/>
                          </a:rPr>
                          <m:t>×</m:t>
                        </m:r>
                        <m:f>
                          <m:fPr>
                            <m:ctrlPr>
                              <a:rPr lang="en-US" altLang="zh-TW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TW" dirty="0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num>
                          <m:den>
                            <m:r>
                              <a:rPr lang="en-US" altLang="zh-TW" dirty="0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  <m:r>
                          <a:rPr lang="en-US" altLang="zh-TW" dirty="0" smtClean="0">
                            <a:latin typeface="Cambria Math" panose="02040503050406030204" pitchFamily="18" charset="0"/>
                          </a:rPr>
                          <m:t>×256</m:t>
                        </m:r>
                        <m:r>
                          <a:rPr lang="en-US" altLang="zh-TW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137" name="文字方塊 51">
                  <a:extLst>
                    <a:ext uri="{FF2B5EF4-FFF2-40B4-BE49-F238E27FC236}">
                      <a16:creationId xmlns:a16="http://schemas.microsoft.com/office/drawing/2014/main" id="{7CF5F0A7-CE6B-146D-6BF3-F5B1186F5DA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7886" y="1572411"/>
                  <a:ext cx="1118280" cy="379463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  <a:ln>
                  <a:solidFill>
                    <a:schemeClr val="accent1"/>
                  </a:solidFill>
                  <a:prstDash val="dash"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8" name="文字方塊 51">
                  <a:extLst>
                    <a:ext uri="{FF2B5EF4-FFF2-40B4-BE49-F238E27FC236}">
                      <a16:creationId xmlns:a16="http://schemas.microsoft.com/office/drawing/2014/main" id="{D4A3FEC2-B25A-ADA2-483C-A0147F8C2937}"/>
                    </a:ext>
                  </a:extLst>
                </p:cNvPr>
                <p:cNvSpPr txBox="1"/>
                <p:nvPr/>
              </p:nvSpPr>
              <p:spPr>
                <a:xfrm>
                  <a:off x="2968241" y="2040082"/>
                  <a:ext cx="1118280" cy="379463"/>
                </a:xfrm>
                <a:prstGeom prst="rect">
                  <a:avLst/>
                </a:prstGeom>
                <a:noFill/>
                <a:ln>
                  <a:solidFill>
                    <a:schemeClr val="accent1"/>
                  </a:solidFill>
                  <a:prstDash val="dash"/>
                </a:ln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 marR="0" lvl="0" indent="0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1000" b="0" i="1" u="none" strike="noStrike" cap="none" spc="0" normalizeH="0" baseline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mbria Math" panose="02040503050406030204" pitchFamily="18" charset="0"/>
                    </a:defRPr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TW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TW" dirty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num>
                          <m:den>
                            <m:r>
                              <a:rPr lang="en-US" altLang="zh-TW" dirty="0">
                                <a:latin typeface="Cambria Math" panose="02040503050406030204" pitchFamily="18" charset="0"/>
                              </a:rPr>
                              <m:t>8</m:t>
                            </m:r>
                          </m:den>
                        </m:f>
                        <m:r>
                          <a:rPr lang="en-US" altLang="zh-TW" dirty="0">
                            <a:latin typeface="Cambria Math" panose="02040503050406030204" pitchFamily="18" charset="0"/>
                          </a:rPr>
                          <m:t>×</m:t>
                        </m:r>
                        <m:f>
                          <m:fPr>
                            <m:ctrlPr>
                              <a:rPr lang="en-US" altLang="zh-TW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TW" dirty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num>
                          <m:den>
                            <m:r>
                              <a:rPr lang="en-US" altLang="zh-TW" dirty="0">
                                <a:latin typeface="Cambria Math" panose="02040503050406030204" pitchFamily="18" charset="0"/>
                              </a:rPr>
                              <m:t>8</m:t>
                            </m:r>
                          </m:den>
                        </m:f>
                        <m:r>
                          <a:rPr lang="en-US" altLang="zh-TW" dirty="0">
                            <a:latin typeface="Cambria Math" panose="02040503050406030204" pitchFamily="18" charset="0"/>
                          </a:rPr>
                          <m:t>×512</m:t>
                        </m:r>
                        <m:r>
                          <a:rPr lang="en-US" altLang="zh-TW" dirty="0">
                            <a:latin typeface="Cambria Math" panose="02040503050406030204" pitchFamily="18" charset="0"/>
                          </a:rPr>
                          <m:t>𝑐</m:t>
                        </m:r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138" name="文字方塊 51">
                  <a:extLst>
                    <a:ext uri="{FF2B5EF4-FFF2-40B4-BE49-F238E27FC236}">
                      <a16:creationId xmlns:a16="http://schemas.microsoft.com/office/drawing/2014/main" id="{417E3089-A365-64F8-34A9-D815F6B079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68241" y="2040082"/>
                  <a:ext cx="1118280" cy="379463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  <a:ln>
                  <a:solidFill>
                    <a:schemeClr val="accent1"/>
                  </a:solidFill>
                  <a:prstDash val="dash"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9" name="文字方塊 51">
                  <a:extLst>
                    <a:ext uri="{FF2B5EF4-FFF2-40B4-BE49-F238E27FC236}">
                      <a16:creationId xmlns:a16="http://schemas.microsoft.com/office/drawing/2014/main" id="{73E6FDB1-F260-62E3-9EE7-15C55982FA5D}"/>
                    </a:ext>
                  </a:extLst>
                </p:cNvPr>
                <p:cNvSpPr txBox="1"/>
                <p:nvPr/>
              </p:nvSpPr>
              <p:spPr>
                <a:xfrm>
                  <a:off x="2968241" y="2472397"/>
                  <a:ext cx="1118280" cy="379463"/>
                </a:xfrm>
                <a:prstGeom prst="rect">
                  <a:avLst/>
                </a:prstGeom>
                <a:noFill/>
                <a:ln>
                  <a:solidFill>
                    <a:schemeClr val="accent1"/>
                  </a:solidFill>
                  <a:prstDash val="dash"/>
                </a:ln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 marR="0" lvl="0" indent="0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1000" b="0" i="1" u="none" strike="noStrike" cap="none" spc="0" normalizeH="0" baseline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mbria Math" panose="02040503050406030204" pitchFamily="18" charset="0"/>
                    </a:defRPr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TW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TW" dirty="0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num>
                          <m:den>
                            <m:r>
                              <a:rPr lang="en-US" altLang="zh-TW" dirty="0" smtClean="0">
                                <a:latin typeface="Cambria Math" panose="02040503050406030204" pitchFamily="18" charset="0"/>
                              </a:rPr>
                              <m:t>16</m:t>
                            </m:r>
                          </m:den>
                        </m:f>
                        <m:r>
                          <a:rPr lang="en-US" altLang="zh-TW" dirty="0" smtClean="0">
                            <a:latin typeface="Cambria Math" panose="02040503050406030204" pitchFamily="18" charset="0"/>
                          </a:rPr>
                          <m:t>×</m:t>
                        </m:r>
                        <m:f>
                          <m:fPr>
                            <m:ctrlPr>
                              <a:rPr lang="en-US" altLang="zh-TW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TW" dirty="0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num>
                          <m:den>
                            <m:r>
                              <a:rPr lang="en-US" altLang="zh-TW" dirty="0" smtClean="0">
                                <a:latin typeface="Cambria Math" panose="02040503050406030204" pitchFamily="18" charset="0"/>
                              </a:rPr>
                              <m:t>16</m:t>
                            </m:r>
                          </m:den>
                        </m:f>
                        <m:r>
                          <a:rPr lang="en-US" altLang="zh-TW" dirty="0" smtClean="0">
                            <a:latin typeface="Cambria Math" panose="02040503050406030204" pitchFamily="18" charset="0"/>
                          </a:rPr>
                          <m:t>×1024</m:t>
                        </m:r>
                        <m:r>
                          <a:rPr lang="en-US" altLang="zh-TW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139" name="文字方塊 51">
                  <a:extLst>
                    <a:ext uri="{FF2B5EF4-FFF2-40B4-BE49-F238E27FC236}">
                      <a16:creationId xmlns:a16="http://schemas.microsoft.com/office/drawing/2014/main" id="{E8A37751-F331-ED21-DF5D-958C96A93B3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68241" y="2472397"/>
                  <a:ext cx="1118280" cy="379463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  <a:ln>
                  <a:solidFill>
                    <a:schemeClr val="accent1"/>
                  </a:solidFill>
                  <a:prstDash val="dash"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41" name="Picture 140">
              <a:extLst>
                <a:ext uri="{FF2B5EF4-FFF2-40B4-BE49-F238E27FC236}">
                  <a16:creationId xmlns:a16="http://schemas.microsoft.com/office/drawing/2014/main" id="{A02BD574-E013-411C-E68F-7DEF30AF6E45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 rot="5400000">
              <a:off x="1234458" y="1759066"/>
              <a:ext cx="1655250" cy="1324199"/>
            </a:xfrm>
            <a:prstGeom prst="rect">
              <a:avLst/>
            </a:prstGeom>
          </p:spPr>
        </p:pic>
        <p:pic>
          <p:nvPicPr>
            <p:cNvPr id="143" name="Picture 142">
              <a:extLst>
                <a:ext uri="{FF2B5EF4-FFF2-40B4-BE49-F238E27FC236}">
                  <a16:creationId xmlns:a16="http://schemas.microsoft.com/office/drawing/2014/main" id="{24F8483F-5930-27C7-4917-A602A4AB8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1623290" y="538860"/>
              <a:ext cx="782841" cy="78942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0" name="文字方塊 124">
                  <a:extLst>
                    <a:ext uri="{FF2B5EF4-FFF2-40B4-BE49-F238E27FC236}">
                      <a16:creationId xmlns:a16="http://schemas.microsoft.com/office/drawing/2014/main" id="{6F2BDABA-ABF2-CEEA-7A3D-69071A6CB8F8}"/>
                    </a:ext>
                  </a:extLst>
                </p:cNvPr>
                <p:cNvSpPr txBox="1"/>
                <p:nvPr/>
              </p:nvSpPr>
              <p:spPr>
                <a:xfrm>
                  <a:off x="1246422" y="1442441"/>
                  <a:ext cx="1497633" cy="35740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R="0" lvl="0" algn="l" defTabSz="457200" rtl="0" eaLnBrk="1" fontAlgn="auto" latinLnBrk="0" hangingPunct="1">
                    <a:lnSpc>
                      <a:spcPts val="1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tabLst/>
                    <a:defRPr/>
                  </a:pPr>
                  <a14:m>
                    <m:oMath xmlns:m="http://schemas.openxmlformats.org/officeDocument/2006/math">
                      <m:r>
                        <a:rPr lang="en-US" altLang="zh-TW" sz="1000" i="1" dirty="0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ea typeface="新細明體" panose="02020500000000000000" pitchFamily="18" charset="-120"/>
                        </a:rPr>
                        <m:t>1</m:t>
                      </m:r>
                      <m:r>
                        <a:rPr lang="en-US" altLang="zh-TW" sz="1000" b="0" i="1" dirty="0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ea typeface="新細明體" panose="02020500000000000000" pitchFamily="18" charset="-120"/>
                        </a:rPr>
                        <m:t>. </m:t>
                      </m:r>
                    </m:oMath>
                  </a14:m>
                  <a:r>
                    <a:rPr kumimoji="0" lang="en-US" altLang="zh-TW" sz="100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B0F0"/>
                      </a:solidFill>
                      <a:effectLst/>
                      <a:uLnTx/>
                      <a:uFillTx/>
                      <a:latin typeface="Calibri" panose="020F0502020204030204"/>
                      <a:ea typeface="新細明體" panose="02020500000000000000" pitchFamily="18" charset="-120"/>
                    </a:rPr>
                    <a:t>Tokenization using </a:t>
                  </a:r>
                  <a:r>
                    <a:rPr lang="en-US" altLang="zh-TW" sz="1000" dirty="0">
                      <a:solidFill>
                        <a:srgbClr val="00B0F0"/>
                      </a:solidFill>
                      <a:latin typeface="Calibri" panose="020F0502020204030204"/>
                      <a:ea typeface="新細明體" panose="02020500000000000000" pitchFamily="18" charset="-120"/>
                    </a:rPr>
                    <a:t>C</a:t>
                  </a:r>
                  <a:r>
                    <a:rPr kumimoji="0" lang="en-US" altLang="zh-TW" sz="1000" i="0" u="none" strike="noStrike" kern="1200" cap="none" spc="0" normalizeH="0" baseline="0" noProof="0" dirty="0" err="1">
                      <a:ln>
                        <a:noFill/>
                      </a:ln>
                      <a:solidFill>
                        <a:srgbClr val="00B0F0"/>
                      </a:solidFill>
                      <a:effectLst/>
                      <a:uLnTx/>
                      <a:uFillTx/>
                      <a:latin typeface="Calibri" panose="020F0502020204030204"/>
                      <a:ea typeface="新細明體" panose="02020500000000000000" pitchFamily="18" charset="-120"/>
                    </a:rPr>
                    <a:t>onvolution</a:t>
                  </a:r>
                  <a:r>
                    <a:rPr kumimoji="0" lang="en-US" altLang="zh-TW" sz="100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B0F0"/>
                      </a:solidFill>
                      <a:effectLst/>
                      <a:uLnTx/>
                      <a:uFillTx/>
                      <a:latin typeface="Calibri" panose="020F0502020204030204"/>
                      <a:ea typeface="新細明體" panose="02020500000000000000" pitchFamily="18" charset="-120"/>
                    </a:rPr>
                    <a:t> </a:t>
                  </a:r>
                  <a:r>
                    <a:rPr lang="en-US" altLang="zh-TW" sz="1000" dirty="0">
                      <a:solidFill>
                        <a:srgbClr val="00B0F0"/>
                      </a:solidFill>
                      <a:latin typeface="Calibri" panose="020F0502020204030204"/>
                      <a:ea typeface="新細明體" panose="02020500000000000000" pitchFamily="18" charset="-120"/>
                    </a:rPr>
                    <a:t>L</a:t>
                  </a:r>
                  <a:r>
                    <a:rPr kumimoji="0" lang="en-US" altLang="zh-TW" sz="1000" i="0" u="none" strike="noStrike" kern="1200" cap="none" spc="0" normalizeH="0" baseline="0" noProof="0" dirty="0" err="1">
                      <a:ln>
                        <a:noFill/>
                      </a:ln>
                      <a:solidFill>
                        <a:srgbClr val="00B0F0"/>
                      </a:solidFill>
                      <a:effectLst/>
                      <a:uLnTx/>
                      <a:uFillTx/>
                      <a:latin typeface="Calibri" panose="020F0502020204030204"/>
                      <a:ea typeface="新細明體" panose="02020500000000000000" pitchFamily="18" charset="-120"/>
                    </a:rPr>
                    <a:t>ayers</a:t>
                  </a:r>
                  <a:endParaRPr kumimoji="0" lang="en-US" altLang="zh-TW" sz="10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B0F0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</a:endParaRPr>
                </a:p>
              </p:txBody>
            </p:sp>
          </mc:Choice>
          <mc:Fallback xmlns="">
            <p:sp>
              <p:nvSpPr>
                <p:cNvPr id="190" name="文字方塊 124">
                  <a:extLst>
                    <a:ext uri="{FF2B5EF4-FFF2-40B4-BE49-F238E27FC236}">
                      <a16:creationId xmlns:a16="http://schemas.microsoft.com/office/drawing/2014/main" id="{6F2BDABA-ABF2-CEEA-7A3D-69071A6CB8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46422" y="1442441"/>
                  <a:ext cx="1497633" cy="357406"/>
                </a:xfrm>
                <a:prstGeom prst="rect">
                  <a:avLst/>
                </a:prstGeom>
                <a:blipFill>
                  <a:blip r:embed="rId21"/>
                  <a:stretch>
                    <a:fillRect t="-3390" b="-678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0" name="文字方塊 68">
              <a:extLst>
                <a:ext uri="{FF2B5EF4-FFF2-40B4-BE49-F238E27FC236}">
                  <a16:creationId xmlns:a16="http://schemas.microsoft.com/office/drawing/2014/main" id="{D7DAA57E-8F73-D565-F58C-BA716ED4E931}"/>
                </a:ext>
              </a:extLst>
            </p:cNvPr>
            <p:cNvSpPr txBox="1"/>
            <p:nvPr/>
          </p:nvSpPr>
          <p:spPr>
            <a:xfrm>
              <a:off x="1452019" y="4172008"/>
              <a:ext cx="15884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kumimoji="0" lang="en-US" altLang="zh-TW" sz="80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</a:rPr>
                <a:t>Patch-embedding 1x256c, totaling 1024 embedded patches</a:t>
              </a:r>
              <a:endParaRPr kumimoji="0" lang="zh-TW" altLang="en-US" sz="8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</a:endParaRPr>
            </a:p>
          </p:txBody>
        </p:sp>
        <p:sp>
          <p:nvSpPr>
            <p:cNvPr id="237" name="文字方塊 68">
              <a:extLst>
                <a:ext uri="{FF2B5EF4-FFF2-40B4-BE49-F238E27FC236}">
                  <a16:creationId xmlns:a16="http://schemas.microsoft.com/office/drawing/2014/main" id="{CED4DF30-4B71-4472-4FE6-DCB857EC5A24}"/>
                </a:ext>
              </a:extLst>
            </p:cNvPr>
            <p:cNvSpPr txBox="1"/>
            <p:nvPr/>
          </p:nvSpPr>
          <p:spPr>
            <a:xfrm>
              <a:off x="1511329" y="1875987"/>
              <a:ext cx="65140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kumimoji="0" lang="en-US" altLang="zh-TW" sz="10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Conv2d</a:t>
              </a:r>
              <a:endParaRPr kumimoji="0" lang="zh-TW" altLang="en-US" sz="1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238" name="文字方塊 68">
              <a:extLst>
                <a:ext uri="{FF2B5EF4-FFF2-40B4-BE49-F238E27FC236}">
                  <a16:creationId xmlns:a16="http://schemas.microsoft.com/office/drawing/2014/main" id="{6A61BD8B-CFC6-139C-F76F-B50384A73368}"/>
                </a:ext>
              </a:extLst>
            </p:cNvPr>
            <p:cNvSpPr txBox="1"/>
            <p:nvPr/>
          </p:nvSpPr>
          <p:spPr>
            <a:xfrm>
              <a:off x="1543873" y="2017662"/>
              <a:ext cx="81974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kumimoji="0" lang="en-US" altLang="zh-TW" sz="100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BatchNorm</a:t>
              </a:r>
              <a:endParaRPr kumimoji="0" lang="zh-TW" altLang="en-US" sz="1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239" name="文字方塊 68">
              <a:extLst>
                <a:ext uri="{FF2B5EF4-FFF2-40B4-BE49-F238E27FC236}">
                  <a16:creationId xmlns:a16="http://schemas.microsoft.com/office/drawing/2014/main" id="{68FBAE7B-7B71-180A-A572-46C95EBC29BA}"/>
                </a:ext>
              </a:extLst>
            </p:cNvPr>
            <p:cNvSpPr txBox="1"/>
            <p:nvPr/>
          </p:nvSpPr>
          <p:spPr>
            <a:xfrm>
              <a:off x="1496698" y="2180452"/>
              <a:ext cx="81974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kumimoji="0" lang="en-US" altLang="zh-TW" sz="100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ReLu</a:t>
              </a:r>
              <a:endParaRPr kumimoji="0" lang="zh-TW" altLang="en-US" sz="1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</p:grpSp>
      <p:grpSp>
        <p:nvGrpSpPr>
          <p:cNvPr id="257" name="Group 256">
            <a:extLst>
              <a:ext uri="{FF2B5EF4-FFF2-40B4-BE49-F238E27FC236}">
                <a16:creationId xmlns:a16="http://schemas.microsoft.com/office/drawing/2014/main" id="{07ABDB86-900C-4850-0320-5D5971BDB1D9}"/>
              </a:ext>
            </a:extLst>
          </p:cNvPr>
          <p:cNvGrpSpPr/>
          <p:nvPr/>
        </p:nvGrpSpPr>
        <p:grpSpPr>
          <a:xfrm>
            <a:off x="4817813" y="203387"/>
            <a:ext cx="3964474" cy="3496350"/>
            <a:chOff x="3884017" y="218180"/>
            <a:chExt cx="3964474" cy="3496350"/>
          </a:xfrm>
        </p:grpSpPr>
        <p:grpSp>
          <p:nvGrpSpPr>
            <p:cNvPr id="220" name="Group 219">
              <a:extLst>
                <a:ext uri="{FF2B5EF4-FFF2-40B4-BE49-F238E27FC236}">
                  <a16:creationId xmlns:a16="http://schemas.microsoft.com/office/drawing/2014/main" id="{2E28CC51-0CDD-02D0-7E98-2B7FC3DACF44}"/>
                </a:ext>
              </a:extLst>
            </p:cNvPr>
            <p:cNvGrpSpPr/>
            <p:nvPr/>
          </p:nvGrpSpPr>
          <p:grpSpPr>
            <a:xfrm>
              <a:off x="4015200" y="218180"/>
              <a:ext cx="3622144" cy="3301338"/>
              <a:chOff x="3167809" y="2914"/>
              <a:chExt cx="3622144" cy="3301338"/>
            </a:xfrm>
          </p:grpSpPr>
          <p:pic>
            <p:nvPicPr>
              <p:cNvPr id="213" name="Picture 212">
                <a:extLst>
                  <a:ext uri="{FF2B5EF4-FFF2-40B4-BE49-F238E27FC236}">
                    <a16:creationId xmlns:a16="http://schemas.microsoft.com/office/drawing/2014/main" id="{BBDF8FAE-59B0-D802-AA8F-B957DFFCE8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5857184" y="2914"/>
                <a:ext cx="932769" cy="1121761"/>
              </a:xfrm>
              <a:prstGeom prst="rect">
                <a:avLst/>
              </a:prstGeom>
            </p:spPr>
          </p:pic>
          <p:pic>
            <p:nvPicPr>
              <p:cNvPr id="214" name="圖片 3">
                <a:extLst>
                  <a:ext uri="{FF2B5EF4-FFF2-40B4-BE49-F238E27FC236}">
                    <a16:creationId xmlns:a16="http://schemas.microsoft.com/office/drawing/2014/main" id="{EFC398DC-A32D-C4E9-223D-8B70C1D36B8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56285" t="52518" r="22067" b="28932"/>
              <a:stretch/>
            </p:blipFill>
            <p:spPr>
              <a:xfrm>
                <a:off x="4505026" y="1842610"/>
                <a:ext cx="1555108" cy="653179"/>
              </a:xfrm>
              <a:prstGeom prst="rect">
                <a:avLst/>
              </a:prstGeom>
            </p:spPr>
          </p:pic>
          <p:pic>
            <p:nvPicPr>
              <p:cNvPr id="215" name="圖片 3">
                <a:extLst>
                  <a:ext uri="{FF2B5EF4-FFF2-40B4-BE49-F238E27FC236}">
                    <a16:creationId xmlns:a16="http://schemas.microsoft.com/office/drawing/2014/main" id="{7CCFAA79-8492-47EC-3FED-5C08F51132D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64848" t="30346" r="15652" b="45030"/>
              <a:stretch/>
            </p:blipFill>
            <p:spPr>
              <a:xfrm>
                <a:off x="5111507" y="1058351"/>
                <a:ext cx="1400778" cy="867060"/>
              </a:xfrm>
              <a:prstGeom prst="rect">
                <a:avLst/>
              </a:prstGeom>
            </p:spPr>
          </p:pic>
          <p:pic>
            <p:nvPicPr>
              <p:cNvPr id="217" name="Picture 216">
                <a:extLst>
                  <a:ext uri="{FF2B5EF4-FFF2-40B4-BE49-F238E27FC236}">
                    <a16:creationId xmlns:a16="http://schemas.microsoft.com/office/drawing/2014/main" id="{B9AC3005-1582-F77B-8324-D78220B0D8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734904" y="2384734"/>
                <a:ext cx="1786283" cy="579170"/>
              </a:xfrm>
              <a:prstGeom prst="rect">
                <a:avLst/>
              </a:prstGeom>
            </p:spPr>
          </p:pic>
          <p:pic>
            <p:nvPicPr>
              <p:cNvPr id="219" name="Picture 218">
                <a:extLst>
                  <a:ext uri="{FF2B5EF4-FFF2-40B4-BE49-F238E27FC236}">
                    <a16:creationId xmlns:a16="http://schemas.microsoft.com/office/drawing/2014/main" id="{50FBDCE8-0DBE-9ADD-8AB7-9D0B35420D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3167809" y="2926267"/>
                <a:ext cx="1700931" cy="377985"/>
              </a:xfrm>
              <a:prstGeom prst="rect">
                <a:avLst/>
              </a:prstGeom>
            </p:spPr>
          </p:pic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9" name="文字方塊 51">
                  <a:extLst>
                    <a:ext uri="{FF2B5EF4-FFF2-40B4-BE49-F238E27FC236}">
                      <a16:creationId xmlns:a16="http://schemas.microsoft.com/office/drawing/2014/main" id="{92F26595-2BBE-50F2-86CC-1C6DBA542C51}"/>
                    </a:ext>
                  </a:extLst>
                </p:cNvPr>
                <p:cNvSpPr txBox="1"/>
                <p:nvPr/>
              </p:nvSpPr>
              <p:spPr>
                <a:xfrm>
                  <a:off x="3884017" y="3403483"/>
                  <a:ext cx="1448725" cy="31104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lvl="0">
                    <a:defRPr/>
                  </a:pPr>
                  <a14:m>
                    <m:oMath xmlns:m="http://schemas.openxmlformats.org/officeDocument/2006/math">
                      <m:r>
                        <a:rPr kumimoji="0" lang="en-US" altLang="zh-TW" sz="1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(</m:t>
                      </m:r>
                      <m:f>
                        <m:fPr>
                          <m:ctrlPr>
                            <a:rPr kumimoji="0" lang="en-US" altLang="zh-TW" sz="1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TW" sz="1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𝐻</m:t>
                          </m:r>
                        </m:num>
                        <m:den>
                          <m:r>
                            <a:rPr kumimoji="0" lang="en-US" altLang="zh-TW" sz="1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16</m:t>
                          </m:r>
                        </m:den>
                      </m:f>
                      <m:r>
                        <a:rPr kumimoji="0" lang="en-US" altLang="zh-TW" sz="1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×</m:t>
                      </m:r>
                      <m:f>
                        <m:fPr>
                          <m:ctrlPr>
                            <a:rPr kumimoji="0" lang="en-US" altLang="zh-TW" sz="1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TW" sz="1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𝑊</m:t>
                          </m:r>
                        </m:num>
                        <m:den>
                          <m:r>
                            <a:rPr kumimoji="0" lang="en-US" altLang="zh-TW" sz="1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16</m:t>
                          </m:r>
                        </m:den>
                      </m:f>
                      <m:r>
                        <a:rPr kumimoji="0" lang="en-US" altLang="zh-TW" sz="1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×1024</m:t>
                      </m:r>
                      <m:r>
                        <a:rPr kumimoji="0" lang="en-US" altLang="zh-TW" sz="1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𝑐</m:t>
                      </m:r>
                      <m:r>
                        <a:rPr kumimoji="0" lang="en-US" altLang="zh-TW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)</m:t>
                      </m:r>
                    </m:oMath>
                  </a14:m>
                  <a:r>
                    <a:rPr kumimoji="0" lang="zh-TW" altLang="en-US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新細明體" panose="02020500000000000000" pitchFamily="18" charset="-120"/>
                      <a:cs typeface="+mn-cs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159" name="文字方塊 51">
                  <a:extLst>
                    <a:ext uri="{FF2B5EF4-FFF2-40B4-BE49-F238E27FC236}">
                      <a16:creationId xmlns:a16="http://schemas.microsoft.com/office/drawing/2014/main" id="{92F26595-2BBE-50F2-86CC-1C6DBA542C5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84017" y="3403483"/>
                  <a:ext cx="1448725" cy="311047"/>
                </a:xfrm>
                <a:prstGeom prst="rect">
                  <a:avLst/>
                </a:prstGeom>
                <a:blipFill>
                  <a:blip r:embed="rId2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5" name="文字方塊 51">
                  <a:extLst>
                    <a:ext uri="{FF2B5EF4-FFF2-40B4-BE49-F238E27FC236}">
                      <a16:creationId xmlns:a16="http://schemas.microsoft.com/office/drawing/2014/main" id="{D941C6FF-936D-2B6C-0826-37A5DE7EEE77}"/>
                    </a:ext>
                  </a:extLst>
                </p:cNvPr>
                <p:cNvSpPr txBox="1"/>
                <p:nvPr/>
              </p:nvSpPr>
              <p:spPr>
                <a:xfrm>
                  <a:off x="5585876" y="3039427"/>
                  <a:ext cx="1349013" cy="311175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lvl="0">
                    <a:defRPr/>
                  </a:pPr>
                  <a14:m>
                    <m:oMath xmlns:m="http://schemas.openxmlformats.org/officeDocument/2006/math">
                      <m:r>
                        <a:rPr kumimoji="0" lang="en-US" altLang="zh-TW" sz="1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(</m:t>
                      </m:r>
                      <m:f>
                        <m:fPr>
                          <m:ctrlPr>
                            <a:rPr kumimoji="0" lang="en-US" altLang="zh-TW" sz="1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TW" sz="1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𝐻</m:t>
                          </m:r>
                        </m:num>
                        <m:den>
                          <m:r>
                            <a:rPr kumimoji="0" lang="en-US" altLang="zh-TW" sz="1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8</m:t>
                          </m:r>
                        </m:den>
                      </m:f>
                      <m:r>
                        <a:rPr kumimoji="0" lang="en-US" altLang="zh-TW" sz="1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×</m:t>
                      </m:r>
                      <m:f>
                        <m:fPr>
                          <m:ctrlPr>
                            <a:rPr kumimoji="0" lang="en-US" altLang="zh-TW" sz="1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TW" sz="1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𝑊</m:t>
                          </m:r>
                        </m:num>
                        <m:den>
                          <m:r>
                            <a:rPr kumimoji="0" lang="en-US" altLang="zh-TW" sz="1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8</m:t>
                          </m:r>
                        </m:den>
                      </m:f>
                      <m:r>
                        <a:rPr kumimoji="0" lang="en-US" altLang="zh-TW" sz="1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×256</m:t>
                      </m:r>
                      <m:r>
                        <a:rPr kumimoji="0" lang="en-US" altLang="zh-TW" sz="1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𝑐</m:t>
                      </m:r>
                      <m:r>
                        <a:rPr kumimoji="0" lang="en-US" altLang="zh-TW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)</m:t>
                      </m:r>
                    </m:oMath>
                  </a14:m>
                  <a:r>
                    <a:rPr kumimoji="0" lang="zh-TW" altLang="en-US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新細明體" panose="02020500000000000000" pitchFamily="18" charset="-120"/>
                      <a:cs typeface="+mn-cs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245" name="文字方塊 51">
                  <a:extLst>
                    <a:ext uri="{FF2B5EF4-FFF2-40B4-BE49-F238E27FC236}">
                      <a16:creationId xmlns:a16="http://schemas.microsoft.com/office/drawing/2014/main" id="{D941C6FF-936D-2B6C-0826-37A5DE7EEE7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85876" y="3039427"/>
                  <a:ext cx="1349013" cy="311175"/>
                </a:xfrm>
                <a:prstGeom prst="rect">
                  <a:avLst/>
                </a:prstGeom>
                <a:blipFill>
                  <a:blip r:embed="rId2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6" name="文字方塊 51">
                  <a:extLst>
                    <a:ext uri="{FF2B5EF4-FFF2-40B4-BE49-F238E27FC236}">
                      <a16:creationId xmlns:a16="http://schemas.microsoft.com/office/drawing/2014/main" id="{618986E2-977A-E755-FDA7-F9D715444545}"/>
                    </a:ext>
                  </a:extLst>
                </p:cNvPr>
                <p:cNvSpPr txBox="1"/>
                <p:nvPr/>
              </p:nvSpPr>
              <p:spPr>
                <a:xfrm>
                  <a:off x="6204675" y="2585242"/>
                  <a:ext cx="1386132" cy="310085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lvl="0">
                    <a:defRPr/>
                  </a:pPr>
                  <a14:m>
                    <m:oMath xmlns:m="http://schemas.openxmlformats.org/officeDocument/2006/math">
                      <m:r>
                        <a:rPr kumimoji="0" lang="en-US" altLang="zh-TW" sz="1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(</m:t>
                      </m:r>
                      <m:f>
                        <m:fPr>
                          <m:ctrlPr>
                            <a:rPr kumimoji="0" lang="en-US" altLang="zh-TW" sz="1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TW" sz="1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𝐻</m:t>
                          </m:r>
                        </m:num>
                        <m:den>
                          <m:r>
                            <a:rPr kumimoji="0" lang="en-US" altLang="zh-TW" sz="1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4</m:t>
                          </m:r>
                        </m:den>
                      </m:f>
                      <m:r>
                        <a:rPr kumimoji="0" lang="en-US" altLang="zh-TW" sz="1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×</m:t>
                      </m:r>
                      <m:f>
                        <m:fPr>
                          <m:ctrlPr>
                            <a:rPr kumimoji="0" lang="en-US" altLang="zh-TW" sz="1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TW" sz="1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𝑊</m:t>
                          </m:r>
                        </m:num>
                        <m:den>
                          <m:r>
                            <a:rPr kumimoji="0" lang="en-US" altLang="zh-TW" sz="1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4</m:t>
                          </m:r>
                        </m:den>
                      </m:f>
                      <m:r>
                        <a:rPr kumimoji="0" lang="en-US" altLang="zh-TW" sz="1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×128</m:t>
                      </m:r>
                      <m:r>
                        <a:rPr kumimoji="0" lang="en-US" altLang="zh-TW" sz="1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𝑐</m:t>
                      </m:r>
                      <m:r>
                        <a:rPr kumimoji="0" lang="en-US" altLang="zh-TW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)</m:t>
                      </m:r>
                    </m:oMath>
                  </a14:m>
                  <a:r>
                    <a:rPr kumimoji="0" lang="zh-TW" altLang="en-US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新細明體" panose="02020500000000000000" pitchFamily="18" charset="-120"/>
                      <a:cs typeface="+mn-cs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246" name="文字方塊 51">
                  <a:extLst>
                    <a:ext uri="{FF2B5EF4-FFF2-40B4-BE49-F238E27FC236}">
                      <a16:creationId xmlns:a16="http://schemas.microsoft.com/office/drawing/2014/main" id="{618986E2-977A-E755-FDA7-F9D71544454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04675" y="2585242"/>
                  <a:ext cx="1386132" cy="310085"/>
                </a:xfrm>
                <a:prstGeom prst="rect">
                  <a:avLst/>
                </a:prstGeom>
                <a:blipFill>
                  <a:blip r:embed="rId2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7" name="文字方塊 51">
                  <a:extLst>
                    <a:ext uri="{FF2B5EF4-FFF2-40B4-BE49-F238E27FC236}">
                      <a16:creationId xmlns:a16="http://schemas.microsoft.com/office/drawing/2014/main" id="{406F00A7-F0C1-BD37-F71C-66ECE40D0CF6}"/>
                    </a:ext>
                  </a:extLst>
                </p:cNvPr>
                <p:cNvSpPr txBox="1"/>
                <p:nvPr/>
              </p:nvSpPr>
              <p:spPr>
                <a:xfrm>
                  <a:off x="5126986" y="3370235"/>
                  <a:ext cx="1431042" cy="31104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lvl="0">
                    <a:defRPr/>
                  </a:pPr>
                  <a14:m>
                    <m:oMath xmlns:m="http://schemas.openxmlformats.org/officeDocument/2006/math">
                      <m:r>
                        <a:rPr kumimoji="0" lang="en-US" altLang="zh-TW" sz="1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(</m:t>
                      </m:r>
                      <m:f>
                        <m:fPr>
                          <m:ctrlPr>
                            <a:rPr kumimoji="0" lang="en-US" altLang="zh-TW" sz="1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TW" sz="1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𝐻</m:t>
                          </m:r>
                        </m:num>
                        <m:den>
                          <m:r>
                            <a:rPr kumimoji="0" lang="en-US" altLang="zh-TW" sz="1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16</m:t>
                          </m:r>
                        </m:den>
                      </m:f>
                      <m:r>
                        <a:rPr kumimoji="0" lang="en-US" altLang="zh-TW" sz="1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×</m:t>
                      </m:r>
                      <m:f>
                        <m:fPr>
                          <m:ctrlPr>
                            <a:rPr kumimoji="0" lang="en-US" altLang="zh-TW" sz="1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TW" sz="1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𝑊</m:t>
                          </m:r>
                        </m:num>
                        <m:den>
                          <m:r>
                            <a:rPr kumimoji="0" lang="en-US" altLang="zh-TW" sz="1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16</m:t>
                          </m:r>
                        </m:den>
                      </m:f>
                      <m:r>
                        <a:rPr kumimoji="0" lang="en-US" altLang="zh-TW" sz="1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×512</m:t>
                      </m:r>
                      <m:r>
                        <a:rPr kumimoji="0" lang="en-US" altLang="zh-TW" sz="1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𝑐</m:t>
                      </m:r>
                      <m:r>
                        <a:rPr kumimoji="0" lang="en-US" altLang="zh-TW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)</m:t>
                      </m:r>
                    </m:oMath>
                  </a14:m>
                  <a:r>
                    <a:rPr kumimoji="0" lang="zh-TW" altLang="en-US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新細明體" panose="02020500000000000000" pitchFamily="18" charset="-120"/>
                      <a:cs typeface="+mn-cs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247" name="文字方塊 51">
                  <a:extLst>
                    <a:ext uri="{FF2B5EF4-FFF2-40B4-BE49-F238E27FC236}">
                      <a16:creationId xmlns:a16="http://schemas.microsoft.com/office/drawing/2014/main" id="{406F00A7-F0C1-BD37-F71C-66ECE40D0CF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26986" y="3370235"/>
                  <a:ext cx="1431042" cy="311047"/>
                </a:xfrm>
                <a:prstGeom prst="rect">
                  <a:avLst/>
                </a:prstGeom>
                <a:blipFill>
                  <a:blip r:embed="rId2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8" name="文字方塊 51">
                  <a:extLst>
                    <a:ext uri="{FF2B5EF4-FFF2-40B4-BE49-F238E27FC236}">
                      <a16:creationId xmlns:a16="http://schemas.microsoft.com/office/drawing/2014/main" id="{9ADA2EB7-E557-F84A-ABCD-B2973C03F45B}"/>
                    </a:ext>
                  </a:extLst>
                </p:cNvPr>
                <p:cNvSpPr txBox="1"/>
                <p:nvPr/>
              </p:nvSpPr>
              <p:spPr>
                <a:xfrm>
                  <a:off x="6748662" y="2003510"/>
                  <a:ext cx="1099829" cy="311175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altLang="zh-TW" sz="1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(</m:t>
                      </m:r>
                      <m:f>
                        <m:fPr>
                          <m:ctrlPr>
                            <a:rPr kumimoji="0" lang="en-US" altLang="zh-TW" sz="1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TW" sz="1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𝐻</m:t>
                          </m:r>
                        </m:num>
                        <m:den>
                          <m:r>
                            <a:rPr kumimoji="0" lang="en-US" altLang="zh-TW" sz="1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den>
                      </m:f>
                      <m:r>
                        <a:rPr kumimoji="0" lang="en-US" altLang="zh-TW" sz="1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×</m:t>
                      </m:r>
                      <m:f>
                        <m:fPr>
                          <m:ctrlPr>
                            <a:rPr kumimoji="0" lang="en-US" altLang="zh-TW" sz="1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TW" sz="1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𝑊</m:t>
                          </m:r>
                        </m:num>
                        <m:den>
                          <m:r>
                            <a:rPr kumimoji="0" lang="en-US" altLang="zh-TW" sz="1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den>
                      </m:f>
                      <m:r>
                        <a:rPr kumimoji="0" lang="en-US" altLang="zh-TW" sz="1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×64</m:t>
                      </m:r>
                      <m:r>
                        <a:rPr kumimoji="0" lang="en-US" altLang="zh-TW" sz="1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𝑐</m:t>
                      </m:r>
                      <m:r>
                        <a:rPr kumimoji="0" lang="en-US" altLang="zh-TW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)</m:t>
                      </m:r>
                    </m:oMath>
                  </a14:m>
                  <a:r>
                    <a:rPr kumimoji="0" lang="zh-TW" altLang="en-US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新細明體" panose="02020500000000000000" pitchFamily="18" charset="-120"/>
                      <a:cs typeface="+mn-cs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248" name="文字方塊 51">
                  <a:extLst>
                    <a:ext uri="{FF2B5EF4-FFF2-40B4-BE49-F238E27FC236}">
                      <a16:creationId xmlns:a16="http://schemas.microsoft.com/office/drawing/2014/main" id="{48CA06F7-D331-D545-7A82-5D93A9DEE4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48662" y="2003510"/>
                  <a:ext cx="1099829" cy="311175"/>
                </a:xfrm>
                <a:prstGeom prst="rect">
                  <a:avLst/>
                </a:prstGeom>
                <a:blipFill>
                  <a:blip r:embed="rId4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49" name="文字方塊 51">
              <a:extLst>
                <a:ext uri="{FF2B5EF4-FFF2-40B4-BE49-F238E27FC236}">
                  <a16:creationId xmlns:a16="http://schemas.microsoft.com/office/drawing/2014/main" id="{C8A1DE18-619F-7B6B-A654-A4F69155C9C2}"/>
                </a:ext>
              </a:extLst>
            </p:cNvPr>
            <p:cNvSpPr txBox="1"/>
            <p:nvPr/>
          </p:nvSpPr>
          <p:spPr>
            <a:xfrm>
              <a:off x="4693227" y="2938768"/>
              <a:ext cx="7239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512+512c</a:t>
              </a:r>
              <a:endParaRPr kumimoji="0" lang="zh-TW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0" name="文字方塊 51">
                  <a:extLst>
                    <a:ext uri="{FF2B5EF4-FFF2-40B4-BE49-F238E27FC236}">
                      <a16:creationId xmlns:a16="http://schemas.microsoft.com/office/drawing/2014/main" id="{D3D8C357-E610-CB21-AC13-CCDD3792EED3}"/>
                    </a:ext>
                  </a:extLst>
                </p:cNvPr>
                <p:cNvSpPr txBox="1"/>
                <p:nvPr/>
              </p:nvSpPr>
              <p:spPr>
                <a:xfrm>
                  <a:off x="4614638" y="2524798"/>
                  <a:ext cx="637095" cy="3111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altLang="zh-TW" sz="1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(</m:t>
                      </m:r>
                      <m:f>
                        <m:fPr>
                          <m:ctrlPr>
                            <a:rPr kumimoji="0" lang="en-US" altLang="zh-TW" sz="1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TW" sz="1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𝐻</m:t>
                          </m:r>
                        </m:num>
                        <m:den>
                          <m:r>
                            <a:rPr kumimoji="0" lang="en-US" altLang="zh-TW" sz="1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8</m:t>
                          </m:r>
                        </m:den>
                      </m:f>
                      <m:r>
                        <a:rPr kumimoji="0" lang="en-US" altLang="zh-TW" sz="1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×</m:t>
                      </m:r>
                      <m:f>
                        <m:fPr>
                          <m:ctrlPr>
                            <a:rPr kumimoji="0" lang="en-US" altLang="zh-TW" sz="1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TW" sz="1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𝑊</m:t>
                          </m:r>
                        </m:num>
                        <m:den>
                          <m:r>
                            <a:rPr kumimoji="0" lang="en-US" altLang="zh-TW" sz="1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8</m:t>
                          </m:r>
                        </m:den>
                      </m:f>
                      <m:r>
                        <a:rPr kumimoji="0" lang="en-US" altLang="zh-TW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)</m:t>
                      </m:r>
                    </m:oMath>
                  </a14:m>
                  <a:r>
                    <a:rPr kumimoji="0" lang="zh-TW" altLang="en-US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新細明體" panose="02020500000000000000" pitchFamily="18" charset="-120"/>
                      <a:cs typeface="+mn-cs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250" name="文字方塊 51">
                  <a:extLst>
                    <a:ext uri="{FF2B5EF4-FFF2-40B4-BE49-F238E27FC236}">
                      <a16:creationId xmlns:a16="http://schemas.microsoft.com/office/drawing/2014/main" id="{23BDB982-DD78-F7D0-7D2C-E597DE23693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4638" y="2524798"/>
                  <a:ext cx="637095" cy="311175"/>
                </a:xfrm>
                <a:prstGeom prst="rect">
                  <a:avLst/>
                </a:prstGeom>
                <a:blipFill>
                  <a:blip r:embed="rId4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51" name="文字方塊 51">
              <a:extLst>
                <a:ext uri="{FF2B5EF4-FFF2-40B4-BE49-F238E27FC236}">
                  <a16:creationId xmlns:a16="http://schemas.microsoft.com/office/drawing/2014/main" id="{CC5ACA62-E94F-914E-7FA5-21809B627D24}"/>
                </a:ext>
              </a:extLst>
            </p:cNvPr>
            <p:cNvSpPr txBox="1"/>
            <p:nvPr/>
          </p:nvSpPr>
          <p:spPr>
            <a:xfrm>
              <a:off x="5398595" y="2407243"/>
              <a:ext cx="7239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256+256c</a:t>
              </a:r>
              <a:endParaRPr kumimoji="0" lang="zh-TW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2" name="文字方塊 51">
                  <a:extLst>
                    <a:ext uri="{FF2B5EF4-FFF2-40B4-BE49-F238E27FC236}">
                      <a16:creationId xmlns:a16="http://schemas.microsoft.com/office/drawing/2014/main" id="{D54E6843-88FB-BEB2-4999-3E7604C09BC2}"/>
                    </a:ext>
                  </a:extLst>
                </p:cNvPr>
                <p:cNvSpPr txBox="1"/>
                <p:nvPr/>
              </p:nvSpPr>
              <p:spPr>
                <a:xfrm>
                  <a:off x="5397583" y="1941863"/>
                  <a:ext cx="637095" cy="3111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altLang="zh-TW" sz="1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(</m:t>
                      </m:r>
                      <m:f>
                        <m:fPr>
                          <m:ctrlPr>
                            <a:rPr kumimoji="0" lang="en-US" altLang="zh-TW" sz="1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TW" sz="1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𝐻</m:t>
                          </m:r>
                        </m:num>
                        <m:den>
                          <m:r>
                            <a:rPr kumimoji="0" lang="en-US" altLang="zh-TW" sz="1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4</m:t>
                          </m:r>
                        </m:den>
                      </m:f>
                      <m:r>
                        <a:rPr kumimoji="0" lang="en-US" altLang="zh-TW" sz="1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×</m:t>
                      </m:r>
                      <m:f>
                        <m:fPr>
                          <m:ctrlPr>
                            <a:rPr kumimoji="0" lang="en-US" altLang="zh-TW" sz="1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TW" sz="1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𝑊</m:t>
                          </m:r>
                        </m:num>
                        <m:den>
                          <m:r>
                            <a:rPr kumimoji="0" lang="en-US" altLang="zh-TW" sz="1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4</m:t>
                          </m:r>
                        </m:den>
                      </m:f>
                      <m:r>
                        <a:rPr kumimoji="0" lang="en-US" altLang="zh-TW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)</m:t>
                      </m:r>
                    </m:oMath>
                  </a14:m>
                  <a:r>
                    <a:rPr kumimoji="0" lang="zh-TW" altLang="en-US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新細明體" panose="02020500000000000000" pitchFamily="18" charset="-120"/>
                      <a:cs typeface="+mn-cs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252" name="文字方塊 51">
                  <a:extLst>
                    <a:ext uri="{FF2B5EF4-FFF2-40B4-BE49-F238E27FC236}">
                      <a16:creationId xmlns:a16="http://schemas.microsoft.com/office/drawing/2014/main" id="{287B05C5-1DE7-5390-9935-4BB771CF1DF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97583" y="1941863"/>
                  <a:ext cx="637095" cy="311175"/>
                </a:xfrm>
                <a:prstGeom prst="rect">
                  <a:avLst/>
                </a:prstGeom>
                <a:blipFill>
                  <a:blip r:embed="rId4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53" name="文字方塊 51">
              <a:extLst>
                <a:ext uri="{FF2B5EF4-FFF2-40B4-BE49-F238E27FC236}">
                  <a16:creationId xmlns:a16="http://schemas.microsoft.com/office/drawing/2014/main" id="{3331565A-41E4-19E6-D663-DDC178496716}"/>
                </a:ext>
              </a:extLst>
            </p:cNvPr>
            <p:cNvSpPr txBox="1"/>
            <p:nvPr/>
          </p:nvSpPr>
          <p:spPr>
            <a:xfrm>
              <a:off x="5953737" y="1803223"/>
              <a:ext cx="7239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128+128c</a:t>
              </a:r>
              <a:endParaRPr kumimoji="0" lang="zh-TW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4" name="文字方塊 51">
                  <a:extLst>
                    <a:ext uri="{FF2B5EF4-FFF2-40B4-BE49-F238E27FC236}">
                      <a16:creationId xmlns:a16="http://schemas.microsoft.com/office/drawing/2014/main" id="{46A476F9-E236-DDAC-DDDC-B3EC2A9C7262}"/>
                    </a:ext>
                  </a:extLst>
                </p:cNvPr>
                <p:cNvSpPr txBox="1"/>
                <p:nvPr/>
              </p:nvSpPr>
              <p:spPr>
                <a:xfrm>
                  <a:off x="5927431" y="1150474"/>
                  <a:ext cx="637095" cy="3111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altLang="zh-TW" sz="1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(</m:t>
                      </m:r>
                      <m:f>
                        <m:fPr>
                          <m:ctrlPr>
                            <a:rPr kumimoji="0" lang="en-US" altLang="zh-TW" sz="1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TW" sz="1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𝐻</m:t>
                          </m:r>
                        </m:num>
                        <m:den>
                          <m:r>
                            <a:rPr kumimoji="0" lang="en-US" altLang="zh-TW" sz="1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den>
                      </m:f>
                      <m:r>
                        <a:rPr kumimoji="0" lang="en-US" altLang="zh-TW" sz="1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×</m:t>
                      </m:r>
                      <m:f>
                        <m:fPr>
                          <m:ctrlPr>
                            <a:rPr kumimoji="0" lang="en-US" altLang="zh-TW" sz="1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TW" sz="1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𝑊</m:t>
                          </m:r>
                        </m:num>
                        <m:den>
                          <m:r>
                            <a:rPr kumimoji="0" lang="en-US" altLang="zh-TW" sz="1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den>
                      </m:f>
                      <m:r>
                        <a:rPr kumimoji="0" lang="en-US" altLang="zh-TW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)</m:t>
                      </m:r>
                    </m:oMath>
                  </a14:m>
                  <a:r>
                    <a:rPr kumimoji="0" lang="zh-TW" altLang="en-US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新細明體" panose="02020500000000000000" pitchFamily="18" charset="-120"/>
                      <a:cs typeface="+mn-cs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254" name="文字方塊 51">
                  <a:extLst>
                    <a:ext uri="{FF2B5EF4-FFF2-40B4-BE49-F238E27FC236}">
                      <a16:creationId xmlns:a16="http://schemas.microsoft.com/office/drawing/2014/main" id="{AE770A84-EFDF-576C-BC62-1D23CE91DF4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27431" y="1150474"/>
                  <a:ext cx="637095" cy="311175"/>
                </a:xfrm>
                <a:prstGeom prst="rect">
                  <a:avLst/>
                </a:prstGeom>
                <a:blipFill>
                  <a:blip r:embed="rId4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5" name="文字方塊 51">
                  <a:extLst>
                    <a:ext uri="{FF2B5EF4-FFF2-40B4-BE49-F238E27FC236}">
                      <a16:creationId xmlns:a16="http://schemas.microsoft.com/office/drawing/2014/main" id="{AD3C3DCE-E0D2-D9F5-4035-9F9FA2828DCF}"/>
                    </a:ext>
                  </a:extLst>
                </p:cNvPr>
                <p:cNvSpPr txBox="1"/>
                <p:nvPr/>
              </p:nvSpPr>
              <p:spPr>
                <a:xfrm>
                  <a:off x="6216871" y="926496"/>
                  <a:ext cx="1107147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altLang="zh-TW" sz="1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(</m:t>
                      </m:r>
                      <m:r>
                        <a:rPr kumimoji="0" lang="en-US" altLang="zh-TW" sz="1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𝐻</m:t>
                      </m:r>
                      <m:r>
                        <a:rPr kumimoji="0" lang="en-US" altLang="zh-TW" sz="1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×</m:t>
                      </m:r>
                      <m:r>
                        <a:rPr kumimoji="0" lang="en-US" altLang="zh-TW" sz="1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𝑊</m:t>
                      </m:r>
                      <m:r>
                        <a:rPr kumimoji="0" lang="en-US" altLang="zh-TW" sz="1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×64</m:t>
                      </m:r>
                      <m:r>
                        <a:rPr kumimoji="0" lang="en-US" altLang="zh-TW" sz="1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𝑐</m:t>
                      </m:r>
                      <m:r>
                        <a:rPr kumimoji="0" lang="en-US" altLang="zh-TW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)</m:t>
                      </m:r>
                    </m:oMath>
                  </a14:m>
                  <a:r>
                    <a:rPr kumimoji="0" lang="zh-TW" altLang="en-US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新細明體" panose="02020500000000000000" pitchFamily="18" charset="-120"/>
                      <a:cs typeface="+mn-cs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255" name="文字方塊 51">
                  <a:extLst>
                    <a:ext uri="{FF2B5EF4-FFF2-40B4-BE49-F238E27FC236}">
                      <a16:creationId xmlns:a16="http://schemas.microsoft.com/office/drawing/2014/main" id="{71EDDD25-9128-EF36-A51C-90373848FC0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16871" y="926496"/>
                  <a:ext cx="1107147" cy="246221"/>
                </a:xfrm>
                <a:prstGeom prst="rect">
                  <a:avLst/>
                </a:prstGeom>
                <a:blipFill>
                  <a:blip r:embed="rId45"/>
                  <a:stretch>
                    <a:fillRect b="-7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6" name="文字方塊 51">
                  <a:extLst>
                    <a:ext uri="{FF2B5EF4-FFF2-40B4-BE49-F238E27FC236}">
                      <a16:creationId xmlns:a16="http://schemas.microsoft.com/office/drawing/2014/main" id="{FC4F9810-1D46-5462-7863-6A1B71AA79EF}"/>
                    </a:ext>
                  </a:extLst>
                </p:cNvPr>
                <p:cNvSpPr txBox="1"/>
                <p:nvPr/>
              </p:nvSpPr>
              <p:spPr>
                <a:xfrm>
                  <a:off x="6715710" y="609150"/>
                  <a:ext cx="941703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altLang="zh-TW" sz="1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(</m:t>
                      </m:r>
                      <m:r>
                        <a:rPr kumimoji="0" lang="en-US" altLang="zh-TW" sz="1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𝐻</m:t>
                      </m:r>
                      <m:r>
                        <a:rPr kumimoji="0" lang="en-US" altLang="zh-TW" sz="1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×</m:t>
                      </m:r>
                      <m:r>
                        <a:rPr kumimoji="0" lang="en-US" altLang="zh-TW" sz="1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𝑊</m:t>
                      </m:r>
                      <m:r>
                        <a:rPr kumimoji="0" lang="en-US" altLang="zh-TW" sz="1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×2</m:t>
                      </m:r>
                      <m:r>
                        <a:rPr kumimoji="0" lang="en-US" altLang="zh-TW" sz="1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𝑐</m:t>
                      </m:r>
                      <m:r>
                        <a:rPr kumimoji="0" lang="en-US" altLang="zh-TW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)</m:t>
                      </m:r>
                    </m:oMath>
                  </a14:m>
                  <a:r>
                    <a:rPr kumimoji="0" lang="zh-TW" altLang="en-US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新細明體" panose="02020500000000000000" pitchFamily="18" charset="-120"/>
                      <a:cs typeface="+mn-cs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256" name="文字方塊 51">
                  <a:extLst>
                    <a:ext uri="{FF2B5EF4-FFF2-40B4-BE49-F238E27FC236}">
                      <a16:creationId xmlns:a16="http://schemas.microsoft.com/office/drawing/2014/main" id="{A79F3460-F244-274F-D063-A758B7F04AD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15710" y="609150"/>
                  <a:ext cx="941703" cy="246221"/>
                </a:xfrm>
                <a:prstGeom prst="rect">
                  <a:avLst/>
                </a:prstGeom>
                <a:blipFill>
                  <a:blip r:embed="rId46"/>
                  <a:stretch>
                    <a:fillRect b="-48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60" name="Straight Arrow Connector 259">
            <a:extLst>
              <a:ext uri="{FF2B5EF4-FFF2-40B4-BE49-F238E27FC236}">
                <a16:creationId xmlns:a16="http://schemas.microsoft.com/office/drawing/2014/main" id="{DA7C036B-35DD-3AE2-6592-DBC3766A0CF7}"/>
              </a:ext>
            </a:extLst>
          </p:cNvPr>
          <p:cNvCxnSpPr>
            <a:cxnSpLocks/>
            <a:stCxn id="126" idx="0"/>
          </p:cNvCxnSpPr>
          <p:nvPr/>
        </p:nvCxnSpPr>
        <p:spPr>
          <a:xfrm>
            <a:off x="728662" y="1219624"/>
            <a:ext cx="0" cy="5569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4" name="Connector: Curved 263">
            <a:extLst>
              <a:ext uri="{FF2B5EF4-FFF2-40B4-BE49-F238E27FC236}">
                <a16:creationId xmlns:a16="http://schemas.microsoft.com/office/drawing/2014/main" id="{80F74978-7A13-245C-254E-1C0941BB4C5B}"/>
              </a:ext>
            </a:extLst>
          </p:cNvPr>
          <p:cNvCxnSpPr>
            <a:cxnSpLocks/>
            <a:stCxn id="136" idx="3"/>
            <a:endCxn id="215" idx="1"/>
          </p:cNvCxnSpPr>
          <p:nvPr/>
        </p:nvCxnSpPr>
        <p:spPr>
          <a:xfrm>
            <a:off x="2764602" y="1278236"/>
            <a:ext cx="4128092" cy="414118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6" name="Straight Connector 265">
            <a:extLst>
              <a:ext uri="{FF2B5EF4-FFF2-40B4-BE49-F238E27FC236}">
                <a16:creationId xmlns:a16="http://schemas.microsoft.com/office/drawing/2014/main" id="{F76DEAA8-E752-5C1F-47D1-039BC92D58D5}"/>
              </a:ext>
            </a:extLst>
          </p:cNvPr>
          <p:cNvCxnSpPr/>
          <p:nvPr/>
        </p:nvCxnSpPr>
        <p:spPr>
          <a:xfrm flipV="1">
            <a:off x="1208305" y="807374"/>
            <a:ext cx="448372" cy="967489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Straight Connector 267">
            <a:extLst>
              <a:ext uri="{FF2B5EF4-FFF2-40B4-BE49-F238E27FC236}">
                <a16:creationId xmlns:a16="http://schemas.microsoft.com/office/drawing/2014/main" id="{7FFC44E7-C748-7928-7675-434990350766}"/>
              </a:ext>
            </a:extLst>
          </p:cNvPr>
          <p:cNvCxnSpPr/>
          <p:nvPr/>
        </p:nvCxnSpPr>
        <p:spPr>
          <a:xfrm>
            <a:off x="851172" y="2255875"/>
            <a:ext cx="829179" cy="554376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Connector: Curved 269">
            <a:extLst>
              <a:ext uri="{FF2B5EF4-FFF2-40B4-BE49-F238E27FC236}">
                <a16:creationId xmlns:a16="http://schemas.microsoft.com/office/drawing/2014/main" id="{3E1A89AD-6CEF-4B1B-79D0-BDCE44610971}"/>
              </a:ext>
            </a:extLst>
          </p:cNvPr>
          <p:cNvCxnSpPr>
            <a:cxnSpLocks/>
            <a:stCxn id="137" idx="3"/>
          </p:cNvCxnSpPr>
          <p:nvPr/>
        </p:nvCxnSpPr>
        <p:spPr>
          <a:xfrm>
            <a:off x="2764602" y="1723713"/>
            <a:ext cx="3754934" cy="583240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2" name="Connector: Curved 271">
            <a:extLst>
              <a:ext uri="{FF2B5EF4-FFF2-40B4-BE49-F238E27FC236}">
                <a16:creationId xmlns:a16="http://schemas.microsoft.com/office/drawing/2014/main" id="{0D78B5E7-EE17-7AFE-FAA8-1B30B7A26C21}"/>
              </a:ext>
            </a:extLst>
          </p:cNvPr>
          <p:cNvCxnSpPr>
            <a:cxnSpLocks/>
            <a:stCxn id="138" idx="3"/>
            <a:endCxn id="217" idx="1"/>
          </p:cNvCxnSpPr>
          <p:nvPr/>
        </p:nvCxnSpPr>
        <p:spPr>
          <a:xfrm>
            <a:off x="2774957" y="2191384"/>
            <a:ext cx="2741134" cy="683408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78" name="Picture 277">
            <a:extLst>
              <a:ext uri="{FF2B5EF4-FFF2-40B4-BE49-F238E27FC236}">
                <a16:creationId xmlns:a16="http://schemas.microsoft.com/office/drawing/2014/main" id="{591AA7B4-98D2-7FDC-AA1D-FEA4AAE8CB38}"/>
              </a:ext>
            </a:extLst>
          </p:cNvPr>
          <p:cNvPicPr>
            <a:picLocks noChangeAspect="1"/>
          </p:cNvPicPr>
          <p:nvPr/>
        </p:nvPicPr>
        <p:blipFill>
          <a:blip r:embed="rId47"/>
          <a:srcRect t="62324"/>
          <a:stretch/>
        </p:blipFill>
        <p:spPr>
          <a:xfrm>
            <a:off x="7671544" y="3361597"/>
            <a:ext cx="1304657" cy="396864"/>
          </a:xfrm>
          <a:prstGeom prst="rect">
            <a:avLst/>
          </a:prstGeom>
        </p:spPr>
      </p:pic>
      <p:pic>
        <p:nvPicPr>
          <p:cNvPr id="279" name="Picture 278">
            <a:extLst>
              <a:ext uri="{FF2B5EF4-FFF2-40B4-BE49-F238E27FC236}">
                <a16:creationId xmlns:a16="http://schemas.microsoft.com/office/drawing/2014/main" id="{BB8B2A8A-340D-31CD-1CB4-A56B1C88D7A0}"/>
              </a:ext>
            </a:extLst>
          </p:cNvPr>
          <p:cNvPicPr>
            <a:picLocks noChangeAspect="1"/>
          </p:cNvPicPr>
          <p:nvPr/>
        </p:nvPicPr>
        <p:blipFill>
          <a:blip r:embed="rId48"/>
          <a:srcRect b="57621"/>
          <a:stretch/>
        </p:blipFill>
        <p:spPr>
          <a:xfrm>
            <a:off x="7646522" y="2863086"/>
            <a:ext cx="1304657" cy="446965"/>
          </a:xfrm>
          <a:prstGeom prst="rect">
            <a:avLst/>
          </a:prstGeom>
        </p:spPr>
      </p:pic>
      <p:sp>
        <p:nvSpPr>
          <p:cNvPr id="280" name="Arrow: Right 279">
            <a:extLst>
              <a:ext uri="{FF2B5EF4-FFF2-40B4-BE49-F238E27FC236}">
                <a16:creationId xmlns:a16="http://schemas.microsoft.com/office/drawing/2014/main" id="{BF08752F-A418-44CA-1574-C9D02F16CA97}"/>
              </a:ext>
            </a:extLst>
          </p:cNvPr>
          <p:cNvSpPr/>
          <p:nvPr/>
        </p:nvSpPr>
        <p:spPr>
          <a:xfrm>
            <a:off x="8524603" y="828011"/>
            <a:ext cx="257684" cy="45719"/>
          </a:xfrm>
          <a:prstGeom prst="rightArrow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1" name="文字方塊 124">
                <a:extLst>
                  <a:ext uri="{FF2B5EF4-FFF2-40B4-BE49-F238E27FC236}">
                    <a16:creationId xmlns:a16="http://schemas.microsoft.com/office/drawing/2014/main" id="{F902FE95-4CCF-C1E2-F7DD-2AC60F270CF1}"/>
                  </a:ext>
                </a:extLst>
              </p:cNvPr>
              <p:cNvSpPr txBox="1"/>
              <p:nvPr/>
            </p:nvSpPr>
            <p:spPr>
              <a:xfrm>
                <a:off x="4558298" y="5290689"/>
                <a:ext cx="3922264" cy="16396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R="0" lvl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kumimoji="0" lang="en-US" altLang="zh-TW" sz="100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2. </a:t>
                </a:r>
                <a:r>
                  <a:rPr kumimoji="0" lang="en-US" altLang="zh-TW" sz="10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6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Multi-Head Self-Attention </a:t>
                </a:r>
                <a:r>
                  <a:rPr kumimoji="0" lang="en-US" altLang="zh-TW" sz="100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for weighting tokens.</a:t>
                </a:r>
              </a:p>
              <a:p>
                <a:pPr marL="88900" marR="0" lvl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kumimoji="0" lang="en-US" altLang="zh-TW" sz="100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2.1 </a:t>
                </a:r>
                <a:r>
                  <a:rPr lang="en-US" altLang="zh-TW" sz="1000" dirty="0">
                    <a:solidFill>
                      <a:schemeClr val="accent6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Layer Normalization </a:t>
                </a:r>
                <a:r>
                  <a:rPr lang="en-US" altLang="zh-TW" sz="1000" dirty="0">
                    <a:latin typeface="Calibri" panose="020F0502020204030204"/>
                    <a:ea typeface="新細明體" panose="02020500000000000000" pitchFamily="18" charset="-120"/>
                  </a:rPr>
                  <a:t>w/ or w/o Elementwise Addition.</a:t>
                </a:r>
              </a:p>
              <a:p>
                <a:pPr marL="88900" marR="0" lvl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kumimoji="0" lang="en-US" altLang="zh-TW" sz="100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2.2 </a:t>
                </a:r>
                <a:r>
                  <a:rPr kumimoji="0" lang="en-US" altLang="zh-TW" sz="10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6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Calculate </a:t>
                </a:r>
                <a:r>
                  <a:rPr lang="en-US" altLang="zh-TW" sz="1000" dirty="0">
                    <a:solidFill>
                      <a:schemeClr val="accent6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Multi-Head Self-Attention (MHSA) </a:t>
                </a:r>
                <a:r>
                  <a:rPr lang="en-US" altLang="zh-TW" sz="1000" dirty="0">
                    <a:latin typeface="Calibri" panose="020F0502020204030204"/>
                    <a:ea typeface="新細明體" panose="02020500000000000000" pitchFamily="18" charset="-120"/>
                  </a:rPr>
                  <a:t>on the QKV Projection.</a:t>
                </a:r>
              </a:p>
              <a:p>
                <a:pPr marL="88900" marR="0" lvl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kumimoji="0" lang="en-US" altLang="zh-TW" sz="100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2.3 </a:t>
                </a:r>
                <a:r>
                  <a:rPr lang="en-US" altLang="zh-TW" sz="1000" dirty="0">
                    <a:solidFill>
                      <a:schemeClr val="accent6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Multi-Layer Perceptron Layer </a:t>
                </a:r>
                <a:r>
                  <a:rPr lang="en-US" altLang="zh-TW" sz="1000" dirty="0">
                    <a:latin typeface="Calibri" panose="020F0502020204030204"/>
                    <a:ea typeface="新細明體" panose="02020500000000000000" pitchFamily="18" charset="-120"/>
                  </a:rPr>
                  <a:t>to fully-connected the tokens.</a:t>
                </a:r>
              </a:p>
              <a:p>
                <a:pPr marL="88900" marR="0" lvl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kumimoji="0" lang="en-US" altLang="zh-TW" sz="100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2.4 </a:t>
                </a:r>
                <a:r>
                  <a:rPr kumimoji="0" lang="en-US" altLang="zh-TW" sz="10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6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Linear Projection </a:t>
                </a:r>
                <a:r>
                  <a:rPr lang="en-US" altLang="zh-TW" sz="1000" dirty="0">
                    <a:latin typeface="Calibri" panose="020F0502020204030204"/>
                    <a:ea typeface="新細明體" panose="02020500000000000000" pitchFamily="18" charset="-120"/>
                  </a:rPr>
                  <a:t>to expand number of channels.</a:t>
                </a:r>
              </a:p>
              <a:p>
                <a:pPr marL="265113" marR="0" lvl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kumimoji="0" lang="en-US" altLang="zh-TW" sz="10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6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(1) </a:t>
                </a:r>
                <a:r>
                  <a:rPr lang="en-US" altLang="zh-TW" sz="1000" dirty="0">
                    <a:solidFill>
                      <a:schemeClr val="accent6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I/P</a:t>
                </a:r>
                <a:r>
                  <a:rPr lang="en-US" altLang="zh-TW" sz="1000" dirty="0">
                    <a:latin typeface="Calibri" panose="020F0502020204030204"/>
                    <a:ea typeface="新細明體" panose="02020500000000000000" pitchFamily="18" charset="-120"/>
                  </a:rPr>
                  <a:t>: Embedded patches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sz="1000" i="1" smtClean="0"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</m:ctrlPr>
                      </m:sSubSupPr>
                      <m:e>
                        <m:r>
                          <a:rPr lang="en-US" altLang="zh-TW" sz="1000" b="0" i="1" smtClean="0"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𝑋</m:t>
                        </m:r>
                      </m:e>
                      <m:sub>
                        <m:r>
                          <a:rPr lang="en-US" altLang="zh-TW" sz="1000" b="0" i="1" smtClean="0"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𝑖𝑛</m:t>
                        </m:r>
                      </m:sub>
                      <m:sup>
                        <m:r>
                          <a:rPr lang="en-US" altLang="zh-TW" sz="1000" b="0" i="1" smtClean="0"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𝐿</m:t>
                        </m:r>
                        <m:r>
                          <a:rPr lang="en-US" altLang="zh-TW" sz="1000" b="0" i="1" smtClean="0"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=</m:t>
                        </m:r>
                        <m:r>
                          <a:rPr lang="en-US" altLang="zh-TW" sz="1000" b="0" i="1" smtClean="0"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𝑁</m:t>
                        </m:r>
                      </m:sup>
                    </m:sSubSup>
                  </m:oMath>
                </a14:m>
                <a:r>
                  <a:rPr kumimoji="0" lang="en-US" altLang="zh-TW" sz="100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(1x256c),</a:t>
                </a:r>
                <a:r>
                  <a:rPr kumimoji="0" lang="en-US" altLang="zh-TW" sz="1000" i="0" u="none" strike="noStrike" kern="1200" cap="none" spc="0" normalizeH="0" noProof="0" dirty="0">
                    <a:ln>
                      <a:noFill/>
                    </a:ln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 </a:t>
                </a:r>
                <a:r>
                  <a:rPr kumimoji="0" lang="en-US" altLang="zh-TW" sz="100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1024 patches</a:t>
                </a:r>
              </a:p>
              <a:p>
                <a:pPr marL="265113" marR="0" lvl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lang="en-US" altLang="zh-TW" sz="1000" dirty="0">
                    <a:solidFill>
                      <a:schemeClr val="accent6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(2) Channel Expansion</a:t>
                </a:r>
                <a:r>
                  <a:rPr lang="en-US" altLang="zh-TW" sz="1000" dirty="0">
                    <a:latin typeface="Calibri" panose="020F0502020204030204"/>
                    <a:ea typeface="新細明體" panose="02020500000000000000" pitchFamily="18" charset="-120"/>
                  </a:rPr>
                  <a:t>: 1x1024c, 1024 patches</a:t>
                </a:r>
                <a:endParaRPr lang="en-US" altLang="zh-TW" sz="1000" dirty="0">
                  <a:solidFill>
                    <a:schemeClr val="accent6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  <a:p>
                <a:pPr marL="265113" marR="0" lvl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kumimoji="0" lang="en-US" altLang="zh-TW" sz="10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6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(3) </a:t>
                </a:r>
                <a:r>
                  <a:rPr lang="en-US" altLang="zh-TW" sz="1000" dirty="0">
                    <a:solidFill>
                      <a:schemeClr val="accent6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Reshape 1D to 2D patches</a:t>
                </a:r>
                <a:r>
                  <a:rPr lang="en-US" altLang="zh-TW" sz="1000" dirty="0">
                    <a:latin typeface="Calibri" panose="020F0502020204030204"/>
                    <a:ea typeface="新細明體" panose="02020500000000000000" pitchFamily="18" charset="-120"/>
                  </a:rPr>
                  <a:t> to (32x32)x1024c</a:t>
                </a:r>
              </a:p>
              <a:p>
                <a:pPr marL="265113">
                  <a:defRPr/>
                </a:pPr>
                <a14:m>
                  <m:oMath xmlns:m="http://schemas.openxmlformats.org/officeDocument/2006/math">
                    <m:r>
                      <a:rPr kumimoji="0" lang="en-US" altLang="zh-TW" sz="1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新細明體" panose="02020500000000000000" pitchFamily="18" charset="-120"/>
                        <a:cs typeface="+mn-cs"/>
                      </a:rPr>
                      <m:t>𝑋𝑜𝑢𝑡</m:t>
                    </m:r>
                  </m:oMath>
                </a14:m>
                <a:r>
                  <a:rPr kumimoji="0" lang="en-US" altLang="zh-TW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=</a:t>
                </a:r>
                <a14:m>
                  <m:oMath xmlns:m="http://schemas.openxmlformats.org/officeDocument/2006/math">
                    <m:r>
                      <a:rPr kumimoji="0" lang="en-US" altLang="zh-TW" sz="10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新細明體" panose="02020500000000000000" pitchFamily="18" charset="-120"/>
                        <a:cs typeface="+mn-cs"/>
                      </a:rPr>
                      <m:t>𝑅𝑒𝑠h𝑎𝑝𝑡𝑒</m:t>
                    </m:r>
                    <m:r>
                      <a:rPr kumimoji="0" lang="en-US" altLang="zh-TW" sz="10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新細明體" panose="02020500000000000000" pitchFamily="18" charset="-120"/>
                        <a:cs typeface="+mn-cs"/>
                      </a:rPr>
                      <m:t>(</m:t>
                    </m:r>
                    <m:sSub>
                      <m:sSubPr>
                        <m:ctrlPr>
                          <a:rPr kumimoji="0" lang="en-US" altLang="zh-TW" sz="10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TW" sz="10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+mn-cs"/>
                          </a:rPr>
                          <m:t>𝑋</m:t>
                        </m:r>
                      </m:e>
                      <m:sub>
                        <m:r>
                          <a:rPr kumimoji="0" lang="en-US" altLang="zh-TW" sz="10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+mn-cs"/>
                          </a:rPr>
                          <m:t>𝑖𝑛</m:t>
                        </m:r>
                      </m:sub>
                    </m:sSub>
                    <m:r>
                      <a:rPr kumimoji="0" lang="en-US" altLang="zh-TW" sz="10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新細明體" panose="02020500000000000000" pitchFamily="18" charset="-120"/>
                        <a:cs typeface="+mn-cs"/>
                      </a:rPr>
                      <m:t>𝑊</m:t>
                    </m:r>
                    <m:r>
                      <a:rPr kumimoji="0" lang="en-US" altLang="zh-TW" sz="10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新細明體" panose="02020500000000000000" pitchFamily="18" charset="-120"/>
                        <a:cs typeface="+mn-cs"/>
                      </a:rPr>
                      <m:t>(256</m:t>
                    </m:r>
                    <m:r>
                      <a:rPr kumimoji="0" lang="en-US" altLang="zh-TW" sz="10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新細明體" panose="02020500000000000000" pitchFamily="18" charset="-120"/>
                        <a:cs typeface="+mn-cs"/>
                      </a:rPr>
                      <m:t>𝑐</m:t>
                    </m:r>
                    <m:r>
                      <a:rPr kumimoji="0" lang="en-US" altLang="zh-TW" sz="10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×1024</m:t>
                    </m:r>
                    <m:r>
                      <a:rPr kumimoji="0" lang="en-US" altLang="zh-TW" sz="10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kumimoji="0" lang="en-US" altLang="zh-TW" sz="10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新細明體" panose="02020500000000000000" pitchFamily="18" charset="-120"/>
                        <a:cs typeface="+mn-cs"/>
                      </a:rPr>
                      <m:t>))</m:t>
                    </m:r>
                  </m:oMath>
                </a14:m>
                <a:endParaRPr kumimoji="0" lang="en-US" altLang="zh-TW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  <a:p>
                <a:pPr marL="88900">
                  <a:defRPr/>
                </a:pPr>
                <a:r>
                  <a:rPr lang="en-US" altLang="zh-TW" sz="1000" dirty="0">
                    <a:solidFill>
                      <a:schemeClr val="accent6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O/P</a:t>
                </a:r>
                <a:r>
                  <a:rPr lang="en-US" altLang="zh-TW" sz="1000" dirty="0">
                    <a:latin typeface="Calibri" panose="020F0502020204030204"/>
                    <a:ea typeface="新細明體" panose="02020500000000000000" pitchFamily="18" charset="-120"/>
                  </a:rPr>
                  <a:t>: Feature maps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000" b="0" i="1" smtClean="0"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</m:ctrlPr>
                      </m:sSubPr>
                      <m:e>
                        <m:r>
                          <a:rPr lang="en-US" altLang="zh-TW" sz="1000" b="0" i="1" smtClean="0"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𝑋</m:t>
                        </m:r>
                      </m:e>
                      <m:sub>
                        <m:r>
                          <a:rPr lang="en-US" altLang="zh-TW" sz="1000" b="0" i="1" smtClean="0"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kumimoji="0" lang="en-US" altLang="zh-TW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(32x32)x1024c</a:t>
                </a:r>
              </a:p>
            </p:txBody>
          </p:sp>
        </mc:Choice>
        <mc:Fallback xmlns="">
          <p:sp>
            <p:nvSpPr>
              <p:cNvPr id="281" name="文字方塊 124">
                <a:extLst>
                  <a:ext uri="{FF2B5EF4-FFF2-40B4-BE49-F238E27FC236}">
                    <a16:creationId xmlns:a16="http://schemas.microsoft.com/office/drawing/2014/main" id="{F902FE95-4CCF-C1E2-F7DD-2AC60F270C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8298" y="5290689"/>
                <a:ext cx="3922264" cy="1639680"/>
              </a:xfrm>
              <a:prstGeom prst="rect">
                <a:avLst/>
              </a:prstGeom>
              <a:blipFill>
                <a:blip r:embed="rId49"/>
                <a:stretch>
                  <a:fillRect b="-1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0" name="文字方塊 68">
            <a:extLst>
              <a:ext uri="{FF2B5EF4-FFF2-40B4-BE49-F238E27FC236}">
                <a16:creationId xmlns:a16="http://schemas.microsoft.com/office/drawing/2014/main" id="{7388F702-42AC-4FCA-F9D6-15AE8B746C96}"/>
              </a:ext>
            </a:extLst>
          </p:cNvPr>
          <p:cNvSpPr txBox="1"/>
          <p:nvPr/>
        </p:nvSpPr>
        <p:spPr>
          <a:xfrm>
            <a:off x="2802999" y="390454"/>
            <a:ext cx="41077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en-US" altLang="zh-TW" sz="12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3. </a:t>
            </a:r>
            <a:r>
              <a:rPr kumimoji="0" lang="en-US" altLang="zh-TW" sz="120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U-Net Expansive Path </a:t>
            </a:r>
            <a:r>
              <a:rPr kumimoji="0" lang="en-US" altLang="zh-TW" sz="12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for </a:t>
            </a:r>
            <a:r>
              <a:rPr kumimoji="0" lang="en-US" altLang="zh-TW" sz="120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upsampling</a:t>
            </a:r>
            <a:r>
              <a:rPr kumimoji="0" lang="en-US" altLang="zh-TW" sz="12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 and feature extraction</a:t>
            </a:r>
            <a:endParaRPr kumimoji="0" lang="zh-TW" altLang="en-US" sz="12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1" name="文字方塊 124">
                <a:extLst>
                  <a:ext uri="{FF2B5EF4-FFF2-40B4-BE49-F238E27FC236}">
                    <a16:creationId xmlns:a16="http://schemas.microsoft.com/office/drawing/2014/main" id="{1833B548-E512-4C46-5AE7-5C5CDFDA4214}"/>
                  </a:ext>
                </a:extLst>
              </p:cNvPr>
              <p:cNvSpPr txBox="1"/>
              <p:nvPr/>
            </p:nvSpPr>
            <p:spPr>
              <a:xfrm>
                <a:off x="2924576" y="554815"/>
                <a:ext cx="3423818" cy="19422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defRPr/>
                </a:pPr>
                <a:r>
                  <a:rPr lang="en-US" altLang="zh-TW" sz="1200" dirty="0">
                    <a:solidFill>
                      <a:srgbClr val="00B0F0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I/P</a:t>
                </a:r>
                <a:r>
                  <a:rPr lang="en-US" altLang="zh-TW" sz="1200" dirty="0">
                    <a:latin typeface="Calibri" panose="020F0502020204030204"/>
                    <a:ea typeface="新細明體" panose="02020500000000000000" pitchFamily="18" charset="-120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000" b="0" i="1" smtClean="0"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</m:ctrlPr>
                      </m:sSubPr>
                      <m:e>
                        <m:r>
                          <a:rPr lang="en-US" altLang="zh-TW" sz="1000" b="0" i="1" smtClean="0"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𝑋</m:t>
                        </m:r>
                      </m:e>
                      <m:sub>
                        <m:r>
                          <a:rPr lang="en-US" altLang="zh-TW" sz="1000" b="0" i="1" smtClean="0"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𝑜𝑢𝑡</m:t>
                        </m:r>
                      </m:sub>
                    </m:sSub>
                    <m:r>
                      <a:rPr lang="en-US" altLang="zh-TW" sz="1000" b="0" i="1" smtClean="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(</m:t>
                    </m:r>
                    <m:f>
                      <m:fPr>
                        <m:ctrlPr>
                          <a:rPr lang="en-US" altLang="zh-TW" sz="1000" b="0" i="1" smtClean="0"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</m:ctrlPr>
                      </m:fPr>
                      <m:num>
                        <m:r>
                          <a:rPr lang="en-US" altLang="zh-TW" sz="1000" b="0" i="1" smtClean="0"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𝐻</m:t>
                        </m:r>
                      </m:num>
                      <m:den>
                        <m:r>
                          <a:rPr lang="en-US" altLang="zh-TW" sz="1000" b="0" i="1" smtClean="0"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16</m:t>
                        </m:r>
                      </m:den>
                    </m:f>
                    <m:r>
                      <a:rPr lang="en-US" altLang="zh-TW" sz="1000" b="0" i="1" smtClean="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,</m:t>
                    </m:r>
                    <m:f>
                      <m:fPr>
                        <m:ctrlPr>
                          <a:rPr lang="en-US" altLang="zh-TW" sz="1000" b="0" i="1" smtClean="0"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</m:ctrlPr>
                      </m:fPr>
                      <m:num>
                        <m:r>
                          <a:rPr lang="en-US" altLang="zh-TW" sz="1000" b="0" i="1" smtClean="0"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𝑊</m:t>
                        </m:r>
                      </m:num>
                      <m:den>
                        <m:r>
                          <a:rPr lang="en-US" altLang="zh-TW" sz="1000" b="0" i="1" smtClean="0"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16</m:t>
                        </m:r>
                      </m:den>
                    </m:f>
                    <m:r>
                      <a:rPr lang="en-US" altLang="zh-TW" sz="1000" b="0" i="1" smtClean="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, 1024</m:t>
                    </m:r>
                    <m:r>
                      <a:rPr lang="en-US" altLang="zh-TW" sz="1000" b="0" i="1" smtClean="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𝑐</m:t>
                    </m:r>
                    <m:r>
                      <a:rPr lang="en-US" altLang="zh-TW" sz="1000" b="0" i="1" smtClean="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)</m:t>
                    </m:r>
                  </m:oMath>
                </a14:m>
                <a:r>
                  <a:rPr lang="en-US" altLang="zh-TW" sz="1000" dirty="0">
                    <a:latin typeface="Calibri" panose="020F0502020204030204"/>
                    <a:ea typeface="新細明體" panose="02020500000000000000" pitchFamily="18" charset="-12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0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TW" sz="1000" i="1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US" altLang="zh-TW" sz="1000" dirty="0">
                    <a:latin typeface="Calibri" panose="020F0502020204030204"/>
                    <a:ea typeface="新細明體" panose="02020500000000000000" pitchFamily="18" charset="-120"/>
                  </a:rPr>
                  <a:t>=</a:t>
                </a:r>
                <a14:m>
                  <m:oMath xmlns:m="http://schemas.openxmlformats.org/officeDocument/2006/math">
                    <m:r>
                      <a:rPr lang="en-US" altLang="zh-TW" sz="1000" b="0" i="1" dirty="0" smtClean="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{</m:t>
                    </m:r>
                    <m:r>
                      <a:rPr lang="en-US" altLang="zh-TW" sz="1000" b="0" i="1" dirty="0" smtClean="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𝑥</m:t>
                    </m:r>
                    <m:r>
                      <a:rPr lang="en-US" altLang="zh-TW" sz="1000" b="0" i="1" dirty="0" smtClean="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(</m:t>
                    </m:r>
                    <m:r>
                      <a:rPr lang="en-US" altLang="zh-TW" sz="1000" b="0" i="1" dirty="0" smtClean="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𝑟</m:t>
                    </m:r>
                    <m:r>
                      <a:rPr lang="en-US" altLang="zh-TW" sz="1000" b="0" i="1" dirty="0" smtClean="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,</m:t>
                    </m:r>
                    <m:r>
                      <a:rPr lang="en-US" altLang="zh-TW" sz="1000" b="0" i="1" dirty="0" smtClean="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𝑐</m:t>
                    </m:r>
                    <m:r>
                      <a:rPr lang="en-US" altLang="zh-TW" sz="1000" b="0" i="1" dirty="0" smtClean="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)}</m:t>
                    </m:r>
                  </m:oMath>
                </a14:m>
                <a:r>
                  <a:rPr lang="en-US" altLang="zh-TW" sz="1000" dirty="0">
                    <a:latin typeface="Calibri" panose="020F0502020204030204"/>
                    <a:ea typeface="新細明體" panose="02020500000000000000" pitchFamily="18" charset="-120"/>
                  </a:rPr>
                  <a:t>, (32x32) tokens</a:t>
                </a:r>
              </a:p>
              <a:p>
                <a:pPr lvl="0">
                  <a:defRPr/>
                </a:pPr>
                <a:r>
                  <a:rPr lang="en-US" altLang="zh-TW" sz="1000" dirty="0">
                    <a:latin typeface="Calibri" panose="020F0502020204030204"/>
                    <a:ea typeface="新細明體" panose="02020500000000000000" pitchFamily="18" charset="-120"/>
                  </a:rPr>
                  <a:t>For each token 1x1x1024c</a:t>
                </a:r>
              </a:p>
              <a:p>
                <a:pPr marR="0" lvl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lang="en-US" altLang="zh-TW" sz="1200" dirty="0">
                    <a:latin typeface="Calibri" panose="020F0502020204030204"/>
                    <a:ea typeface="新細明體" panose="02020500000000000000" pitchFamily="18" charset="-120"/>
                  </a:rPr>
                  <a:t>3</a:t>
                </a:r>
                <a:r>
                  <a:rPr kumimoji="0" lang="en-US" altLang="zh-TW" sz="120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.1) </a:t>
                </a:r>
                <a:r>
                  <a:rPr lang="en-US" altLang="zh-TW" sz="1200" dirty="0" err="1">
                    <a:solidFill>
                      <a:srgbClr val="7030A0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Upsampling</a:t>
                </a:r>
                <a:r>
                  <a:rPr lang="en-US" altLang="zh-TW" sz="1200" dirty="0">
                    <a:latin typeface="Calibri" panose="020F0502020204030204"/>
                    <a:ea typeface="新細明體" panose="02020500000000000000" pitchFamily="18" charset="-120"/>
                  </a:rPr>
                  <a:t> using a 3x3 transposed convolution with stride=2.</a:t>
                </a:r>
              </a:p>
              <a:p>
                <a:pPr marR="0" lvl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kumimoji="0" lang="en-US" altLang="zh-TW" sz="120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3.2) </a:t>
                </a:r>
                <a:r>
                  <a:rPr kumimoji="0" lang="en-US" altLang="zh-TW" sz="12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Concatenate</a:t>
                </a:r>
                <a:r>
                  <a:rPr kumimoji="0" lang="en-US" altLang="zh-TW" sz="120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 with corresponding features from </a:t>
                </a:r>
                <a:r>
                  <a:rPr kumimoji="0" lang="en-US" altLang="zh-TW" sz="1200" i="0" u="none" strike="noStrike" kern="1200" cap="none" spc="0" normalizeH="0" baseline="0" noProof="0" dirty="0" err="1">
                    <a:ln>
                      <a:noFill/>
                    </a:ln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downsampling</a:t>
                </a:r>
                <a:r>
                  <a:rPr kumimoji="0" lang="en-US" altLang="zh-TW" sz="120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 path.</a:t>
                </a:r>
              </a:p>
              <a:p>
                <a:pPr marR="0" lvl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lang="en-US" altLang="zh-TW" sz="1200" dirty="0">
                    <a:latin typeface="Calibri" panose="020F0502020204030204"/>
                    <a:ea typeface="新細明體" panose="02020500000000000000" pitchFamily="18" charset="-120"/>
                  </a:rPr>
                  <a:t>3.3) </a:t>
                </a:r>
                <a:r>
                  <a:rPr lang="en-US" altLang="zh-TW" sz="1200" dirty="0">
                    <a:solidFill>
                      <a:srgbClr val="7030A0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Apply two 3x3 convolutions </a:t>
                </a:r>
                <a:r>
                  <a:rPr lang="en-US" altLang="zh-TW" sz="1200" dirty="0">
                    <a:latin typeface="Calibri" panose="020F0502020204030204"/>
                    <a:ea typeface="新細明體" panose="02020500000000000000" pitchFamily="18" charset="-120"/>
                  </a:rPr>
                  <a:t>(</a:t>
                </a:r>
                <a:r>
                  <a:rPr lang="en-US" altLang="zh-TW" sz="1200" dirty="0" err="1">
                    <a:latin typeface="Calibri" panose="020F0502020204030204"/>
                    <a:ea typeface="新細明體" panose="02020500000000000000" pitchFamily="18" charset="-120"/>
                  </a:rPr>
                  <a:t>ReLU</a:t>
                </a:r>
                <a:r>
                  <a:rPr lang="en-US" altLang="zh-TW" sz="1200" dirty="0">
                    <a:latin typeface="Calibri" panose="020F0502020204030204"/>
                    <a:ea typeface="新細明體" panose="02020500000000000000" pitchFamily="18" charset="-120"/>
                  </a:rPr>
                  <a:t> and </a:t>
                </a:r>
                <a:r>
                  <a:rPr lang="en-US" altLang="zh-TW" sz="1200" dirty="0" err="1">
                    <a:latin typeface="Calibri" panose="020F0502020204030204"/>
                    <a:ea typeface="新細明體" panose="02020500000000000000" pitchFamily="18" charset="-120"/>
                  </a:rPr>
                  <a:t>BatchNorm</a:t>
                </a:r>
                <a:r>
                  <a:rPr lang="en-US" altLang="zh-TW" sz="1200" dirty="0">
                    <a:latin typeface="Calibri" panose="020F0502020204030204"/>
                    <a:ea typeface="新細明體" panose="02020500000000000000" pitchFamily="18" charset="-120"/>
                  </a:rPr>
                  <a:t>) to reduce the number of channels.</a:t>
                </a:r>
              </a:p>
              <a:p>
                <a:pPr lvl="0">
                  <a:defRPr/>
                </a:pPr>
                <a:r>
                  <a:rPr kumimoji="0" lang="en-US" altLang="zh-TW" sz="12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B0F0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O/P</a:t>
                </a:r>
                <a:r>
                  <a:rPr kumimoji="0" lang="en-US" altLang="zh-TW" sz="120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200" b="0" i="1" smtClean="0"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</m:ctrlPr>
                      </m:sSubPr>
                      <m:e>
                        <m:r>
                          <a:rPr lang="en-US" altLang="zh-TW" sz="1200" b="0" i="1" smtClean="0"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𝑋</m:t>
                        </m:r>
                      </m:e>
                      <m:sub>
                        <m:r>
                          <a:rPr lang="en-US" altLang="zh-TW" sz="1200" b="0" i="1" smtClean="0"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𝑜𝑢𝑡</m:t>
                        </m:r>
                      </m:sub>
                    </m:sSub>
                    <m:r>
                      <a:rPr lang="en-US" altLang="zh-TW" sz="1200" b="0" i="1" smtClean="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(</m:t>
                    </m:r>
                    <m:r>
                      <a:rPr lang="en-US" altLang="zh-TW" sz="1200" b="0" i="1" smtClean="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𝐻</m:t>
                    </m:r>
                    <m:r>
                      <a:rPr lang="en-US" altLang="zh-TW" sz="1200" b="0" i="1" smtClean="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,</m:t>
                    </m:r>
                    <m:r>
                      <a:rPr lang="en-US" altLang="zh-TW" sz="1200" b="0" i="1" smtClean="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𝑊</m:t>
                    </m:r>
                    <m:r>
                      <a:rPr lang="en-US" altLang="zh-TW" sz="1200" b="0" i="1" smtClean="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, 2</m:t>
                    </m:r>
                    <m:r>
                      <a:rPr lang="en-US" altLang="zh-TW" sz="1200" b="0" i="1" smtClean="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𝑐</m:t>
                    </m:r>
                    <m:r>
                      <a:rPr lang="en-US" altLang="zh-TW" sz="1200" b="0" i="1" smtClean="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)</m:t>
                    </m:r>
                  </m:oMath>
                </a14:m>
                <a:r>
                  <a:rPr lang="en-US" altLang="zh-TW" sz="1200" dirty="0">
                    <a:latin typeface="Calibri" panose="020F0502020204030204"/>
                    <a:ea typeface="新細明體" panose="02020500000000000000" pitchFamily="18" charset="-12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2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TW" sz="1200" i="1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US" altLang="zh-TW" sz="1200" dirty="0">
                    <a:latin typeface="Calibri" panose="020F0502020204030204"/>
                    <a:ea typeface="新細明體" panose="02020500000000000000" pitchFamily="18" charset="-120"/>
                  </a:rPr>
                  <a:t>=</a:t>
                </a:r>
                <a14:m>
                  <m:oMath xmlns:m="http://schemas.openxmlformats.org/officeDocument/2006/math">
                    <m:r>
                      <a:rPr lang="en-US" altLang="zh-TW" sz="1200" b="0" i="1" dirty="0" smtClean="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{</m:t>
                    </m:r>
                    <m:r>
                      <a:rPr lang="en-US" altLang="zh-TW" sz="1200" b="0" i="1" dirty="0" smtClean="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𝑥</m:t>
                    </m:r>
                    <m:r>
                      <a:rPr lang="en-US" altLang="zh-TW" sz="1200" b="0" i="1" dirty="0" smtClean="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(</m:t>
                    </m:r>
                    <m:r>
                      <a:rPr lang="en-US" altLang="zh-TW" sz="1200" b="0" i="1" dirty="0" smtClean="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𝑟</m:t>
                    </m:r>
                    <m:r>
                      <a:rPr lang="en-US" altLang="zh-TW" sz="1200" b="0" i="1" dirty="0" smtClean="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,</m:t>
                    </m:r>
                    <m:r>
                      <a:rPr lang="en-US" altLang="zh-TW" sz="1200" b="0" i="1" dirty="0" smtClean="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𝑐</m:t>
                    </m:r>
                    <m:r>
                      <a:rPr lang="en-US" altLang="zh-TW" sz="1200" b="0" i="1" dirty="0" smtClean="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)}</m:t>
                    </m:r>
                  </m:oMath>
                </a14:m>
                <a:r>
                  <a:rPr lang="en-US" altLang="zh-TW" sz="1200" dirty="0">
                    <a:latin typeface="Calibri" panose="020F0502020204030204"/>
                    <a:ea typeface="新細明體" panose="02020500000000000000" pitchFamily="18" charset="-120"/>
                  </a:rPr>
                  <a:t>, (32x32) tokens </a:t>
                </a:r>
                <a:r>
                  <a:rPr lang="en-US" altLang="zh-TW" sz="1000" dirty="0"/>
                  <a:t>For each token </a:t>
                </a:r>
                <a:r>
                  <a:rPr lang="en-US" altLang="zh-TW" sz="1000" dirty="0">
                    <a:latin typeface="Calibri" panose="020F0502020204030204"/>
                    <a:ea typeface="新細明體" panose="02020500000000000000" pitchFamily="18" charset="-120"/>
                  </a:rPr>
                  <a:t>1x1x2c/token</a:t>
                </a:r>
                <a:endParaRPr kumimoji="0" lang="en-US" altLang="zh-TW" sz="100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291" name="文字方塊 124">
                <a:extLst>
                  <a:ext uri="{FF2B5EF4-FFF2-40B4-BE49-F238E27FC236}">
                    <a16:creationId xmlns:a16="http://schemas.microsoft.com/office/drawing/2014/main" id="{1833B548-E512-4C46-5AE7-5C5CDFDA42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4576" y="554815"/>
                <a:ext cx="3423818" cy="1942263"/>
              </a:xfrm>
              <a:prstGeom prst="rect">
                <a:avLst/>
              </a:prstGeom>
              <a:blipFill>
                <a:blip r:embed="rId50"/>
                <a:stretch>
                  <a:fillRect l="-178" r="-8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3" name="文字方塊 51">
                <a:extLst>
                  <a:ext uri="{FF2B5EF4-FFF2-40B4-BE49-F238E27FC236}">
                    <a16:creationId xmlns:a16="http://schemas.microsoft.com/office/drawing/2014/main" id="{6AF78879-B6C8-92DC-E434-6EFCD32C81B8}"/>
                  </a:ext>
                </a:extLst>
              </p:cNvPr>
              <p:cNvSpPr txBox="1"/>
              <p:nvPr/>
            </p:nvSpPr>
            <p:spPr>
              <a:xfrm>
                <a:off x="2881171" y="3885756"/>
                <a:ext cx="2020898" cy="4124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kumimoji="0" lang="en-US" altLang="zh-TW" sz="1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altLang="zh-TW" sz="1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+mn-cs"/>
                          </a:rPr>
                          <m:t>𝑋</m:t>
                        </m:r>
                      </m:e>
                      <m:sub>
                        <m:r>
                          <a:rPr kumimoji="0" lang="en-US" altLang="zh-TW" sz="1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+mn-cs"/>
                          </a:rPr>
                          <m:t>𝑖𝑛</m:t>
                        </m:r>
                      </m:sub>
                      <m:sup>
                        <m:r>
                          <a:rPr kumimoji="0" lang="en-US" altLang="zh-TW" sz="1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+mn-cs"/>
                          </a:rPr>
                          <m:t>𝑙</m:t>
                        </m:r>
                        <m:r>
                          <a:rPr kumimoji="0" lang="en-US" altLang="zh-TW" sz="1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+mn-cs"/>
                          </a:rPr>
                          <m:t>=</m:t>
                        </m:r>
                        <m:r>
                          <a:rPr kumimoji="0" lang="en-US" altLang="zh-TW" sz="1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+mn-cs"/>
                          </a:rPr>
                          <m:t>𝑁</m:t>
                        </m:r>
                      </m:sup>
                    </m:sSubSup>
                  </m:oMath>
                </a14:m>
                <a:r>
                  <a:rPr kumimoji="0" lang="zh-TW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 </a:t>
                </a:r>
                <a:r>
                  <a:rPr kumimoji="0" lang="en-US" altLang="zh-TW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= </a:t>
                </a:r>
                <a14:m>
                  <m:oMath xmlns:m="http://schemas.openxmlformats.org/officeDocument/2006/math">
                    <m:r>
                      <a:rPr kumimoji="0" lang="en-US" altLang="zh-TW" sz="1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新細明體" panose="02020500000000000000" pitchFamily="18" charset="-120"/>
                        <a:cs typeface="+mn-cs"/>
                      </a:rPr>
                      <m:t>{</m:t>
                    </m:r>
                    <m:sSubSup>
                      <m:sSubSupPr>
                        <m:ctrlPr>
                          <a:rPr kumimoji="0" lang="en-US" altLang="zh-TW" sz="1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altLang="zh-TW" sz="1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+mn-cs"/>
                          </a:rPr>
                          <m:t>𝑥</m:t>
                        </m:r>
                      </m:e>
                      <m:sub>
                        <m:r>
                          <a:rPr kumimoji="0" lang="en-US" altLang="zh-TW" sz="1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+mn-cs"/>
                          </a:rPr>
                          <m:t>𝑖𝑛</m:t>
                        </m:r>
                      </m:sub>
                      <m:sup>
                        <m:r>
                          <a:rPr kumimoji="0" lang="en-US" altLang="zh-TW" sz="1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+mn-cs"/>
                          </a:rPr>
                          <m:t>𝑙</m:t>
                        </m:r>
                      </m:sup>
                    </m:sSubSup>
                    <m:r>
                      <a:rPr kumimoji="0" lang="en-US" altLang="zh-TW" sz="1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新細明體" panose="02020500000000000000" pitchFamily="18" charset="-120"/>
                        <a:cs typeface="+mn-cs"/>
                      </a:rPr>
                      <m:t>(</m:t>
                    </m:r>
                    <m:r>
                      <a:rPr kumimoji="0" lang="en-US" altLang="zh-TW" sz="1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新細明體" panose="02020500000000000000" pitchFamily="18" charset="-120"/>
                        <a:cs typeface="+mn-cs"/>
                      </a:rPr>
                      <m:t>𝑟</m:t>
                    </m:r>
                    <m:r>
                      <a:rPr kumimoji="0" lang="en-US" altLang="zh-TW" sz="1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新細明體" panose="02020500000000000000" pitchFamily="18" charset="-120"/>
                        <a:cs typeface="+mn-cs"/>
                      </a:rPr>
                      <m:t>,</m:t>
                    </m:r>
                    <m:r>
                      <a:rPr kumimoji="0" lang="en-US" altLang="zh-TW" sz="1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新細明體" panose="02020500000000000000" pitchFamily="18" charset="-120"/>
                        <a:cs typeface="+mn-cs"/>
                      </a:rPr>
                      <m:t>𝑐</m:t>
                    </m:r>
                    <m:r>
                      <a:rPr kumimoji="0" lang="en-US" altLang="zh-TW" sz="1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新細明體" panose="02020500000000000000" pitchFamily="18" charset="-120"/>
                        <a:cs typeface="+mn-cs"/>
                      </a:rPr>
                      <m:t>)}</m:t>
                    </m:r>
                  </m:oMath>
                </a14:m>
                <a:r>
                  <a:rPr kumimoji="0" lang="zh-TW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 </a:t>
                </a:r>
                <a:r>
                  <a:rPr kumimoji="0" lang="en-US" altLang="zh-TW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1024</a:t>
                </a:r>
                <a:r>
                  <a:rPr kumimoji="0" lang="en-US" altLang="zh-TW" sz="1000" b="0" i="0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 embedded patches, each 1x256c</a:t>
                </a:r>
                <a:endParaRPr kumimoji="0" lang="zh-TW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293" name="文字方塊 51">
                <a:extLst>
                  <a:ext uri="{FF2B5EF4-FFF2-40B4-BE49-F238E27FC236}">
                    <a16:creationId xmlns:a16="http://schemas.microsoft.com/office/drawing/2014/main" id="{6AF78879-B6C8-92DC-E434-6EFCD32C81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1171" y="3885756"/>
                <a:ext cx="2020898" cy="412485"/>
              </a:xfrm>
              <a:prstGeom prst="rect">
                <a:avLst/>
              </a:prstGeom>
              <a:blipFill>
                <a:blip r:embed="rId52"/>
                <a:stretch>
                  <a:fillRect b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1" name="Connector: Elbow 300">
            <a:extLst>
              <a:ext uri="{FF2B5EF4-FFF2-40B4-BE49-F238E27FC236}">
                <a16:creationId xmlns:a16="http://schemas.microsoft.com/office/drawing/2014/main" id="{88D4AC3B-0799-C109-C7CA-E50CC6D6574F}"/>
              </a:ext>
            </a:extLst>
          </p:cNvPr>
          <p:cNvCxnSpPr>
            <a:cxnSpLocks/>
          </p:cNvCxnSpPr>
          <p:nvPr/>
        </p:nvCxnSpPr>
        <p:spPr>
          <a:xfrm flipV="1">
            <a:off x="4572000" y="3361220"/>
            <a:ext cx="476031" cy="18362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4" name="Connector: Elbow 303">
            <a:extLst>
              <a:ext uri="{FF2B5EF4-FFF2-40B4-BE49-F238E27FC236}">
                <a16:creationId xmlns:a16="http://schemas.microsoft.com/office/drawing/2014/main" id="{F2DA5EF4-3080-6978-BCEE-F777FE07ADE4}"/>
              </a:ext>
            </a:extLst>
          </p:cNvPr>
          <p:cNvCxnSpPr>
            <a:cxnSpLocks/>
          </p:cNvCxnSpPr>
          <p:nvPr/>
        </p:nvCxnSpPr>
        <p:spPr>
          <a:xfrm>
            <a:off x="703144" y="3002970"/>
            <a:ext cx="814162" cy="589655"/>
          </a:xfrm>
          <a:prstGeom prst="bentConnector3">
            <a:avLst>
              <a:gd name="adj1" fmla="val -3137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5" name="文字方塊 124">
            <a:extLst>
              <a:ext uri="{FF2B5EF4-FFF2-40B4-BE49-F238E27FC236}">
                <a16:creationId xmlns:a16="http://schemas.microsoft.com/office/drawing/2014/main" id="{66F48802-9BF8-424D-8385-C3E77D14C5F0}"/>
              </a:ext>
            </a:extLst>
          </p:cNvPr>
          <p:cNvSpPr txBox="1"/>
          <p:nvPr/>
        </p:nvSpPr>
        <p:spPr>
          <a:xfrm>
            <a:off x="5195616" y="2985339"/>
            <a:ext cx="12270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TW" sz="1000" dirty="0">
                <a:solidFill>
                  <a:schemeClr val="accent6"/>
                </a:solidFill>
                <a:latin typeface="Calibri" panose="020F0502020204030204"/>
                <a:ea typeface="新細明體" panose="02020500000000000000" pitchFamily="18" charset="-120"/>
              </a:rPr>
              <a:t>3</a:t>
            </a:r>
            <a:r>
              <a:rPr kumimoji="0" lang="en-US" altLang="zh-TW" sz="1000" i="0" u="none" strike="noStrike" kern="1200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.1) </a:t>
            </a:r>
            <a:r>
              <a:rPr lang="en-US" altLang="zh-TW" sz="1000" dirty="0" err="1">
                <a:solidFill>
                  <a:schemeClr val="accent6"/>
                </a:solidFill>
                <a:latin typeface="Calibri" panose="020F0502020204030204"/>
                <a:ea typeface="新細明體" panose="02020500000000000000" pitchFamily="18" charset="-120"/>
              </a:rPr>
              <a:t>Upsampling</a:t>
            </a:r>
            <a:endParaRPr kumimoji="0" lang="en-US" altLang="zh-TW" sz="1000" i="0" u="none" strike="noStrike" kern="120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06" name="文字方塊 124">
            <a:extLst>
              <a:ext uri="{FF2B5EF4-FFF2-40B4-BE49-F238E27FC236}">
                <a16:creationId xmlns:a16="http://schemas.microsoft.com/office/drawing/2014/main" id="{35D52280-CA7F-1CEF-2829-D4F6D53F5A4E}"/>
              </a:ext>
            </a:extLst>
          </p:cNvPr>
          <p:cNvSpPr txBox="1"/>
          <p:nvPr/>
        </p:nvSpPr>
        <p:spPr>
          <a:xfrm>
            <a:off x="4619844" y="2536519"/>
            <a:ext cx="12270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TW" sz="1000" dirty="0">
                <a:solidFill>
                  <a:schemeClr val="accent6"/>
                </a:solidFill>
                <a:latin typeface="Calibri" panose="020F0502020204030204"/>
                <a:ea typeface="新細明體" panose="02020500000000000000" pitchFamily="18" charset="-120"/>
              </a:rPr>
              <a:t>3</a:t>
            </a:r>
            <a:r>
              <a:rPr kumimoji="0" lang="en-US" altLang="zh-TW" sz="1000" i="0" u="none" strike="noStrike" kern="1200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.2) </a:t>
            </a:r>
            <a:r>
              <a:rPr lang="en-US" altLang="zh-TW" sz="1000" dirty="0">
                <a:solidFill>
                  <a:schemeClr val="accent6"/>
                </a:solidFill>
                <a:latin typeface="Calibri" panose="020F0502020204030204"/>
                <a:ea typeface="新細明體" panose="02020500000000000000" pitchFamily="18" charset="-120"/>
              </a:rPr>
              <a:t>Concatenate</a:t>
            </a:r>
            <a:endParaRPr kumimoji="0" lang="en-US" altLang="zh-TW" sz="1000" i="0" u="none" strike="noStrike" kern="120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07" name="文字方塊 124">
            <a:extLst>
              <a:ext uri="{FF2B5EF4-FFF2-40B4-BE49-F238E27FC236}">
                <a16:creationId xmlns:a16="http://schemas.microsoft.com/office/drawing/2014/main" id="{A3DE46F2-0B54-F1EB-0D94-081925607064}"/>
              </a:ext>
            </a:extLst>
          </p:cNvPr>
          <p:cNvSpPr txBox="1"/>
          <p:nvPr/>
        </p:nvSpPr>
        <p:spPr>
          <a:xfrm>
            <a:off x="6283348" y="2803672"/>
            <a:ext cx="13881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TW" sz="1000" dirty="0">
                <a:solidFill>
                  <a:schemeClr val="accent6"/>
                </a:solidFill>
                <a:latin typeface="Calibri" panose="020F0502020204030204"/>
                <a:ea typeface="新細明體" panose="02020500000000000000" pitchFamily="18" charset="-120"/>
              </a:rPr>
              <a:t>3</a:t>
            </a:r>
            <a:r>
              <a:rPr kumimoji="0" lang="en-US" altLang="zh-TW" sz="1000" i="0" u="none" strike="noStrike" kern="1200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.3) 3</a:t>
            </a:r>
            <a:r>
              <a:rPr lang="en-US" altLang="zh-TW" sz="1000" dirty="0">
                <a:solidFill>
                  <a:schemeClr val="accent6"/>
                </a:solidFill>
                <a:latin typeface="Calibri" panose="020F0502020204030204"/>
                <a:ea typeface="新細明體" panose="02020500000000000000" pitchFamily="18" charset="-120"/>
              </a:rPr>
              <a:t>x3 Convolutions</a:t>
            </a:r>
            <a:endParaRPr kumimoji="0" lang="en-US" altLang="zh-TW" sz="1000" i="0" u="none" strike="noStrike" kern="120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9" name="文字方塊 124">
                <a:extLst>
                  <a:ext uri="{FF2B5EF4-FFF2-40B4-BE49-F238E27FC236}">
                    <a16:creationId xmlns:a16="http://schemas.microsoft.com/office/drawing/2014/main" id="{129CE494-6B1B-87F9-5AD5-60F97B9AE316}"/>
                  </a:ext>
                </a:extLst>
              </p:cNvPr>
              <p:cNvSpPr txBox="1"/>
              <p:nvPr/>
            </p:nvSpPr>
            <p:spPr>
              <a:xfrm>
                <a:off x="8480562" y="624155"/>
                <a:ext cx="697204" cy="4251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R="0" lvl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TW" sz="1000" b="0" i="1" u="none" strike="noStrike" kern="1200" cap="none" spc="0" normalizeH="0" baseline="0" noProof="0" smtClean="0">
                            <a:ln>
                              <a:noFill/>
                            </a:ln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TW" sz="1000" b="0" i="1" u="none" strike="noStrike" kern="1200" cap="none" spc="0" normalizeH="0" baseline="0" noProof="0" smtClean="0">
                            <a:ln>
                              <a:noFill/>
                            </a:ln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altLang="zh-TW" sz="1000" b="0" i="1" u="none" strike="noStrike" kern="1200" cap="none" spc="0" normalizeH="0" baseline="0" noProof="0" smtClean="0">
                            <a:ln>
                              <a:noFill/>
                            </a:ln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+mn-cs"/>
                          </a:rPr>
                          <m:t>𝑚𝑎𝑙𝑖𝑔𝑛𝑎𝑛𝑡</m:t>
                        </m:r>
                      </m:sub>
                    </m:sSub>
                  </m:oMath>
                </a14:m>
                <a:r>
                  <a:rPr kumimoji="0" lang="en-US" altLang="zh-TW" sz="100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 </a:t>
                </a:r>
              </a:p>
              <a:p>
                <a:pPr marR="0" lvl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TW" sz="1000" b="0" i="1" u="none" strike="noStrike" kern="1200" cap="none" spc="0" normalizeH="0" baseline="0" noProof="0" smtClean="0">
                            <a:ln>
                              <a:noFill/>
                            </a:ln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TW" sz="1000" b="0" i="1" u="none" strike="noStrike" kern="1200" cap="none" spc="0" normalizeH="0" baseline="0" noProof="0" smtClean="0">
                            <a:ln>
                              <a:noFill/>
                            </a:ln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altLang="zh-TW" sz="1000" b="0" i="1" u="none" strike="noStrike" kern="1200" cap="none" spc="0" normalizeH="0" baseline="0" noProof="0" smtClean="0">
                            <a:ln>
                              <a:noFill/>
                            </a:ln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+mn-cs"/>
                          </a:rPr>
                          <m:t>𝑏𝑒𝑛𝑖𝑔𝑛</m:t>
                        </m:r>
                      </m:sub>
                    </m:sSub>
                  </m:oMath>
                </a14:m>
                <a:r>
                  <a:rPr kumimoji="0" lang="en-US" altLang="zh-TW" sz="100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 </a:t>
                </a:r>
              </a:p>
            </p:txBody>
          </p:sp>
        </mc:Choice>
        <mc:Fallback xmlns="">
          <p:sp>
            <p:nvSpPr>
              <p:cNvPr id="309" name="文字方塊 124">
                <a:extLst>
                  <a:ext uri="{FF2B5EF4-FFF2-40B4-BE49-F238E27FC236}">
                    <a16:creationId xmlns:a16="http://schemas.microsoft.com/office/drawing/2014/main" id="{61F57A16-1F59-23CF-1F70-CD224FDCCE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0562" y="624155"/>
                <a:ext cx="697204" cy="425116"/>
              </a:xfrm>
              <a:prstGeom prst="rect">
                <a:avLst/>
              </a:prstGeom>
              <a:blipFill>
                <a:blip r:embed="rId5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0" name="文字方塊 51">
            <a:extLst>
              <a:ext uri="{FF2B5EF4-FFF2-40B4-BE49-F238E27FC236}">
                <a16:creationId xmlns:a16="http://schemas.microsoft.com/office/drawing/2014/main" id="{2CE45540-17BD-9F33-2F97-7F53E31AA78F}"/>
              </a:ext>
            </a:extLst>
          </p:cNvPr>
          <p:cNvSpPr txBox="1"/>
          <p:nvPr/>
        </p:nvSpPr>
        <p:spPr>
          <a:xfrm>
            <a:off x="2263061" y="2939258"/>
            <a:ext cx="14570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Repeat for N(=8) layers</a:t>
            </a:r>
            <a:endParaRPr kumimoji="0" lang="zh-TW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2" name="文字方塊 51">
                <a:extLst>
                  <a:ext uri="{FF2B5EF4-FFF2-40B4-BE49-F238E27FC236}">
                    <a16:creationId xmlns:a16="http://schemas.microsoft.com/office/drawing/2014/main" id="{E5C63E58-864D-41D0-1395-A8E49A8A6864}"/>
                  </a:ext>
                </a:extLst>
              </p:cNvPr>
              <p:cNvSpPr txBox="1"/>
              <p:nvPr/>
            </p:nvSpPr>
            <p:spPr>
              <a:xfrm>
                <a:off x="7769210" y="1996509"/>
                <a:ext cx="1099829" cy="31117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altLang="zh-TW" sz="10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(</m:t>
                    </m:r>
                    <m:f>
                      <m:fPr>
                        <m:ctrlPr>
                          <a:rPr kumimoji="0" lang="en-US" altLang="zh-TW" sz="10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fPr>
                      <m:num>
                        <m:r>
                          <a:rPr kumimoji="0" lang="en-US" altLang="zh-TW" sz="10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𝐻</m:t>
                        </m:r>
                      </m:num>
                      <m:den>
                        <m:r>
                          <a:rPr kumimoji="0" lang="en-US" altLang="zh-TW" sz="10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2</m:t>
                        </m:r>
                      </m:den>
                    </m:f>
                    <m:r>
                      <a:rPr kumimoji="0" lang="en-US" altLang="zh-TW" sz="10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×</m:t>
                    </m:r>
                    <m:f>
                      <m:fPr>
                        <m:ctrlPr>
                          <a:rPr kumimoji="0" lang="en-US" altLang="zh-TW" sz="10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fPr>
                      <m:num>
                        <m:r>
                          <a:rPr kumimoji="0" lang="en-US" altLang="zh-TW" sz="10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𝑊</m:t>
                        </m:r>
                      </m:num>
                      <m:den>
                        <m:r>
                          <a:rPr kumimoji="0" lang="en-US" altLang="zh-TW" sz="10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2</m:t>
                        </m:r>
                      </m:den>
                    </m:f>
                    <m:r>
                      <a:rPr kumimoji="0" lang="en-US" altLang="zh-TW" sz="10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×64</m:t>
                    </m:r>
                    <m:r>
                      <a:rPr kumimoji="0" lang="en-US" altLang="zh-TW" sz="10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𝑐</m:t>
                    </m:r>
                    <m:r>
                      <a:rPr kumimoji="0" lang="en-US" altLang="zh-TW" sz="1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)</m:t>
                    </m:r>
                  </m:oMath>
                </a14:m>
                <a:r>
                  <a:rPr kumimoji="0" lang="zh-TW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 </a:t>
                </a:r>
              </a:p>
            </p:txBody>
          </p:sp>
        </mc:Choice>
        <mc:Fallback xmlns="">
          <p:sp>
            <p:nvSpPr>
              <p:cNvPr id="312" name="文字方塊 51">
                <a:extLst>
                  <a:ext uri="{FF2B5EF4-FFF2-40B4-BE49-F238E27FC236}">
                    <a16:creationId xmlns:a16="http://schemas.microsoft.com/office/drawing/2014/main" id="{E5C63E58-864D-41D0-1395-A8E49A8A68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9210" y="1996509"/>
                <a:ext cx="1099829" cy="311175"/>
              </a:xfrm>
              <a:prstGeom prst="rect">
                <a:avLst/>
              </a:prstGeom>
              <a:blipFill>
                <a:blip r:embed="rId5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文字方塊 4">
            <a:extLst>
              <a:ext uri="{FF2B5EF4-FFF2-40B4-BE49-F238E27FC236}">
                <a16:creationId xmlns:a16="http://schemas.microsoft.com/office/drawing/2014/main" id="{7241629A-4391-339B-771E-E8CB0BA60224}"/>
              </a:ext>
            </a:extLst>
          </p:cNvPr>
          <p:cNvSpPr txBox="1"/>
          <p:nvPr/>
        </p:nvSpPr>
        <p:spPr>
          <a:xfrm>
            <a:off x="148691" y="153651"/>
            <a:ext cx="1934385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500" b="1" dirty="0"/>
              <a:t>3. Global Framework</a:t>
            </a:r>
            <a:endParaRPr lang="zh-TW" alt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9" name="文字方塊 124">
                <a:extLst>
                  <a:ext uri="{FF2B5EF4-FFF2-40B4-BE49-F238E27FC236}">
                    <a16:creationId xmlns:a16="http://schemas.microsoft.com/office/drawing/2014/main" id="{690CDB2D-43CE-C6FA-3745-936A78C1EC64}"/>
                  </a:ext>
                </a:extLst>
              </p:cNvPr>
              <p:cNvSpPr txBox="1"/>
              <p:nvPr/>
            </p:nvSpPr>
            <p:spPr>
              <a:xfrm>
                <a:off x="76375" y="5238842"/>
                <a:ext cx="3922264" cy="16312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R="0" lvl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kumimoji="0" lang="en-US" altLang="zh-TW" sz="100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1.1 </a:t>
                </a:r>
                <a:r>
                  <a:rPr kumimoji="0" lang="en-US" altLang="zh-TW" sz="10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B0F0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Input </a:t>
                </a:r>
                <a:r>
                  <a:rPr lang="en-US" altLang="zh-TW" sz="1000" dirty="0">
                    <a:solidFill>
                      <a:srgbClr val="00B0F0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image</a:t>
                </a:r>
                <a:r>
                  <a:rPr kumimoji="0" lang="en-US" altLang="zh-TW" sz="10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B0F0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 </a:t>
                </a:r>
                <a:r>
                  <a:rPr kumimoji="0" lang="en-US" altLang="zh-TW" sz="1000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B0F0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I </a:t>
                </a:r>
                <a:r>
                  <a:rPr kumimoji="0" lang="en-US" altLang="zh-TW" sz="100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using </a:t>
                </a:r>
                <a:r>
                  <a:rPr lang="en-US" altLang="zh-TW" sz="1000" i="1" dirty="0">
                    <a:latin typeface="Calibri" panose="020F0502020204030204"/>
                    <a:ea typeface="新細明體" panose="02020500000000000000" pitchFamily="18" charset="-120"/>
                  </a:rPr>
                  <a:t>N(=10) </a:t>
                </a:r>
                <a:r>
                  <a:rPr lang="en-US" altLang="zh-TW" sz="1000" dirty="0">
                    <a:latin typeface="Calibri" panose="020F0502020204030204"/>
                    <a:ea typeface="新細明體" panose="02020500000000000000" pitchFamily="18" charset="-120"/>
                  </a:rPr>
                  <a:t>convolution layers with 4 down-sampling</a:t>
                </a:r>
              </a:p>
              <a:p>
                <a:pPr marR="0" lvl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lang="en-US" altLang="zh-TW" sz="1000" dirty="0">
                    <a:latin typeface="Calibri" panose="020F0502020204030204"/>
                    <a:ea typeface="新細明體" panose="02020500000000000000" pitchFamily="18" charset="-120"/>
                  </a:rPr>
                  <a:t> </a:t>
                </a:r>
                <a:r>
                  <a:rPr lang="en-US" altLang="zh-TW" sz="1000" i="1" dirty="0">
                    <a:latin typeface="Calibri" panose="020F0502020204030204"/>
                    <a:ea typeface="新細明體" panose="02020500000000000000" pitchFamily="18" charset="-120"/>
                  </a:rPr>
                  <a:t>WxHx64c </a:t>
                </a:r>
                <a:r>
                  <a:rPr lang="en-US" altLang="zh-TW" sz="1000" i="1" dirty="0">
                    <a:latin typeface="Calibri" panose="020F0502020204030204"/>
                    <a:ea typeface="新細明體" panose="02020500000000000000" pitchFamily="18" charset="-120"/>
                    <a:sym typeface="Wingdings" panose="05000000000000000000" pitchFamily="2" charset="2"/>
                  </a:rPr>
                  <a:t> </a:t>
                </a:r>
              </a:p>
              <a:p>
                <a:pPr marR="0" lvl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TW" sz="1000" b="0" i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TW" sz="1000" b="0" i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</m:t>
                        </m:r>
                        <m:r>
                          <a:rPr lang="en-US" altLang="zh-TW" sz="1000" b="0" i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en-US" altLang="zh-TW" sz="1000" b="0" i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N</m:t>
                        </m:r>
                      </m:sub>
                    </m:sSub>
                    <m:r>
                      <a:rPr lang="en-US" altLang="zh-TW" sz="10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TW" sz="1000" i="1" dirty="0">
                    <a:latin typeface="Calibri" panose="020F0502020204030204"/>
                    <a:ea typeface="新細明體" panose="02020500000000000000" pitchFamily="18" charset="-120"/>
                    <a:sym typeface="Wingdings" panose="05000000000000000000" pitchFamily="2" charset="2"/>
                  </a:rPr>
                  <a:t>Hidden feature H/16xW/16x1024c = 32x32x1024c</a:t>
                </a:r>
              </a:p>
              <a:p>
                <a:pPr>
                  <a:defRPr/>
                </a:pPr>
                <a:r>
                  <a:rPr lang="en-US" altLang="zh-TW" sz="1000" dirty="0">
                    <a:latin typeface="Calibri" panose="020F0502020204030204"/>
                    <a:ea typeface="新細明體" panose="02020500000000000000" pitchFamily="18" charset="-120"/>
                  </a:rPr>
                  <a:t>1.2</a:t>
                </a:r>
                <a:r>
                  <a:rPr kumimoji="0" lang="en-US" altLang="zh-TW" sz="100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 </a:t>
                </a:r>
                <a:r>
                  <a:rPr kumimoji="0" lang="en-US" altLang="zh-TW" sz="10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B0F0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Reshape</a:t>
                </a:r>
                <a:r>
                  <a:rPr kumimoji="0" lang="en-US" altLang="zh-TW" sz="1000" i="0" u="none" strike="noStrike" kern="1200" cap="none" spc="0" normalizeH="0" noProof="0" dirty="0">
                    <a:ln>
                      <a:noFill/>
                    </a:ln>
                    <a:solidFill>
                      <a:srgbClr val="00B0F0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 2D to 1D </a:t>
                </a:r>
                <a:r>
                  <a:rPr kumimoji="0" lang="en-US" altLang="zh-TW" sz="1000" i="0" u="none" strike="noStrike" kern="1200" cap="none" spc="0" normalizeH="0" noProof="0" dirty="0">
                    <a:ln>
                      <a:noFill/>
                    </a:ln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using </a:t>
                </a:r>
                <a:r>
                  <a:rPr lang="en-US" altLang="zh-TW" sz="1000" dirty="0">
                    <a:solidFill>
                      <a:srgbClr val="00B0F0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linear projection</a:t>
                </a:r>
                <a:r>
                  <a:rPr kumimoji="0" lang="en-US" altLang="zh-TW" sz="100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: </a:t>
                </a:r>
                <a:r>
                  <a:rPr lang="en-US" altLang="zh-TW" sz="1000" noProof="0" dirty="0">
                    <a:latin typeface="Calibri" panose="020F0502020204030204"/>
                    <a:ea typeface="新細明體" panose="02020500000000000000" pitchFamily="18" charset="-120"/>
                  </a:rPr>
                  <a:t>linear</a:t>
                </a:r>
                <a:r>
                  <a:rPr lang="en-US" altLang="zh-TW" sz="1000" dirty="0">
                    <a:latin typeface="Calibri" panose="020F0502020204030204"/>
                    <a:ea typeface="新細明體" panose="02020500000000000000" pitchFamily="18" charset="-120"/>
                  </a:rPr>
                  <a:t> project tokens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000" b="0" i="1" smtClean="0"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</m:ctrlPr>
                      </m:sSubPr>
                      <m:e>
                        <m:r>
                          <a:rPr lang="en-US" altLang="zh-TW" sz="1000" b="0" i="1" smtClean="0"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𝑋</m:t>
                        </m:r>
                      </m:e>
                      <m:sub>
                        <m:r>
                          <a:rPr lang="en-US" altLang="zh-TW" sz="1000" b="0" i="1" smtClean="0"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𝑙</m:t>
                        </m:r>
                        <m:r>
                          <a:rPr lang="en-US" altLang="zh-TW" sz="1000" b="0" i="1" smtClean="0"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=</m:t>
                        </m:r>
                        <m:r>
                          <a:rPr lang="en-US" altLang="zh-TW" sz="1000" b="0" i="1" smtClean="0"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en-US" altLang="zh-TW" sz="1000" dirty="0">
                    <a:latin typeface="Calibri" panose="020F0502020204030204"/>
                    <a:ea typeface="新細明體" panose="02020500000000000000" pitchFamily="18" charset="-120"/>
                  </a:rPr>
                  <a:t>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000" b="0" i="1" smtClean="0"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</m:ctrlPr>
                      </m:sSubPr>
                      <m:e>
                        <m:r>
                          <a:rPr lang="en-US" altLang="zh-TW" sz="1000" b="0" i="1" smtClean="0"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𝑋</m:t>
                        </m:r>
                      </m:e>
                      <m:sub>
                        <m:r>
                          <a:rPr lang="en-US" altLang="zh-TW" sz="1000" b="0" i="1" smtClean="0"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en-US" altLang="zh-TW" sz="1000" dirty="0">
                    <a:latin typeface="Calibri" panose="020F0502020204030204"/>
                    <a:ea typeface="新細明體" panose="02020500000000000000" pitchFamily="18" charset="-120"/>
                  </a:rPr>
                  <a:t>.</a:t>
                </a:r>
              </a:p>
              <a:p>
                <a:pPr marL="498475" marR="0" lvl="0" indent="-22860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AutoNum type="arabicParenBoth"/>
                  <a:tabLst/>
                  <a:defRPr/>
                </a:pPr>
                <a:r>
                  <a:rPr kumimoji="0" lang="en-US" altLang="zh-TW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B0F0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I/P: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TW" sz="1000" b="0" i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TW" sz="1000" b="0" i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</m:t>
                        </m:r>
                        <m:r>
                          <a:rPr lang="en-US" altLang="zh-TW" sz="1000" b="0" i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en-US" altLang="zh-TW" sz="1000" b="0" i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N</m:t>
                        </m:r>
                      </m:sub>
                    </m:sSub>
                    <m:r>
                      <a:rPr lang="en-US" altLang="zh-TW" sz="10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TW" sz="1000" i="1" dirty="0">
                    <a:latin typeface="Calibri" panose="020F0502020204030204"/>
                    <a:ea typeface="新細明體" panose="02020500000000000000" pitchFamily="18" charset="-120"/>
                    <a:sym typeface="Wingdings" panose="05000000000000000000" pitchFamily="2" charset="2"/>
                  </a:rPr>
                  <a:t>32x32x1024c down-sampled (hidden) feature</a:t>
                </a:r>
              </a:p>
              <a:p>
                <a:pPr marL="498475" marR="0" lvl="0" indent="-22860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AutoNum type="arabicParenBoth"/>
                  <a:tabLst/>
                  <a:defRPr/>
                </a:pPr>
                <a:r>
                  <a:rPr kumimoji="0" lang="en-US" altLang="zh-TW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B0F0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Reshape 2D to 1D embedding</a:t>
                </a:r>
                <a:r>
                  <a:rPr kumimoji="0" lang="en-US" altLang="zh-TW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: 1x(32x32)x1024c</a:t>
                </a:r>
              </a:p>
              <a:p>
                <a:pPr marL="498475" marR="0" lvl="0" indent="-22860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AutoNum type="arabicParenBoth"/>
                  <a:tabLst/>
                  <a:defRPr/>
                </a:pPr>
                <a:r>
                  <a:rPr lang="en-US" altLang="zh-TW" sz="1000" dirty="0">
                    <a:solidFill>
                      <a:srgbClr val="00B0F0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Channel reduction </a:t>
                </a:r>
                <a:r>
                  <a:rPr lang="en-US" altLang="zh-TW" sz="1000" dirty="0">
                    <a:solidFill>
                      <a:schemeClr val="tx1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</m:ctrlPr>
                      </m:sSubPr>
                      <m:e>
                        <m:r>
                          <a:rPr lang="en-US" altLang="zh-TW" sz="1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𝑑</m:t>
                        </m:r>
                      </m:e>
                      <m:sub>
                        <m:r>
                          <a:rPr lang="en-US" altLang="zh-TW" sz="1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altLang="zh-TW" sz="1000" dirty="0">
                    <a:solidFill>
                      <a:schemeClr val="tx1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(=256c)</a:t>
                </a:r>
                <a:r>
                  <a:rPr lang="en-US" altLang="zh-TW" sz="1000" dirty="0">
                    <a:solidFill>
                      <a:srgbClr val="00B0F0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</m:ctrlPr>
                      </m:sSubPr>
                      <m:e>
                        <m:r>
                          <a:rPr lang="en-US" altLang="zh-TW" sz="1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𝑋</m:t>
                        </m:r>
                      </m:e>
                      <m:sub>
                        <m:r>
                          <a:rPr lang="en-US" altLang="zh-TW" sz="1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en-US" altLang="zh-TW" sz="1000" dirty="0">
                    <a:solidFill>
                      <a:schemeClr val="tx1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 </a:t>
                </a:r>
                <a:r>
                  <a:rPr lang="en-US" altLang="zh-TW" sz="1000" dirty="0">
                    <a:latin typeface="Calibri" panose="020F0502020204030204"/>
                    <a:ea typeface="新細明體" panose="02020500000000000000" pitchFamily="18" charset="-120"/>
                  </a:rPr>
                  <a:t>1x(32x32)x256c</a:t>
                </a:r>
              </a:p>
              <a:p>
                <a:pPr marL="269875" marR="0" lvl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TW" sz="1000" b="0" i="1" u="none" strike="noStrike" kern="1200" cap="none" spc="0" normalizeH="0" baseline="0" noProof="0" smtClean="0">
                            <a:ln>
                              <a:noFill/>
                            </a:ln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TW" sz="1000" b="0" i="1" u="none" strike="noStrike" kern="1200" cap="none" spc="0" normalizeH="0" baseline="0" noProof="0" smtClean="0">
                            <a:ln>
                              <a:noFill/>
                            </a:ln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+mn-cs"/>
                          </a:rPr>
                          <m:t>𝑋</m:t>
                        </m:r>
                      </m:e>
                      <m:sub>
                        <m:r>
                          <a:rPr kumimoji="0" lang="en-US" altLang="zh-TW" sz="1000" b="0" i="1" u="none" strike="noStrike" kern="1200" cap="none" spc="0" normalizeH="0" baseline="0" noProof="0" smtClean="0">
                            <a:ln>
                              <a:noFill/>
                            </a:ln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+mn-cs"/>
                          </a:rPr>
                          <m:t>𝑖𝑛</m:t>
                        </m:r>
                      </m:sub>
                    </m:sSub>
                  </m:oMath>
                </a14:m>
                <a:r>
                  <a:rPr kumimoji="0" lang="en-US" altLang="zh-TW" sz="10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=</a:t>
                </a:r>
                <a14:m>
                  <m:oMath xmlns:m="http://schemas.openxmlformats.org/officeDocument/2006/math">
                    <m:r>
                      <a:rPr kumimoji="0" lang="en-US" altLang="zh-TW" sz="1000" b="0" i="1" u="none" strike="noStrike" kern="1200" cap="none" spc="0" normalizeH="0" baseline="0" noProof="0" dirty="0" smtClean="0">
                        <a:ln>
                          <a:noFill/>
                        </a:ln>
                        <a:effectLst/>
                        <a:uLnTx/>
                        <a:uFillTx/>
                        <a:latin typeface="Cambria Math" panose="02040503050406030204" pitchFamily="18" charset="0"/>
                        <a:ea typeface="新細明體" panose="02020500000000000000" pitchFamily="18" charset="-120"/>
                        <a:cs typeface="+mn-cs"/>
                      </a:rPr>
                      <m:t>𝐹𝑙𝑎𝑡𝑡𝑒𝑛</m:t>
                    </m:r>
                    <m:d>
                      <m:dPr>
                        <m:ctrlPr>
                          <a:rPr kumimoji="0" lang="en-US" altLang="zh-TW" sz="10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+mn-cs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0" lang="en-US" altLang="zh-TW" sz="10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TW" sz="10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  <a:cs typeface="+mn-cs"/>
                              </a:rPr>
                              <m:t>𝑋</m:t>
                            </m:r>
                          </m:e>
                          <m:sub>
                            <m:r>
                              <a:rPr kumimoji="0" lang="en-US" altLang="zh-TW" sz="10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  <a:cs typeface="+mn-cs"/>
                              </a:rPr>
                              <m:t>𝑙</m:t>
                            </m:r>
                            <m:r>
                              <a:rPr kumimoji="0" lang="en-US" altLang="zh-TW" sz="10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  <a:cs typeface="+mn-cs"/>
                              </a:rPr>
                              <m:t>=</m:t>
                            </m:r>
                            <m:r>
                              <a:rPr kumimoji="0" lang="en-US" altLang="zh-TW" sz="10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  <a:cs typeface="+mn-cs"/>
                              </a:rPr>
                              <m:t>𝑁</m:t>
                            </m:r>
                          </m:sub>
                        </m:sSub>
                      </m:e>
                    </m:d>
                    <m:r>
                      <a:rPr kumimoji="0" lang="en-US" altLang="zh-TW" sz="1000" b="0" i="1" u="none" strike="noStrike" kern="1200" cap="none" spc="0" normalizeH="0" baseline="0" noProof="0" dirty="0" smtClean="0">
                        <a:ln>
                          <a:noFill/>
                        </a:ln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kumimoji="0" lang="en-US" altLang="zh-TW" sz="10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altLang="zh-TW" sz="10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kumimoji="0" lang="en-US" altLang="zh-TW" sz="10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</m:t>
                        </m:r>
                      </m:sub>
                    </m:sSub>
                    <m:d>
                      <m:dPr>
                        <m:ctrlPr>
                          <a:rPr kumimoji="0" lang="en-US" altLang="zh-TW" sz="10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0" lang="en-US" altLang="zh-TW" sz="10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1024</m:t>
                        </m:r>
                        <m:r>
                          <a:rPr kumimoji="0" lang="en-US" altLang="zh-TW" sz="10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  <m:r>
                          <a:rPr kumimoji="0" lang="en-US" altLang="zh-TW" sz="10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×256</m:t>
                        </m:r>
                        <m:r>
                          <a:rPr kumimoji="0" lang="en-US" altLang="zh-TW" sz="10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kumimoji="0" lang="en-US" altLang="zh-TW" sz="1000" b="0" i="1" u="none" strike="noStrike" kern="1200" cap="none" spc="0" normalizeH="0" baseline="0" noProof="0" dirty="0" smtClean="0">
                        <a:ln>
                          <a:noFill/>
                        </a:ln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kumimoji="0" lang="en-US" altLang="zh-TW" sz="10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altLang="zh-TW" sz="10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kumimoji="0" lang="en-US" altLang="zh-TW" sz="10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</m:t>
                        </m:r>
                      </m:sub>
                    </m:sSub>
                  </m:oMath>
                </a14:m>
                <a:endParaRPr kumimoji="0" lang="en-US" altLang="zh-TW" sz="10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  <a:p>
                <a:pPr marR="0" lvl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kumimoji="0" lang="en-US" altLang="zh-TW" sz="1000" b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ea typeface="新細明體" panose="02020500000000000000" pitchFamily="18" charset="-120"/>
                    <a:cs typeface="+mn-cs"/>
                  </a:rPr>
                  <a:t>Embedded patch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000" b="0" i="1" smtClean="0"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</m:ctrlPr>
                      </m:sSubPr>
                      <m:e>
                        <m:r>
                          <a:rPr lang="en-US" altLang="zh-TW" sz="1000" b="0" i="1" smtClean="0"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𝑋</m:t>
                        </m:r>
                      </m:e>
                      <m:sub>
                        <m:r>
                          <a:rPr lang="en-US" altLang="zh-TW" sz="1000" b="0" i="1" smtClean="0"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en-US" altLang="zh-TW" sz="1000" dirty="0">
                    <a:latin typeface="Calibri" panose="020F0502020204030204"/>
                    <a:ea typeface="新細明體" panose="02020500000000000000" pitchFamily="18" charset="-120"/>
                  </a:rPr>
                  <a:t> (1x256c), totaling 1024 patches</a:t>
                </a:r>
                <a:endParaRPr kumimoji="0" lang="en-US" altLang="zh-TW" sz="10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189" name="文字方塊 124">
                <a:extLst>
                  <a:ext uri="{FF2B5EF4-FFF2-40B4-BE49-F238E27FC236}">
                    <a16:creationId xmlns:a16="http://schemas.microsoft.com/office/drawing/2014/main" id="{690CDB2D-43CE-C6FA-3745-936A78C1EC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75" y="5238842"/>
                <a:ext cx="3922264" cy="1631216"/>
              </a:xfrm>
              <a:prstGeom prst="rect">
                <a:avLst/>
              </a:prstGeom>
              <a:blipFill>
                <a:blip r:embed="rId56"/>
                <a:stretch>
                  <a:fillRect b="-14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文字方塊 124">
                <a:extLst>
                  <a:ext uri="{FF2B5EF4-FFF2-40B4-BE49-F238E27FC236}">
                    <a16:creationId xmlns:a16="http://schemas.microsoft.com/office/drawing/2014/main" id="{5F37C7E7-0CFA-FFB9-FA21-45DB79264544}"/>
                  </a:ext>
                </a:extLst>
              </p:cNvPr>
              <p:cNvSpPr txBox="1"/>
              <p:nvPr/>
            </p:nvSpPr>
            <p:spPr>
              <a:xfrm>
                <a:off x="0" y="4719863"/>
                <a:ext cx="3922264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85725" marR="0" lvl="0" indent="-85725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AutoNum type="arabicPeriod"/>
                  <a:tabLst/>
                  <a:defRPr/>
                </a:pPr>
                <a:r>
                  <a:rPr kumimoji="0" lang="en-US" altLang="zh-TW" sz="10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B0F0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 Patch-Embedding using Convolution Layers</a:t>
                </a:r>
              </a:p>
              <a:p>
                <a:pPr marL="85725" marR="0" lvl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>
                    <a:tab pos="85725" algn="l"/>
                  </a:tabLst>
                  <a:defRPr/>
                </a:pPr>
                <a:r>
                  <a:rPr lang="en-US" altLang="zh-TW" sz="1000" dirty="0">
                    <a:solidFill>
                      <a:srgbClr val="00B0F0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Patch-Embedding</a:t>
                </a:r>
                <a:r>
                  <a:rPr lang="en-US" altLang="zh-TW" sz="1000" dirty="0">
                    <a:latin typeface="Calibri" panose="020F0502020204030204"/>
                    <a:ea typeface="新細明體" panose="02020500000000000000" pitchFamily="18" charset="-120"/>
                  </a:rPr>
                  <a:t>: use non-linear and linear projection to transform </a:t>
                </a:r>
                <a:r>
                  <a:rPr lang="en-US" altLang="zh-TW" sz="1000" dirty="0">
                    <a:solidFill>
                      <a:srgbClr val="00B0F0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I/P</a:t>
                </a:r>
                <a:r>
                  <a:rPr lang="en-US" altLang="zh-TW" sz="1000" dirty="0">
                    <a:latin typeface="Calibri" panose="020F0502020204030204"/>
                    <a:ea typeface="新細明體" panose="02020500000000000000" pitchFamily="18" charset="-120"/>
                  </a:rPr>
                  <a:t>: input image </a:t>
                </a:r>
                <a14:m>
                  <m:oMath xmlns:m="http://schemas.openxmlformats.org/officeDocument/2006/math">
                    <m:r>
                      <a:rPr lang="en-US" altLang="zh-TW" sz="1000" i="1" dirty="0" smtClean="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𝐼</m:t>
                    </m:r>
                  </m:oMath>
                </a14:m>
                <a:r>
                  <a:rPr lang="en-US" altLang="zh-TW" sz="1000" dirty="0">
                    <a:latin typeface="Calibri" panose="020F0502020204030204"/>
                    <a:ea typeface="新細明體" panose="02020500000000000000" pitchFamily="18" charset="-120"/>
                  </a:rPr>
                  <a:t>(512x512x1c) to embedded patches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000" b="0" i="1" smtClean="0"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</m:ctrlPr>
                      </m:sSubPr>
                      <m:e>
                        <m:r>
                          <a:rPr lang="en-US" altLang="zh-TW" sz="1000" b="0" i="1" smtClean="0"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𝑋</m:t>
                        </m:r>
                      </m:e>
                      <m:sub>
                        <m:r>
                          <a:rPr lang="en-US" altLang="zh-TW" sz="1000" b="0" i="1" smtClean="0"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𝑖𝑛</m:t>
                        </m:r>
                      </m:sub>
                    </m:sSub>
                  </m:oMath>
                </a14:m>
                <a:r>
                  <a:rPr kumimoji="0" lang="en-US" altLang="zh-TW" sz="100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=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kumimoji="0" lang="en-US" altLang="zh-TW" sz="10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+mn-cs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0" lang="en-US" altLang="zh-TW" sz="10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TW" sz="10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  <a:cs typeface="+mn-cs"/>
                              </a:rPr>
                              <m:t>𝑥</m:t>
                            </m:r>
                          </m:e>
                          <m:sub>
                            <m:r>
                              <a:rPr kumimoji="0" lang="en-US" altLang="zh-TW" sz="10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  <a:cs typeface="+mn-cs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kumimoji="0" lang="en-US" altLang="zh-TW" sz="1000" b="0" i="0" u="none" strike="noStrike" kern="1200" cap="none" spc="0" normalizeH="0" baseline="0" noProof="0" dirty="0" smtClean="0">
                        <a:ln>
                          <a:noFill/>
                        </a:ln>
                        <a:effectLst/>
                        <a:uLnTx/>
                        <a:uFillTx/>
                        <a:latin typeface="Cambria Math" panose="02040503050406030204" pitchFamily="18" charset="0"/>
                        <a:ea typeface="新細明體" panose="02020500000000000000" pitchFamily="18" charset="-120"/>
                        <a:cs typeface="+mn-cs"/>
                      </a:rPr>
                      <m:t>.</m:t>
                    </m:r>
                  </m:oMath>
                </a14:m>
                <a:endParaRPr kumimoji="0" lang="en-US" altLang="zh-TW" sz="100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125" name="文字方塊 124">
                <a:extLst>
                  <a:ext uri="{FF2B5EF4-FFF2-40B4-BE49-F238E27FC236}">
                    <a16:creationId xmlns:a16="http://schemas.microsoft.com/office/drawing/2014/main" id="{5F37C7E7-0CFA-FFB9-FA21-45DB792645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719863"/>
                <a:ext cx="3922264" cy="553998"/>
              </a:xfrm>
              <a:prstGeom prst="rect">
                <a:avLst/>
              </a:prstGeom>
              <a:blipFill>
                <a:blip r:embed="rId57"/>
                <a:stretch>
                  <a:fillRect b="-65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文字方塊 124">
            <a:extLst>
              <a:ext uri="{FF2B5EF4-FFF2-40B4-BE49-F238E27FC236}">
                <a16:creationId xmlns:a16="http://schemas.microsoft.com/office/drawing/2014/main" id="{5E9D834C-D7C4-F4AA-1621-CFD85FAF0421}"/>
              </a:ext>
            </a:extLst>
          </p:cNvPr>
          <p:cNvSpPr txBox="1"/>
          <p:nvPr/>
        </p:nvSpPr>
        <p:spPr>
          <a:xfrm>
            <a:off x="3725" y="1648967"/>
            <a:ext cx="5090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TW" sz="12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1.1) </a:t>
            </a:r>
          </a:p>
        </p:txBody>
      </p:sp>
      <p:sp>
        <p:nvSpPr>
          <p:cNvPr id="37" name="文字方塊 124">
            <a:extLst>
              <a:ext uri="{FF2B5EF4-FFF2-40B4-BE49-F238E27FC236}">
                <a16:creationId xmlns:a16="http://schemas.microsoft.com/office/drawing/2014/main" id="{C24903D0-A36F-3BD8-6351-8EBC7D1AF19E}"/>
              </a:ext>
            </a:extLst>
          </p:cNvPr>
          <p:cNvSpPr txBox="1"/>
          <p:nvPr/>
        </p:nvSpPr>
        <p:spPr>
          <a:xfrm>
            <a:off x="0" y="2708340"/>
            <a:ext cx="17024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TW" sz="12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1.2) Reshape 2D to 1D</a:t>
            </a:r>
          </a:p>
        </p:txBody>
      </p:sp>
      <p:sp>
        <p:nvSpPr>
          <p:cNvPr id="38" name="文字方塊 124">
            <a:extLst>
              <a:ext uri="{FF2B5EF4-FFF2-40B4-BE49-F238E27FC236}">
                <a16:creationId xmlns:a16="http://schemas.microsoft.com/office/drawing/2014/main" id="{E45DA800-39DF-3289-207D-EA9865880C91}"/>
              </a:ext>
            </a:extLst>
          </p:cNvPr>
          <p:cNvSpPr txBox="1"/>
          <p:nvPr/>
        </p:nvSpPr>
        <p:spPr>
          <a:xfrm>
            <a:off x="-34471" y="2982562"/>
            <a:ext cx="22893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TW" sz="12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1.</a:t>
            </a:r>
            <a:r>
              <a:rPr lang="en-US" altLang="zh-TW" sz="1200" dirty="0">
                <a:latin typeface="Calibri" panose="020F0502020204030204"/>
                <a:ea typeface="新細明體" panose="02020500000000000000" pitchFamily="18" charset="-120"/>
              </a:rPr>
              <a:t>3</a:t>
            </a:r>
            <a:r>
              <a:rPr kumimoji="0" lang="en-US" altLang="zh-TW" sz="12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) Add positional embedding</a:t>
            </a:r>
          </a:p>
        </p:txBody>
      </p:sp>
      <p:sp>
        <p:nvSpPr>
          <p:cNvPr id="5" name="文字方塊 124">
            <a:extLst>
              <a:ext uri="{FF2B5EF4-FFF2-40B4-BE49-F238E27FC236}">
                <a16:creationId xmlns:a16="http://schemas.microsoft.com/office/drawing/2014/main" id="{80B9C2B4-C515-C1A3-D2F5-73A2D5918BC7}"/>
              </a:ext>
            </a:extLst>
          </p:cNvPr>
          <p:cNvSpPr txBox="1"/>
          <p:nvPr/>
        </p:nvSpPr>
        <p:spPr>
          <a:xfrm>
            <a:off x="7374601" y="122117"/>
            <a:ext cx="18985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TW" sz="1000" dirty="0">
                <a:latin typeface="Calibri" panose="020F0502020204030204"/>
                <a:ea typeface="新細明體" panose="02020500000000000000" pitchFamily="18" charset="-120"/>
              </a:rPr>
              <a:t>4. </a:t>
            </a:r>
            <a:r>
              <a:rPr lang="en-US" altLang="zh-TW" sz="1000" dirty="0">
                <a:solidFill>
                  <a:srgbClr val="C55A11"/>
                </a:solidFill>
                <a:latin typeface="Calibri" panose="020F0502020204030204"/>
                <a:ea typeface="新細明體" panose="02020500000000000000" pitchFamily="18" charset="-120"/>
              </a:rPr>
              <a:t>Global Average Pooling (GAP) </a:t>
            </a:r>
            <a:r>
              <a:rPr lang="en-US" altLang="zh-TW" sz="1000" dirty="0">
                <a:latin typeface="Calibri" panose="020F0502020204030204"/>
                <a:ea typeface="新細明體" panose="02020500000000000000" pitchFamily="18" charset="-120"/>
              </a:rPr>
              <a:t>and </a:t>
            </a:r>
            <a:r>
              <a:rPr lang="en-US" altLang="zh-TW" sz="1000" dirty="0" err="1">
                <a:latin typeface="Calibri" panose="020F0502020204030204"/>
                <a:ea typeface="新細明體" panose="02020500000000000000" pitchFamily="18" charset="-120"/>
              </a:rPr>
              <a:t>softmax</a:t>
            </a:r>
            <a:r>
              <a:rPr lang="en-US" altLang="zh-TW" sz="1000" dirty="0">
                <a:latin typeface="Calibri" panose="020F0502020204030204"/>
                <a:ea typeface="新細明體" panose="02020500000000000000" pitchFamily="18" charset="-120"/>
              </a:rPr>
              <a:t> on output tokens.</a:t>
            </a:r>
            <a:endParaRPr kumimoji="0" lang="en-US" altLang="zh-TW" sz="1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EB6A976-0FA6-5631-C35B-D48212DD6ADE}"/>
              </a:ext>
            </a:extLst>
          </p:cNvPr>
          <p:cNvCxnSpPr/>
          <p:nvPr/>
        </p:nvCxnSpPr>
        <p:spPr>
          <a:xfrm>
            <a:off x="4671811" y="2985339"/>
            <a:ext cx="0" cy="949802"/>
          </a:xfrm>
          <a:prstGeom prst="line">
            <a:avLst/>
          </a:prstGeom>
          <a:ln w="1905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字方塊 18">
            <a:extLst>
              <a:ext uri="{FF2B5EF4-FFF2-40B4-BE49-F238E27FC236}">
                <a16:creationId xmlns:a16="http://schemas.microsoft.com/office/drawing/2014/main" id="{39295205-5036-6012-DC20-C044483ECD65}"/>
              </a:ext>
            </a:extLst>
          </p:cNvPr>
          <p:cNvSpPr txBox="1"/>
          <p:nvPr/>
        </p:nvSpPr>
        <p:spPr>
          <a:xfrm>
            <a:off x="1798838" y="4262619"/>
            <a:ext cx="2357571" cy="466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>
              <a:lnSpc>
                <a:spcPts val="900"/>
              </a:lnSpc>
              <a:defRPr/>
            </a:pPr>
            <a:r>
              <a:rPr kumimoji="0" lang="en-US" altLang="zh-TW" sz="1000" b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</a:rPr>
              <a:t>Annie</a:t>
            </a:r>
            <a:r>
              <a:rPr kumimoji="0" lang="en-US" altLang="zh-TW" sz="10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: Each patch-embedding is vector of size 1x(</a:t>
            </a:r>
            <a:r>
              <a:rPr kumimoji="0" lang="en-US" altLang="zh-TW" sz="1000" b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HxW</a:t>
            </a:r>
            <a:r>
              <a:rPr kumimoji="0" lang="en-US" altLang="zh-TW" sz="10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)x256c. It’s drawn to have 1x1x256c for the ease of discussing (</a:t>
            </a:r>
            <a:r>
              <a:rPr kumimoji="0" lang="en-US" altLang="zh-TW" sz="1000" b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r,c</a:t>
            </a:r>
            <a:r>
              <a:rPr kumimoji="0" lang="en-US" altLang="zh-TW" sz="10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) coordinate on x and y axis.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1862B36-8BCF-1987-EA16-54958FEB7E9F}"/>
              </a:ext>
            </a:extLst>
          </p:cNvPr>
          <p:cNvGrpSpPr/>
          <p:nvPr/>
        </p:nvGrpSpPr>
        <p:grpSpPr>
          <a:xfrm>
            <a:off x="77776" y="3240783"/>
            <a:ext cx="1562300" cy="999414"/>
            <a:chOff x="9513907" y="2926385"/>
            <a:chExt cx="1562300" cy="999414"/>
          </a:xfrm>
        </p:grpSpPr>
        <p:sp>
          <p:nvSpPr>
            <p:cNvPr id="8" name="Cube 7">
              <a:extLst>
                <a:ext uri="{FF2B5EF4-FFF2-40B4-BE49-F238E27FC236}">
                  <a16:creationId xmlns:a16="http://schemas.microsoft.com/office/drawing/2014/main" id="{3603CB8F-5CAD-FB09-E2B2-3AB7DC41A858}"/>
                </a:ext>
              </a:extLst>
            </p:cNvPr>
            <p:cNvSpPr/>
            <p:nvPr/>
          </p:nvSpPr>
          <p:spPr>
            <a:xfrm>
              <a:off x="9707475" y="2926385"/>
              <a:ext cx="906865" cy="825743"/>
            </a:xfrm>
            <a:prstGeom prst="cube">
              <a:avLst/>
            </a:prstGeom>
            <a:solidFill>
              <a:schemeClr val="bg1"/>
            </a:solidFill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13" name="Group 312">
              <a:extLst>
                <a:ext uri="{FF2B5EF4-FFF2-40B4-BE49-F238E27FC236}">
                  <a16:creationId xmlns:a16="http://schemas.microsoft.com/office/drawing/2014/main" id="{6003CD15-CA16-1F33-48D8-29CF872E7987}"/>
                </a:ext>
              </a:extLst>
            </p:cNvPr>
            <p:cNvGrpSpPr/>
            <p:nvPr/>
          </p:nvGrpSpPr>
          <p:grpSpPr>
            <a:xfrm>
              <a:off x="9513907" y="2932201"/>
              <a:ext cx="1562300" cy="993598"/>
              <a:chOff x="3029712" y="-1012069"/>
              <a:chExt cx="2237511" cy="1584920"/>
            </a:xfrm>
          </p:grpSpPr>
          <p:sp>
            <p:nvSpPr>
              <p:cNvPr id="315" name="文字方塊 106">
                <a:extLst>
                  <a:ext uri="{FF2B5EF4-FFF2-40B4-BE49-F238E27FC236}">
                    <a16:creationId xmlns:a16="http://schemas.microsoft.com/office/drawing/2014/main" id="{D722BE0E-B36C-BB4A-BDC6-ACDC7A94C3AE}"/>
                  </a:ext>
                </a:extLst>
              </p:cNvPr>
              <p:cNvSpPr txBox="1"/>
              <p:nvPr/>
            </p:nvSpPr>
            <p:spPr>
              <a:xfrm>
                <a:off x="3142348" y="261920"/>
                <a:ext cx="2124875" cy="3109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ts val="800"/>
                  </a:lnSpc>
                </a:pPr>
                <a:r>
                  <a:rPr lang="en-US" altLang="zh-TW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(column, c=0,..,31)</a:t>
                </a:r>
              </a:p>
            </p:txBody>
          </p:sp>
          <p:sp>
            <p:nvSpPr>
              <p:cNvPr id="316" name="文字方塊 106">
                <a:extLst>
                  <a:ext uri="{FF2B5EF4-FFF2-40B4-BE49-F238E27FC236}">
                    <a16:creationId xmlns:a16="http://schemas.microsoft.com/office/drawing/2014/main" id="{798E7E70-A2CB-2EB8-DEC0-E9F3A9753AFD}"/>
                  </a:ext>
                </a:extLst>
              </p:cNvPr>
              <p:cNvSpPr txBox="1"/>
              <p:nvPr/>
            </p:nvSpPr>
            <p:spPr>
              <a:xfrm rot="16200000">
                <a:off x="2443707" y="-426064"/>
                <a:ext cx="1476436" cy="3044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ts val="1000"/>
                  </a:lnSpc>
                </a:pPr>
                <a:r>
                  <a:rPr lang="en-US" altLang="zh-TW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(row, r=0,..,31)</a:t>
                </a:r>
              </a:p>
            </p:txBody>
          </p:sp>
          <p:pic>
            <p:nvPicPr>
              <p:cNvPr id="320" name="Picture 319">
                <a:extLst>
                  <a:ext uri="{FF2B5EF4-FFF2-40B4-BE49-F238E27FC236}">
                    <a16:creationId xmlns:a16="http://schemas.microsoft.com/office/drawing/2014/main" id="{2A8A5135-3A04-2BDF-DFB1-FC8EA68292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3292680" y="-705931"/>
                <a:ext cx="1023041" cy="1018797"/>
              </a:xfrm>
              <a:prstGeom prst="rect">
                <a:avLst/>
              </a:prstGeom>
            </p:spPr>
          </p:pic>
        </p:grpSp>
      </p:grpSp>
      <p:sp>
        <p:nvSpPr>
          <p:cNvPr id="12" name="Left Brace 11">
            <a:extLst>
              <a:ext uri="{FF2B5EF4-FFF2-40B4-BE49-F238E27FC236}">
                <a16:creationId xmlns:a16="http://schemas.microsoft.com/office/drawing/2014/main" id="{A5C108FF-E480-52F6-3336-C17EC9DE939E}"/>
              </a:ext>
            </a:extLst>
          </p:cNvPr>
          <p:cNvSpPr/>
          <p:nvPr/>
        </p:nvSpPr>
        <p:spPr>
          <a:xfrm rot="2490073" flipH="1">
            <a:off x="1048829" y="3268870"/>
            <a:ext cx="140663" cy="27267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8">
                <a:extLst>
                  <a:ext uri="{FF2B5EF4-FFF2-40B4-BE49-F238E27FC236}">
                    <a16:creationId xmlns:a16="http://schemas.microsoft.com/office/drawing/2014/main" id="{8B5C1B6C-BA97-8AA3-0DDF-1370399EAC6E}"/>
                  </a:ext>
                </a:extLst>
              </p:cNvPr>
              <p:cNvSpPr txBox="1"/>
              <p:nvPr/>
            </p:nvSpPr>
            <p:spPr>
              <a:xfrm rot="18878237">
                <a:off x="952937" y="3271869"/>
                <a:ext cx="669641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lvl="0">
                  <a:lnSpc>
                    <a:spcPts val="1200"/>
                  </a:lnSpc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TW" sz="10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altLang="zh-TW" sz="10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kumimoji="0" lang="en-US" altLang="zh-TW" sz="10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kumimoji="0" lang="en-US" altLang="zh-TW" sz="1000" b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=256c </a:t>
                </a:r>
              </a:p>
            </p:txBody>
          </p:sp>
        </mc:Choice>
        <mc:Fallback xmlns="">
          <p:sp>
            <p:nvSpPr>
              <p:cNvPr id="16" name="文字方塊 18">
                <a:extLst>
                  <a:ext uri="{FF2B5EF4-FFF2-40B4-BE49-F238E27FC236}">
                    <a16:creationId xmlns:a16="http://schemas.microsoft.com/office/drawing/2014/main" id="{8B5C1B6C-BA97-8AA3-0DDF-1370399EAC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878237">
                <a:off x="952937" y="3271869"/>
                <a:ext cx="669641" cy="153888"/>
              </a:xfrm>
              <a:prstGeom prst="rect">
                <a:avLst/>
              </a:prstGeom>
              <a:blipFill>
                <a:blip r:embed="rId62"/>
                <a:stretch>
                  <a:fillRect l="-4167" b="-7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文字方塊 51">
            <a:extLst>
              <a:ext uri="{FF2B5EF4-FFF2-40B4-BE49-F238E27FC236}">
                <a16:creationId xmlns:a16="http://schemas.microsoft.com/office/drawing/2014/main" id="{576FF0ED-E8C1-86BD-AD18-03829FC21CAE}"/>
              </a:ext>
            </a:extLst>
          </p:cNvPr>
          <p:cNvSpPr txBox="1"/>
          <p:nvPr/>
        </p:nvSpPr>
        <p:spPr>
          <a:xfrm>
            <a:off x="3871198" y="3213428"/>
            <a:ext cx="756419" cy="584775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2.4) Reshape 2D to 1D using linear projection.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51">
                <a:extLst>
                  <a:ext uri="{FF2B5EF4-FFF2-40B4-BE49-F238E27FC236}">
                    <a16:creationId xmlns:a16="http://schemas.microsoft.com/office/drawing/2014/main" id="{1FE69071-069D-C601-2C3B-13E0C7537B16}"/>
                  </a:ext>
                </a:extLst>
              </p:cNvPr>
              <p:cNvSpPr txBox="1"/>
              <p:nvPr/>
            </p:nvSpPr>
            <p:spPr>
              <a:xfrm>
                <a:off x="4813747" y="3072892"/>
                <a:ext cx="372834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00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0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TW" sz="10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kumimoji="0" lang="zh-TW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 </a:t>
                </a:r>
              </a:p>
            </p:txBody>
          </p:sp>
        </mc:Choice>
        <mc:Fallback xmlns="">
          <p:sp>
            <p:nvSpPr>
              <p:cNvPr id="18" name="文字方塊 51">
                <a:extLst>
                  <a:ext uri="{FF2B5EF4-FFF2-40B4-BE49-F238E27FC236}">
                    <a16:creationId xmlns:a16="http://schemas.microsoft.com/office/drawing/2014/main" id="{1FE69071-069D-C601-2C3B-13E0C7537B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3747" y="3072892"/>
                <a:ext cx="372834" cy="246221"/>
              </a:xfrm>
              <a:prstGeom prst="rect">
                <a:avLst/>
              </a:prstGeom>
              <a:blipFill>
                <a:blip r:embed="rId6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326456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38CCD1-EDB1-CECC-2673-D24B3C1705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5FBDFA9-CAA5-5ACA-B062-8B235752B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92875"/>
            <a:ext cx="2057400" cy="365125"/>
          </a:xfrm>
        </p:spPr>
        <p:txBody>
          <a:bodyPr/>
          <a:lstStyle/>
          <a:p>
            <a:fld id="{8FB7C883-B5AB-4F1C-8127-8D19C684E47C}" type="slidenum">
              <a:rPr lang="zh-TW" altLang="en-US" smtClean="0"/>
              <a:t>5</a:t>
            </a:fld>
            <a:endParaRPr lang="zh-TW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9E5BF1-A209-4BF2-E1D1-5BD7D383DA3C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5394960" cy="3383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1.1 Introduction: Motivation, Objective and Global Framework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3" name="文字方塊 4">
            <a:extLst>
              <a:ext uri="{FF2B5EF4-FFF2-40B4-BE49-F238E27FC236}">
                <a16:creationId xmlns:a16="http://schemas.microsoft.com/office/drawing/2014/main" id="{AE531FA1-A15C-E8E1-4250-029F3DBC7C99}"/>
              </a:ext>
            </a:extLst>
          </p:cNvPr>
          <p:cNvSpPr txBox="1"/>
          <p:nvPr/>
        </p:nvSpPr>
        <p:spPr>
          <a:xfrm>
            <a:off x="158782" y="175824"/>
            <a:ext cx="1934385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500" b="1" dirty="0"/>
              <a:t>3. Global Framework</a:t>
            </a:r>
            <a:endParaRPr lang="zh-TW" altLang="en-US" sz="1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CD7DD5-36AC-6BB0-9F0D-3C06DECF5A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962" y="439763"/>
            <a:ext cx="6411469" cy="5358157"/>
          </a:xfrm>
          <a:prstGeom prst="rect">
            <a:avLst/>
          </a:prstGeom>
        </p:spPr>
      </p:pic>
      <p:sp>
        <p:nvSpPr>
          <p:cNvPr id="8" name="Rectangle 1">
            <a:extLst>
              <a:ext uri="{FF2B5EF4-FFF2-40B4-BE49-F238E27FC236}">
                <a16:creationId xmlns:a16="http://schemas.microsoft.com/office/drawing/2014/main" id="{030C855B-4646-731E-9953-AE70F1B5FF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962" y="5688449"/>
            <a:ext cx="7662734" cy="1169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TransUnet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to identify the nodule level as benign or malignant.</a:t>
            </a:r>
            <a:r>
              <a:rPr lang="en-US" altLang="en-US" sz="1400" dirty="0">
                <a:latin typeface="Arial" panose="020B0604020202020204" pitchFamily="34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TransUnet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is based on the transformer and the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Unet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network. In</a:t>
            </a:r>
            <a:r>
              <a:rPr lang="en-US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addition, the structure of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TransUnet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as well as the configuration</a:t>
            </a:r>
            <a:r>
              <a:rPr lang="en-US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settings, are shown in Figure 2. In particular, </a:t>
            </a:r>
            <a:r>
              <a:rPr kumimoji="0" lang="en-US" altLang="en-US" sz="1400" b="0" i="0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the transformer is</a:t>
            </a:r>
            <a:r>
              <a:rPr lang="en-US" altLang="en-US" sz="1400" dirty="0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en-US" sz="1400" b="0" i="0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presented for the purpose of encoding feature representations of</a:t>
            </a:r>
            <a:r>
              <a:rPr lang="en-US" altLang="en-US" sz="1400" dirty="0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en-US" sz="1400" b="0" i="0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input CT scans.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Then, the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Unet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was used to decode the hidden</a:t>
            </a:r>
            <a:r>
              <a:rPr lang="en-US" altLang="en-US" sz="1400" dirty="0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feature for outputting the final classification results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EE44A411-01E0-118C-94A9-890DCE20FC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89744" y="5279237"/>
            <a:ext cx="3505216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Figure 2. The architecture of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TransUnet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880969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1197C00F-3B04-1AC3-F613-04F3300B9A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4192" y="901701"/>
            <a:ext cx="4128885" cy="5956299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03D3642-3CDF-31A5-E5A0-263D0F1774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92875"/>
            <a:ext cx="2057400" cy="365125"/>
          </a:xfrm>
        </p:spPr>
        <p:txBody>
          <a:bodyPr/>
          <a:lstStyle/>
          <a:p>
            <a:fld id="{8FB7C883-B5AB-4F1C-8127-8D19C684E47C}" type="slidenum">
              <a:rPr lang="zh-TW" altLang="en-US" smtClean="0"/>
              <a:t>6</a:t>
            </a:fld>
            <a:endParaRPr lang="zh-TW" altLang="en-US"/>
          </a:p>
        </p:txBody>
      </p:sp>
      <p:sp>
        <p:nvSpPr>
          <p:cNvPr id="3" name="文字方塊 1">
            <a:extLst>
              <a:ext uri="{FF2B5EF4-FFF2-40B4-BE49-F238E27FC236}">
                <a16:creationId xmlns:a16="http://schemas.microsoft.com/office/drawing/2014/main" id="{1E039113-E782-F153-597D-6F3D0515ACB0}"/>
              </a:ext>
            </a:extLst>
          </p:cNvPr>
          <p:cNvSpPr txBox="1"/>
          <p:nvPr/>
        </p:nvSpPr>
        <p:spPr>
          <a:xfrm>
            <a:off x="-43725" y="-34944"/>
            <a:ext cx="89146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1.2.1 Related Works: Automated Extraction and Classification of Pulmonary Lung Nodules from CT Scans</a:t>
            </a:r>
            <a:endParaRPr lang="zh-TW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文字方塊 68">
            <a:extLst>
              <a:ext uri="{FF2B5EF4-FFF2-40B4-BE49-F238E27FC236}">
                <a16:creationId xmlns:a16="http://schemas.microsoft.com/office/drawing/2014/main" id="{068EF32E-191A-A94E-2C0C-BAFB7C530257}"/>
              </a:ext>
            </a:extLst>
          </p:cNvPr>
          <p:cNvSpPr txBox="1"/>
          <p:nvPr/>
        </p:nvSpPr>
        <p:spPr>
          <a:xfrm>
            <a:off x="3921557" y="2430653"/>
            <a:ext cx="22715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zh-TW" sz="1200" dirty="0">
                <a:latin typeface="Calibri" panose="020F0502020204030204"/>
                <a:ea typeface="新細明體" panose="02020500000000000000" pitchFamily="18" charset="-120"/>
              </a:rPr>
              <a:t>Train a U-Net convolutional neural network for image </a:t>
            </a:r>
            <a:r>
              <a:rPr lang="en-US" altLang="zh-TW" sz="1200" dirty="0">
                <a:solidFill>
                  <a:srgbClr val="00B0F0"/>
                </a:solidFill>
                <a:latin typeface="Calibri" panose="020F0502020204030204"/>
                <a:ea typeface="新細明體" panose="02020500000000000000" pitchFamily="18" charset="-120"/>
              </a:rPr>
              <a:t>segmentation of the nodules</a:t>
            </a:r>
            <a:r>
              <a:rPr lang="en-US" altLang="zh-TW" sz="1200" dirty="0">
                <a:latin typeface="Calibri" panose="020F0502020204030204"/>
                <a:ea typeface="新細明體" panose="02020500000000000000" pitchFamily="18" charset="-120"/>
              </a:rPr>
              <a:t>. </a:t>
            </a:r>
            <a:endParaRPr kumimoji="0" lang="zh-TW" altLang="en-US" sz="12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" name="文字方塊 68">
            <a:extLst>
              <a:ext uri="{FF2B5EF4-FFF2-40B4-BE49-F238E27FC236}">
                <a16:creationId xmlns:a16="http://schemas.microsoft.com/office/drawing/2014/main" id="{04BA9AD0-436E-F36D-0547-D4BCE1A456BE}"/>
              </a:ext>
            </a:extLst>
          </p:cNvPr>
          <p:cNvSpPr txBox="1"/>
          <p:nvPr/>
        </p:nvSpPr>
        <p:spPr>
          <a:xfrm>
            <a:off x="4080077" y="3999066"/>
            <a:ext cx="22715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zh-TW" sz="1200" dirty="0">
                <a:solidFill>
                  <a:srgbClr val="00B0F0"/>
                </a:solidFill>
                <a:latin typeface="Calibri" panose="020F0502020204030204"/>
                <a:ea typeface="新細明體" panose="02020500000000000000" pitchFamily="18" charset="-120"/>
              </a:rPr>
              <a:t>False positive reduction</a:t>
            </a:r>
            <a:r>
              <a:rPr lang="en-US" altLang="zh-TW" sz="1200" dirty="0">
                <a:latin typeface="Calibri" panose="020F0502020204030204"/>
                <a:ea typeface="新細明體" panose="02020500000000000000" pitchFamily="18" charset="-120"/>
              </a:rPr>
              <a:t>. Train a CNN model with labels (TP and FP). Reduce the FP while slightly reducing the TP. </a:t>
            </a:r>
            <a:endParaRPr kumimoji="0" lang="zh-TW" altLang="en-US" sz="12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" name="文字方塊 68">
            <a:extLst>
              <a:ext uri="{FF2B5EF4-FFF2-40B4-BE49-F238E27FC236}">
                <a16:creationId xmlns:a16="http://schemas.microsoft.com/office/drawing/2014/main" id="{D4F1CAF5-80C6-6F59-534B-0C8CFC93C271}"/>
              </a:ext>
            </a:extLst>
          </p:cNvPr>
          <p:cNvSpPr txBox="1"/>
          <p:nvPr/>
        </p:nvSpPr>
        <p:spPr>
          <a:xfrm>
            <a:off x="3088758" y="5597891"/>
            <a:ext cx="182183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en-US" altLang="zh-TW" sz="12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Crop the largest nodule from each patient.</a:t>
            </a:r>
          </a:p>
          <a:p>
            <a:pPr>
              <a:defRPr/>
            </a:pPr>
            <a:r>
              <a:rPr lang="en-US" altLang="zh-TW" sz="1200" dirty="0">
                <a:latin typeface="Calibri" panose="020F0502020204030204"/>
                <a:ea typeface="新細明體" panose="02020500000000000000" pitchFamily="18" charset="-120"/>
              </a:rPr>
              <a:t>Use CNN to train a classifier (</a:t>
            </a:r>
            <a:r>
              <a:rPr kumimoji="0" lang="en-US" altLang="zh-TW" sz="120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cancerous or non-cancerous</a:t>
            </a:r>
            <a:r>
              <a:rPr kumimoji="0" lang="en-US" altLang="zh-TW" sz="12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).</a:t>
            </a:r>
          </a:p>
        </p:txBody>
      </p:sp>
      <p:sp>
        <p:nvSpPr>
          <p:cNvPr id="7" name="文字方塊 68">
            <a:extLst>
              <a:ext uri="{FF2B5EF4-FFF2-40B4-BE49-F238E27FC236}">
                <a16:creationId xmlns:a16="http://schemas.microsoft.com/office/drawing/2014/main" id="{DC7521F5-2BF4-F561-82A9-22A29BE88E72}"/>
              </a:ext>
            </a:extLst>
          </p:cNvPr>
          <p:cNvSpPr txBox="1"/>
          <p:nvPr/>
        </p:nvSpPr>
        <p:spPr>
          <a:xfrm>
            <a:off x="5474084" y="6169806"/>
            <a:ext cx="35174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en-US" altLang="zh-TW" sz="12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Figure 2. Obtain a large lung CT dataset that contains annotated nodules that are verified by trained radiologists.</a:t>
            </a:r>
          </a:p>
        </p:txBody>
      </p:sp>
      <p:sp>
        <p:nvSpPr>
          <p:cNvPr id="8" name="文字方塊 68">
            <a:extLst>
              <a:ext uri="{FF2B5EF4-FFF2-40B4-BE49-F238E27FC236}">
                <a16:creationId xmlns:a16="http://schemas.microsoft.com/office/drawing/2014/main" id="{DFC09553-B45E-9BFD-6724-87E1B0378AD2}"/>
              </a:ext>
            </a:extLst>
          </p:cNvPr>
          <p:cNvSpPr txBox="1"/>
          <p:nvPr/>
        </p:nvSpPr>
        <p:spPr>
          <a:xfrm>
            <a:off x="5746390" y="2410057"/>
            <a:ext cx="18664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en-US" altLang="zh-TW" sz="12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Processed lung image after normalizing and masking off areas that is not the lung tissue.</a:t>
            </a:r>
          </a:p>
        </p:txBody>
      </p:sp>
      <p:sp>
        <p:nvSpPr>
          <p:cNvPr id="9" name="文字方塊 68">
            <a:extLst>
              <a:ext uri="{FF2B5EF4-FFF2-40B4-BE49-F238E27FC236}">
                <a16:creationId xmlns:a16="http://schemas.microsoft.com/office/drawing/2014/main" id="{599BE99C-EEA5-62D9-A360-28C44FE1CC9F}"/>
              </a:ext>
            </a:extLst>
          </p:cNvPr>
          <p:cNvSpPr txBox="1"/>
          <p:nvPr/>
        </p:nvSpPr>
        <p:spPr>
          <a:xfrm>
            <a:off x="7458989" y="2412130"/>
            <a:ext cx="18664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en-US" altLang="zh-TW" sz="12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Nodule mask is generated to be used as a label for nodule segmentation in a U-Net CNN.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06E6F6A-705E-E726-BC91-2AA9CDB0D8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6104" y="1532049"/>
            <a:ext cx="963885" cy="9144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D87CD19-AF28-A96A-C6BF-30AB46A683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7221" y="1547792"/>
            <a:ext cx="974643" cy="914400"/>
          </a:xfrm>
          <a:prstGeom prst="rect">
            <a:avLst/>
          </a:prstGeom>
        </p:spPr>
      </p:pic>
      <p:sp>
        <p:nvSpPr>
          <p:cNvPr id="17" name="文字方塊 68">
            <a:extLst>
              <a:ext uri="{FF2B5EF4-FFF2-40B4-BE49-F238E27FC236}">
                <a16:creationId xmlns:a16="http://schemas.microsoft.com/office/drawing/2014/main" id="{8DB46DAD-AAB5-38A4-6B4B-B028DA81BBC2}"/>
              </a:ext>
            </a:extLst>
          </p:cNvPr>
          <p:cNvSpPr txBox="1"/>
          <p:nvPr/>
        </p:nvSpPr>
        <p:spPr>
          <a:xfrm>
            <a:off x="0" y="213991"/>
            <a:ext cx="825192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Wingdings" panose="05000000000000000000" pitchFamily="2" charset="2"/>
              <a:buChar char="Ø"/>
              <a:defRPr/>
            </a:pPr>
            <a:r>
              <a:rPr lang="en-US" altLang="zh-TW" sz="1400" dirty="0">
                <a:latin typeface="Calibri" panose="020F0502020204030204"/>
                <a:ea typeface="新細明體" panose="02020500000000000000" pitchFamily="18" charset="-120"/>
              </a:rPr>
              <a:t>Determine </a:t>
            </a:r>
            <a:r>
              <a:rPr lang="en-US" altLang="zh-TW" sz="1400" dirty="0">
                <a:solidFill>
                  <a:srgbClr val="00B0F0"/>
                </a:solidFill>
                <a:latin typeface="Calibri" panose="020F0502020204030204"/>
                <a:ea typeface="新細明體" panose="02020500000000000000" pitchFamily="18" charset="-120"/>
              </a:rPr>
              <a:t>the features of a nodule </a:t>
            </a:r>
            <a:r>
              <a:rPr lang="en-US" altLang="zh-TW" sz="1400" dirty="0">
                <a:latin typeface="Calibri" panose="020F0502020204030204"/>
                <a:ea typeface="新細明體" panose="02020500000000000000" pitchFamily="18" charset="-120"/>
              </a:rPr>
              <a:t>that are associated with </a:t>
            </a:r>
            <a:r>
              <a:rPr lang="en-US" altLang="zh-TW" sz="1400" dirty="0">
                <a:solidFill>
                  <a:srgbClr val="00B0F0"/>
                </a:solidFill>
                <a:latin typeface="Calibri" panose="020F0502020204030204"/>
                <a:ea typeface="新細明體" panose="02020500000000000000" pitchFamily="18" charset="-120"/>
              </a:rPr>
              <a:t>malignancy</a:t>
            </a:r>
            <a:r>
              <a:rPr lang="en-US" altLang="zh-TW" sz="1400" dirty="0">
                <a:latin typeface="Calibri" panose="020F0502020204030204"/>
                <a:ea typeface="新細明體" panose="02020500000000000000" pitchFamily="18" charset="-120"/>
              </a:rPr>
              <a:t>.</a:t>
            </a:r>
          </a:p>
          <a:p>
            <a:pPr marL="285750" lvl="0" indent="-285750">
              <a:buFont typeface="Wingdings" panose="05000000000000000000" pitchFamily="2" charset="2"/>
              <a:buChar char="Ø"/>
              <a:defRPr/>
            </a:pPr>
            <a:r>
              <a:rPr kumimoji="0" lang="en-US" altLang="zh-TW" sz="1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A CNN model may be used to determine the </a:t>
            </a:r>
            <a:r>
              <a:rPr kumimoji="0" lang="en-US" altLang="zh-TW" sz="140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features associated with cancerous or non-cancerous </a:t>
            </a:r>
            <a:r>
              <a:rPr kumimoji="0" lang="en-US" altLang="zh-TW" sz="1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pulmonary nodules and may </a:t>
            </a:r>
            <a:r>
              <a:rPr kumimoji="0" lang="en-US" altLang="zh-TW" sz="140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reduce the FP rate </a:t>
            </a:r>
            <a:r>
              <a:rPr kumimoji="0" lang="en-US" altLang="zh-TW" sz="1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of CT lung cancer screenings.</a:t>
            </a:r>
            <a:endParaRPr kumimoji="0" lang="zh-TW" altLang="en-US" sz="1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ACB4FC0-BA3F-8513-92F4-1146AB954806}"/>
              </a:ext>
            </a:extLst>
          </p:cNvPr>
          <p:cNvCxnSpPr>
            <a:cxnSpLocks/>
          </p:cNvCxnSpPr>
          <p:nvPr/>
        </p:nvCxnSpPr>
        <p:spPr>
          <a:xfrm flipV="1">
            <a:off x="3780108" y="1546995"/>
            <a:ext cx="1966282" cy="4241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DFFE642-3848-C062-0D0E-695C20802F9D}"/>
              </a:ext>
            </a:extLst>
          </p:cNvPr>
          <p:cNvCxnSpPr>
            <a:cxnSpLocks/>
          </p:cNvCxnSpPr>
          <p:nvPr/>
        </p:nvCxnSpPr>
        <p:spPr>
          <a:xfrm>
            <a:off x="3827016" y="2278589"/>
            <a:ext cx="1919374" cy="1520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字方塊 68">
            <a:extLst>
              <a:ext uri="{FF2B5EF4-FFF2-40B4-BE49-F238E27FC236}">
                <a16:creationId xmlns:a16="http://schemas.microsoft.com/office/drawing/2014/main" id="{BA495CBA-E669-26F6-41DF-6EB8432AF5C5}"/>
              </a:ext>
            </a:extLst>
          </p:cNvPr>
          <p:cNvSpPr txBox="1"/>
          <p:nvPr/>
        </p:nvSpPr>
        <p:spPr>
          <a:xfrm>
            <a:off x="133407" y="1198115"/>
            <a:ext cx="273946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en-US" altLang="zh-TW" sz="120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Re-Train on the same U-Net CNN</a:t>
            </a:r>
            <a:r>
              <a:rPr kumimoji="0" lang="en-US" altLang="zh-TW" sz="120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 </a:t>
            </a:r>
            <a:r>
              <a:rPr kumimoji="0" lang="en-US" altLang="zh-TW" sz="12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model </a:t>
            </a:r>
          </a:p>
          <a:p>
            <a:pPr lvl="0">
              <a:defRPr/>
            </a:pPr>
            <a:r>
              <a:rPr lang="en-US" altLang="zh-TW" sz="1200" dirty="0">
                <a:latin typeface="Calibri" panose="020F0502020204030204"/>
                <a:ea typeface="新細明體" panose="02020500000000000000" pitchFamily="18" charset="-120"/>
              </a:rPr>
              <a:t>(Kaggle Lung CT Dataset)</a:t>
            </a:r>
            <a:endParaRPr kumimoji="0" lang="en-US" altLang="zh-TW" sz="12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  <a:p>
            <a:pPr lvl="0">
              <a:defRPr/>
            </a:pPr>
            <a:r>
              <a:rPr kumimoji="0" lang="en-US" altLang="zh-TW" sz="12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Obtain a second large lung CT dataset and isolate the largest nodule from each patient.</a:t>
            </a:r>
          </a:p>
        </p:txBody>
      </p:sp>
      <p:sp>
        <p:nvSpPr>
          <p:cNvPr id="32" name="文字方塊 68">
            <a:extLst>
              <a:ext uri="{FF2B5EF4-FFF2-40B4-BE49-F238E27FC236}">
                <a16:creationId xmlns:a16="http://schemas.microsoft.com/office/drawing/2014/main" id="{E80E2AC1-DDA8-4A34-0157-37106B7C9EFA}"/>
              </a:ext>
            </a:extLst>
          </p:cNvPr>
          <p:cNvSpPr txBox="1"/>
          <p:nvPr/>
        </p:nvSpPr>
        <p:spPr>
          <a:xfrm>
            <a:off x="5379053" y="800198"/>
            <a:ext cx="32320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en-US" altLang="zh-TW" sz="120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Pre-Train on the same U-Net CNN </a:t>
            </a:r>
            <a:r>
              <a:rPr kumimoji="0" lang="en-US" altLang="zh-TW" sz="12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model</a:t>
            </a:r>
          </a:p>
          <a:p>
            <a:pPr lvl="0">
              <a:defRPr/>
            </a:pPr>
            <a:r>
              <a:rPr lang="en-US" altLang="zh-TW" sz="1200" dirty="0">
                <a:latin typeface="Calibri" panose="020F0502020204030204"/>
                <a:ea typeface="新細明體" panose="02020500000000000000" pitchFamily="18" charset="-120"/>
              </a:rPr>
              <a:t>(LIDC CT Scans )</a:t>
            </a:r>
            <a:endParaRPr kumimoji="0" lang="en-US" altLang="zh-TW" sz="12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  <a:p>
            <a:pPr lvl="0">
              <a:defRPr/>
            </a:pPr>
            <a:r>
              <a:rPr kumimoji="0" lang="en-US" altLang="zh-TW" sz="12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Obtain a second large lung CT dataset and isolate the largest nodule from each patient.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869ABDC-0265-DEE1-37EF-B9A3BA2C76D1}"/>
              </a:ext>
            </a:extLst>
          </p:cNvPr>
          <p:cNvSpPr/>
          <p:nvPr/>
        </p:nvSpPr>
        <p:spPr>
          <a:xfrm>
            <a:off x="1464192" y="2004992"/>
            <a:ext cx="1096977" cy="1310964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78C17DB-D81D-D155-EDC9-A678F6F02623}"/>
              </a:ext>
            </a:extLst>
          </p:cNvPr>
          <p:cNvSpPr/>
          <p:nvPr/>
        </p:nvSpPr>
        <p:spPr>
          <a:xfrm>
            <a:off x="1895051" y="5300817"/>
            <a:ext cx="1276901" cy="1310964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1231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群組 98">
            <a:extLst>
              <a:ext uri="{FF2B5EF4-FFF2-40B4-BE49-F238E27FC236}">
                <a16:creationId xmlns:a16="http://schemas.microsoft.com/office/drawing/2014/main" id="{D8C2333C-1A72-18E3-CA9A-9FAA87526512}"/>
              </a:ext>
            </a:extLst>
          </p:cNvPr>
          <p:cNvGrpSpPr/>
          <p:nvPr/>
        </p:nvGrpSpPr>
        <p:grpSpPr>
          <a:xfrm>
            <a:off x="7586136" y="576023"/>
            <a:ext cx="1476825" cy="1567033"/>
            <a:chOff x="7586136" y="576023"/>
            <a:chExt cx="1476825" cy="1567033"/>
          </a:xfrm>
        </p:grpSpPr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2FC0D4EB-4DCB-9880-D0F4-D90524100B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86136" y="881230"/>
              <a:ext cx="965026" cy="768212"/>
            </a:xfrm>
            <a:prstGeom prst="rect">
              <a:avLst/>
            </a:prstGeom>
          </p:spPr>
        </p:pic>
        <p:cxnSp>
          <p:nvCxnSpPr>
            <p:cNvPr id="9" name="直線單箭頭接點 8">
              <a:extLst>
                <a:ext uri="{FF2B5EF4-FFF2-40B4-BE49-F238E27FC236}">
                  <a16:creationId xmlns:a16="http://schemas.microsoft.com/office/drawing/2014/main" id="{E44E3301-760A-BF0E-05EE-1AAB8BEC24B4}"/>
                </a:ext>
              </a:extLst>
            </p:cNvPr>
            <p:cNvCxnSpPr>
              <a:cxnSpLocks/>
            </p:cNvCxnSpPr>
            <p:nvPr/>
          </p:nvCxnSpPr>
          <p:spPr>
            <a:xfrm>
              <a:off x="8356846" y="1842620"/>
              <a:ext cx="416547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690A6D1F-FB68-33DD-3F0C-D08297E7E02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90096" y="576023"/>
              <a:ext cx="666750" cy="666750"/>
            </a:xfrm>
            <a:prstGeom prst="rect">
              <a:avLst/>
            </a:prstGeom>
          </p:spPr>
        </p:pic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21151502-D679-C784-6F21-1F7AFB939C4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781080" y="667007"/>
              <a:ext cx="666750" cy="666750"/>
            </a:xfrm>
            <a:prstGeom prst="rect">
              <a:avLst/>
            </a:prstGeom>
          </p:spPr>
        </p:pic>
        <p:pic>
          <p:nvPicPr>
            <p:cNvPr id="12" name="圖片 11">
              <a:extLst>
                <a:ext uri="{FF2B5EF4-FFF2-40B4-BE49-F238E27FC236}">
                  <a16:creationId xmlns:a16="http://schemas.microsoft.com/office/drawing/2014/main" id="{27693A28-85E1-CBE5-113E-33BEB1C4163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872064" y="757991"/>
              <a:ext cx="666750" cy="666750"/>
            </a:xfrm>
            <a:prstGeom prst="rect">
              <a:avLst/>
            </a:prstGeom>
          </p:spPr>
        </p:pic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7B966805-7945-4A84-0919-664A33CB84D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956224" y="842151"/>
              <a:ext cx="666750" cy="666750"/>
            </a:xfrm>
            <a:prstGeom prst="rect">
              <a:avLst/>
            </a:prstGeom>
          </p:spPr>
        </p:pic>
        <p:pic>
          <p:nvPicPr>
            <p:cNvPr id="32" name="圖片 31">
              <a:extLst>
                <a:ext uri="{FF2B5EF4-FFF2-40B4-BE49-F238E27FC236}">
                  <a16:creationId xmlns:a16="http://schemas.microsoft.com/office/drawing/2014/main" id="{46EDFBCA-39E2-9B3F-ADBC-0FCF33174F9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40384" y="926311"/>
              <a:ext cx="666750" cy="666750"/>
            </a:xfrm>
            <a:prstGeom prst="rect">
              <a:avLst/>
            </a:prstGeom>
          </p:spPr>
        </p:pic>
        <p:pic>
          <p:nvPicPr>
            <p:cNvPr id="34" name="圖片 33">
              <a:extLst>
                <a:ext uri="{FF2B5EF4-FFF2-40B4-BE49-F238E27FC236}">
                  <a16:creationId xmlns:a16="http://schemas.microsoft.com/office/drawing/2014/main" id="{9FD92CEB-40B3-1AD5-8A50-592DE859C9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31368" y="1017295"/>
              <a:ext cx="666750" cy="666750"/>
            </a:xfrm>
            <a:prstGeom prst="rect">
              <a:avLst/>
            </a:prstGeom>
          </p:spPr>
        </p:pic>
        <p:pic>
          <p:nvPicPr>
            <p:cNvPr id="35" name="圖片 34">
              <a:extLst>
                <a:ext uri="{FF2B5EF4-FFF2-40B4-BE49-F238E27FC236}">
                  <a16:creationId xmlns:a16="http://schemas.microsoft.com/office/drawing/2014/main" id="{503C4E56-5EBF-A6BA-145F-152E29939F2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215528" y="1108279"/>
              <a:ext cx="666750" cy="666750"/>
            </a:xfrm>
            <a:prstGeom prst="rect">
              <a:avLst/>
            </a:prstGeom>
          </p:spPr>
        </p:pic>
        <p:pic>
          <p:nvPicPr>
            <p:cNvPr id="36" name="圖片 35">
              <a:extLst>
                <a:ext uri="{FF2B5EF4-FFF2-40B4-BE49-F238E27FC236}">
                  <a16:creationId xmlns:a16="http://schemas.microsoft.com/office/drawing/2014/main" id="{584D1109-1D46-BBA6-79D1-B0B7F4CFBF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299688" y="1192439"/>
              <a:ext cx="666750" cy="666750"/>
            </a:xfrm>
            <a:prstGeom prst="rect">
              <a:avLst/>
            </a:prstGeom>
          </p:spPr>
        </p:pic>
        <p:pic>
          <p:nvPicPr>
            <p:cNvPr id="38" name="圖片 37">
              <a:extLst>
                <a:ext uri="{FF2B5EF4-FFF2-40B4-BE49-F238E27FC236}">
                  <a16:creationId xmlns:a16="http://schemas.microsoft.com/office/drawing/2014/main" id="{461AC295-C0C2-45BE-3596-66B49D300B6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390672" y="1283423"/>
              <a:ext cx="666750" cy="666750"/>
            </a:xfrm>
            <a:prstGeom prst="rect">
              <a:avLst/>
            </a:prstGeom>
          </p:spPr>
        </p:pic>
        <p:sp>
          <p:nvSpPr>
            <p:cNvPr id="39" name="文字方塊 38">
              <a:extLst>
                <a:ext uri="{FF2B5EF4-FFF2-40B4-BE49-F238E27FC236}">
                  <a16:creationId xmlns:a16="http://schemas.microsoft.com/office/drawing/2014/main" id="{6DD0D129-5E86-42B5-7A7D-BFE8514711DC}"/>
                </a:ext>
              </a:extLst>
            </p:cNvPr>
            <p:cNvSpPr txBox="1"/>
            <p:nvPr/>
          </p:nvSpPr>
          <p:spPr>
            <a:xfrm>
              <a:off x="8447830" y="1925663"/>
              <a:ext cx="575766" cy="2173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(8, H, W)</a:t>
              </a:r>
              <a:endParaRPr kumimoji="0" lang="zh-TW" alt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pic>
          <p:nvPicPr>
            <p:cNvPr id="42" name="圖片 41">
              <a:extLst>
                <a:ext uri="{FF2B5EF4-FFF2-40B4-BE49-F238E27FC236}">
                  <a16:creationId xmlns:a16="http://schemas.microsoft.com/office/drawing/2014/main" id="{6DD5DEED-0090-EE3D-AB5C-7FF0BB9A317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396211" y="1286565"/>
              <a:ext cx="666750" cy="666750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D4FD7661-4FB5-3D66-4295-7A3E86C26B1C}"/>
                  </a:ext>
                </a:extLst>
              </p:cNvPr>
              <p:cNvSpPr txBox="1"/>
              <p:nvPr/>
            </p:nvSpPr>
            <p:spPr>
              <a:xfrm>
                <a:off x="7663133" y="5975486"/>
                <a:ext cx="549853" cy="2923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13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TW" sz="13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𝑧</m:t>
                          </m:r>
                        </m:e>
                        <m:sub>
                          <m:r>
                            <a:rPr kumimoji="0" lang="en-US" altLang="zh-TW" sz="13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  <m:r>
                            <a:rPr kumimoji="0" lang="en-US" altLang="zh-TW" sz="13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kumimoji="0" lang="zh-TW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D4FD7661-4FB5-3D66-4295-7A3E86C26B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3133" y="5975486"/>
                <a:ext cx="549853" cy="29238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8" name="群組 27">
            <a:extLst>
              <a:ext uri="{FF2B5EF4-FFF2-40B4-BE49-F238E27FC236}">
                <a16:creationId xmlns:a16="http://schemas.microsoft.com/office/drawing/2014/main" id="{E1CFCC7B-3404-AE04-8F45-11144361ABA3}"/>
              </a:ext>
            </a:extLst>
          </p:cNvPr>
          <p:cNvGrpSpPr/>
          <p:nvPr/>
        </p:nvGrpSpPr>
        <p:grpSpPr>
          <a:xfrm>
            <a:off x="683198" y="4812182"/>
            <a:ext cx="7549233" cy="1943650"/>
            <a:chOff x="452119" y="567406"/>
            <a:chExt cx="7549233" cy="1943650"/>
          </a:xfrm>
        </p:grpSpPr>
        <p:sp>
          <p:nvSpPr>
            <p:cNvPr id="5" name="文字方塊 4">
              <a:extLst>
                <a:ext uri="{FF2B5EF4-FFF2-40B4-BE49-F238E27FC236}">
                  <a16:creationId xmlns:a16="http://schemas.microsoft.com/office/drawing/2014/main" id="{3B2F27F1-8BED-E30B-2A7B-79E9D1C15C69}"/>
                </a:ext>
              </a:extLst>
            </p:cNvPr>
            <p:cNvSpPr txBox="1"/>
            <p:nvPr/>
          </p:nvSpPr>
          <p:spPr>
            <a:xfrm>
              <a:off x="452119" y="606551"/>
              <a:ext cx="3297622" cy="20005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300" b="1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1) Tokenize - Patch vector</a:t>
              </a:r>
              <a:r>
                <a:rPr kumimoji="0" lang="zh-TW" altLang="en-US" sz="1300" b="1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 </a:t>
              </a:r>
              <a:r>
                <a:rPr kumimoji="0" lang="en-US" altLang="zh-TW" sz="1300" b="1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(no overlapping) </a:t>
              </a:r>
              <a:endParaRPr kumimoji="0" lang="zh-TW" altLang="en-US" sz="13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F320FBBB-2A9F-01D4-10D8-08EFFC35C2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17093"/>
            <a:stretch/>
          </p:blipFill>
          <p:spPr>
            <a:xfrm>
              <a:off x="1060772" y="1894176"/>
              <a:ext cx="1896062" cy="264447"/>
            </a:xfrm>
            <a:prstGeom prst="rect">
              <a:avLst/>
            </a:prstGeom>
          </p:spPr>
        </p:pic>
        <p:sp>
          <p:nvSpPr>
            <p:cNvPr id="14" name="文字方塊 13">
              <a:extLst>
                <a:ext uri="{FF2B5EF4-FFF2-40B4-BE49-F238E27FC236}">
                  <a16:creationId xmlns:a16="http://schemas.microsoft.com/office/drawing/2014/main" id="{A3B07E36-1174-2E4D-2027-B8A6C3E9041A}"/>
                </a:ext>
              </a:extLst>
            </p:cNvPr>
            <p:cNvSpPr txBox="1"/>
            <p:nvPr/>
          </p:nvSpPr>
          <p:spPr>
            <a:xfrm>
              <a:off x="507619" y="1351752"/>
              <a:ext cx="4371192" cy="6001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300" b="1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2) Reshape (Flatten: 2D-1D) 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300" b="1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3) Embedding layer by W to fixed size D-dim &amp; position embedding</a:t>
              </a:r>
              <a:endParaRPr kumimoji="0" lang="zh-TW" altLang="en-US" sz="13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文字方塊 15">
                  <a:extLst>
                    <a:ext uri="{FF2B5EF4-FFF2-40B4-BE49-F238E27FC236}">
                      <a16:creationId xmlns:a16="http://schemas.microsoft.com/office/drawing/2014/main" id="{4BC416ED-75C1-3A5D-2CBB-D1F74A172416}"/>
                    </a:ext>
                  </a:extLst>
                </p:cNvPr>
                <p:cNvSpPr txBox="1"/>
                <p:nvPr/>
              </p:nvSpPr>
              <p:spPr>
                <a:xfrm>
                  <a:off x="889726" y="2144058"/>
                  <a:ext cx="4130571" cy="32387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altLang="zh-TW" sz="1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𝐸</m:t>
                      </m:r>
                    </m:oMath>
                  </a14:m>
                  <a:r>
                    <a:rPr kumimoji="0" lang="en-US" altLang="zh-TW" sz="1200" b="0" i="1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新細明體" panose="02020500000000000000" pitchFamily="18" charset="-120"/>
                      <a:cs typeface="+mn-cs"/>
                    </a:rPr>
                    <a:t> </a:t>
                  </a:r>
                  <a:r>
                    <a:rPr kumimoji="0" lang="az-Cyrl-AZ" altLang="zh-TW" sz="1200" b="0" i="1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新細明體" panose="02020500000000000000" pitchFamily="18" charset="-120"/>
                      <a:cs typeface="+mn-cs"/>
                    </a:rPr>
                    <a:t>Є</a:t>
                  </a:r>
                  <a:r>
                    <a:rPr kumimoji="0" lang="en-US" altLang="zh-TW" sz="1200" b="0" i="1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新細明體" panose="02020500000000000000" pitchFamily="18" charset="-120"/>
                      <a:cs typeface="+mn-cs"/>
                    </a:rPr>
                    <a:t>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TW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𝑅</m:t>
                          </m:r>
                        </m:e>
                        <m:sup>
                          <m:d>
                            <m:dPr>
                              <m:ctrlPr>
                                <a:rPr kumimoji="0" lang="en-US" altLang="zh-TW" sz="1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kumimoji="0" lang="en-US" altLang="zh-TW" sz="12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US" altLang="zh-TW" sz="12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𝑝</m:t>
                                  </m:r>
                                </m:e>
                                <m:sup>
                                  <m:r>
                                    <a:rPr kumimoji="0" lang="en-US" altLang="zh-TW" sz="12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kumimoji="0" lang="en-US" altLang="zh-TW" sz="1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×1024</m:t>
                              </m:r>
                              <m:r>
                                <m:rPr>
                                  <m:sty m:val="p"/>
                                </m:rPr>
                                <a:rPr kumimoji="0" lang="en-US" altLang="zh-TW" sz="12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c</m:t>
                              </m:r>
                            </m:e>
                          </m:d>
                          <m:r>
                            <a:rPr kumimoji="0" lang="en-US" altLang="zh-TW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×</m:t>
                          </m:r>
                          <m:r>
                            <a:rPr kumimoji="0" lang="en-US" altLang="zh-TW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𝐷</m:t>
                          </m:r>
                          <m:r>
                            <a:rPr kumimoji="0" lang="en-US" altLang="zh-TW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en-US" altLang="zh-TW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𝑓𝑖𝑙𝑡𝑒𝑟</m:t>
                          </m:r>
                        </m:sup>
                      </m:sSup>
                      <m:r>
                        <a:rPr kumimoji="0" lang="en-US" altLang="zh-TW" sz="12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,</m:t>
                      </m:r>
                      <m:r>
                        <a:rPr kumimoji="0" lang="zh-TW" altLang="en-US" sz="1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 </m:t>
                      </m:r>
                      <m:sSub>
                        <m:sSubPr>
                          <m:ctrlPr>
                            <a:rPr kumimoji="0" lang="en-US" altLang="zh-TW" sz="12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zh-TW" altLang="en-US" sz="12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12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en-US" altLang="zh-TW" sz="12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𝐸</m:t>
                          </m:r>
                        </m:e>
                        <m:sub>
                          <m:r>
                            <a:rPr kumimoji="0" lang="en-US" altLang="zh-TW" sz="12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𝑝𝑜𝑠</m:t>
                          </m:r>
                        </m:sub>
                      </m:sSub>
                    </m:oMath>
                  </a14:m>
                  <a:r>
                    <a:rPr kumimoji="0" lang="az-Cyrl-AZ" altLang="zh-TW" sz="1200" b="0" i="1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新細明體" panose="02020500000000000000" pitchFamily="18" charset="-120"/>
                      <a:cs typeface="+mn-cs"/>
                    </a:rPr>
                    <a:t>Є</a:t>
                  </a:r>
                  <a:r>
                    <a:rPr kumimoji="0" lang="en-US" altLang="zh-TW" sz="1200" b="0" i="1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新細明體" panose="02020500000000000000" pitchFamily="18" charset="-120"/>
                      <a:cs typeface="+mn-cs"/>
                    </a:rPr>
                    <a:t>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1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TW" sz="1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𝑅</m:t>
                          </m:r>
                        </m:e>
                        <m:sup>
                          <m:r>
                            <a:rPr kumimoji="0" lang="en-US" altLang="zh-TW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1×</m:t>
                          </m:r>
                          <m:r>
                            <a:rPr kumimoji="0" lang="en-US" altLang="zh-TW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𝐷</m:t>
                          </m:r>
                        </m:sup>
                      </m:sSup>
                      <m:r>
                        <a:rPr kumimoji="0" lang="en-US" altLang="zh-TW" sz="1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,</m:t>
                      </m:r>
                      <m:sSub>
                        <m:sSubPr>
                          <m:ctrlPr>
                            <a:rPr kumimoji="0" lang="en-US" altLang="zh-TW" sz="12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TW" sz="12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𝑧</m:t>
                          </m:r>
                        </m:e>
                        <m:sub>
                          <m:r>
                            <a:rPr kumimoji="0" lang="en-US" altLang="zh-TW" sz="12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0</m:t>
                          </m:r>
                        </m:sub>
                      </m:sSub>
                      <m:r>
                        <m:rPr>
                          <m:nor/>
                        </m:rPr>
                        <a:rPr kumimoji="0" lang="az-Cyrl-AZ" altLang="zh-TW" sz="12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新細明體" panose="02020500000000000000" pitchFamily="18" charset="-120"/>
                          <a:cs typeface="+mn-cs"/>
                        </a:rPr>
                        <m:t>Є</m:t>
                      </m:r>
                      <m:r>
                        <m:rPr>
                          <m:nor/>
                        </m:rPr>
                        <a:rPr kumimoji="0" lang="en-US" altLang="zh-TW" sz="12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新細明體" panose="02020500000000000000" pitchFamily="18" charset="-120"/>
                          <a:cs typeface="+mn-cs"/>
                        </a:rPr>
                        <m:t> </m:t>
                      </m:r>
                      <m:sSup>
                        <m:sSupPr>
                          <m:ctrlPr>
                            <a:rPr kumimoji="0" lang="en-US" altLang="zh-TW" sz="1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TW" sz="1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𝑅</m:t>
                          </m:r>
                        </m:e>
                        <m:sup>
                          <m:r>
                            <a:rPr kumimoji="0" lang="en-US" altLang="zh-TW" sz="1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𝑁</m:t>
                          </m:r>
                          <m:r>
                            <a:rPr kumimoji="0" lang="en-US" altLang="zh-TW" sz="1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×</m:t>
                          </m:r>
                          <m:r>
                            <a:rPr kumimoji="0" lang="en-US" altLang="zh-TW" sz="1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𝐷</m:t>
                          </m:r>
                        </m:sup>
                      </m:sSup>
                      <m:r>
                        <a:rPr kumimoji="0" lang="en-US" altLang="zh-TW" sz="1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,</m:t>
                      </m:r>
                      <m:sSub>
                        <m:sSubPr>
                          <m:ctrlPr>
                            <a:rPr kumimoji="0" lang="en-US" altLang="zh-TW" sz="1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TW" sz="1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</m:e>
                        <m:sub>
                          <m:r>
                            <a:rPr kumimoji="0" lang="en-US" altLang="zh-TW" sz="1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𝑝</m:t>
                          </m:r>
                        </m:sub>
                      </m:sSub>
                    </m:oMath>
                  </a14:m>
                  <a:r>
                    <a:rPr kumimoji="0" lang="en-US" altLang="zh-TW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新細明體" panose="02020500000000000000" pitchFamily="18" charset="-120"/>
                      <a:cs typeface="+mn-cs"/>
                    </a:rPr>
                    <a:t> </a:t>
                  </a:r>
                  <a14:m>
                    <m:oMath xmlns:m="http://schemas.openxmlformats.org/officeDocument/2006/math">
                      <m:r>
                        <a:rPr kumimoji="0" lang="en-US" altLang="zh-TW" sz="12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𝐸</m:t>
                      </m:r>
                    </m:oMath>
                  </a14:m>
                  <a:r>
                    <a:rPr kumimoji="0" lang="az-Cyrl-AZ" altLang="zh-TW" sz="1200" b="0" i="1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新細明體" panose="02020500000000000000" pitchFamily="18" charset="-120"/>
                      <a:cs typeface="+mn-cs"/>
                    </a:rPr>
                    <a:t> Є</a:t>
                  </a:r>
                  <a:r>
                    <a:rPr kumimoji="0" lang="en-US" altLang="zh-TW" sz="1200" b="0" i="1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新細明體" panose="02020500000000000000" pitchFamily="18" charset="-120"/>
                      <a:cs typeface="+mn-cs"/>
                    </a:rPr>
                    <a:t>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1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TW" sz="1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𝑅</m:t>
                          </m:r>
                        </m:e>
                        <m:sup>
                          <m:r>
                            <a:rPr kumimoji="0" lang="en-US" altLang="zh-TW" sz="1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1×</m:t>
                          </m:r>
                          <m:r>
                            <a:rPr kumimoji="0" lang="en-US" altLang="zh-TW" sz="1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𝐷</m:t>
                          </m:r>
                        </m:sup>
                      </m:sSup>
                    </m:oMath>
                  </a14:m>
                  <a:endParaRPr kumimoji="0" lang="zh-TW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6" name="文字方塊 15">
                  <a:extLst>
                    <a:ext uri="{FF2B5EF4-FFF2-40B4-BE49-F238E27FC236}">
                      <a16:creationId xmlns:a16="http://schemas.microsoft.com/office/drawing/2014/main" id="{4BC416ED-75C1-3A5D-2CBB-D1F74A17241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9726" y="2144058"/>
                  <a:ext cx="4130571" cy="323871"/>
                </a:xfrm>
                <a:prstGeom prst="rect">
                  <a:avLst/>
                </a:prstGeom>
                <a:blipFill>
                  <a:blip r:embed="rId8"/>
                  <a:stretch>
                    <a:fillRect b="-1132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文字方塊 17">
                  <a:extLst>
                    <a:ext uri="{FF2B5EF4-FFF2-40B4-BE49-F238E27FC236}">
                      <a16:creationId xmlns:a16="http://schemas.microsoft.com/office/drawing/2014/main" id="{B28D952D-0D2D-A79B-B9BB-0353C0269E1B}"/>
                    </a:ext>
                  </a:extLst>
                </p:cNvPr>
                <p:cNvSpPr txBox="1"/>
                <p:nvPr/>
              </p:nvSpPr>
              <p:spPr>
                <a:xfrm>
                  <a:off x="559072" y="1898838"/>
                  <a:ext cx="675640" cy="29238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altLang="zh-TW" sz="13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TW" sz="13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𝑧</m:t>
                            </m:r>
                          </m:e>
                          <m:sub>
                            <m:r>
                              <a:rPr kumimoji="0" lang="en-US" altLang="zh-TW" sz="13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0</m:t>
                            </m:r>
                          </m:sub>
                        </m:sSub>
                        <m:r>
                          <a:rPr kumimoji="0" lang="en-US" altLang="zh-TW" sz="13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=</m:t>
                        </m:r>
                      </m:oMath>
                    </m:oMathPara>
                  </a14:m>
                  <a:endParaRPr kumimoji="0" lang="zh-TW" altLang="en-US" sz="13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8" name="文字方塊 17">
                  <a:extLst>
                    <a:ext uri="{FF2B5EF4-FFF2-40B4-BE49-F238E27FC236}">
                      <a16:creationId xmlns:a16="http://schemas.microsoft.com/office/drawing/2014/main" id="{B28D952D-0D2D-A79B-B9BB-0353C0269E1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9072" y="1898838"/>
                  <a:ext cx="675640" cy="292388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文字方塊 18">
                  <a:extLst>
                    <a:ext uri="{FF2B5EF4-FFF2-40B4-BE49-F238E27FC236}">
                      <a16:creationId xmlns:a16="http://schemas.microsoft.com/office/drawing/2014/main" id="{52CEF13B-6926-17E5-8BBF-F17701490CD1}"/>
                    </a:ext>
                  </a:extLst>
                </p:cNvPr>
                <p:cNvSpPr txBox="1"/>
                <p:nvPr/>
              </p:nvSpPr>
              <p:spPr>
                <a:xfrm>
                  <a:off x="741254" y="876607"/>
                  <a:ext cx="3998980" cy="30610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sSubSup>
                        <m:sSubSupPr>
                          <m:ctrlPr>
                            <a:rPr kumimoji="0" lang="en-US" altLang="zh-TW" sz="13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SupPr>
                        <m:e>
                          <m:sSub>
                            <m:sSubPr>
                              <m:ctrlPr>
                                <a:rPr kumimoji="0" lang="en-US" altLang="zh-TW" sz="13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TW" sz="13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en-US" altLang="zh-TW" sz="13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𝑝</m:t>
                              </m:r>
                            </m:sub>
                          </m:sSub>
                          <m:r>
                            <a:rPr kumimoji="0" lang="en-US" altLang="zh-TW" sz="13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={</m:t>
                          </m:r>
                          <m:r>
                            <a:rPr kumimoji="0" lang="en-US" altLang="zh-TW" sz="13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</m:e>
                        <m:sub>
                          <m:r>
                            <a:rPr kumimoji="0" lang="en-US" altLang="zh-TW" sz="13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𝑝</m:t>
                          </m:r>
                        </m:sub>
                        <m:sup>
                          <m:r>
                            <a:rPr kumimoji="0" lang="en-US" altLang="zh-TW" sz="13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</m:sup>
                      </m:sSubSup>
                    </m:oMath>
                  </a14:m>
                  <a:r>
                    <a:rPr kumimoji="0" lang="en-US" altLang="zh-TW" sz="1300" b="0" i="1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新細明體" panose="02020500000000000000" pitchFamily="18" charset="-120"/>
                      <a:cs typeface="+mn-cs"/>
                    </a:rPr>
                    <a:t> </a:t>
                  </a:r>
                  <a:r>
                    <a:rPr kumimoji="0" lang="az-Cyrl-AZ" altLang="zh-TW" sz="1300" b="0" i="1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新細明體" panose="02020500000000000000" pitchFamily="18" charset="-120"/>
                      <a:cs typeface="+mn-cs"/>
                    </a:rPr>
                    <a:t>Є</a:t>
                  </a:r>
                  <a:r>
                    <a:rPr kumimoji="0" lang="en-US" altLang="zh-TW" sz="1300" b="0" i="1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新細明體" panose="02020500000000000000" pitchFamily="18" charset="-120"/>
                      <a:cs typeface="+mn-cs"/>
                    </a:rPr>
                    <a:t>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13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TW" sz="13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𝑅</m:t>
                          </m:r>
                        </m:e>
                        <m:sup>
                          <m:r>
                            <a:rPr kumimoji="0" lang="en-US" altLang="zh-TW" sz="13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  <m:r>
                            <a:rPr kumimoji="0" lang="en-US" altLang="zh-TW" sz="13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×</m:t>
                          </m:r>
                          <m:r>
                            <a:rPr kumimoji="0" lang="en-US" altLang="zh-TW" sz="13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(</m:t>
                          </m:r>
                          <m:sSup>
                            <m:sSupPr>
                              <m:ctrlPr>
                                <a:rPr kumimoji="0" lang="en-US" altLang="zh-TW" sz="13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US" altLang="zh-TW" sz="13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𝑝</m:t>
                              </m:r>
                            </m:e>
                            <m:sup>
                              <m:r>
                                <a:rPr kumimoji="0" lang="en-US" altLang="zh-TW" sz="13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  <m:r>
                            <a:rPr kumimoji="0" lang="en-US" altLang="zh-TW" sz="13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×</m:t>
                          </m:r>
                          <m:r>
                            <a:rPr kumimoji="0" lang="en-US" altLang="zh-TW" sz="13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  <m:r>
                            <a:rPr kumimoji="0" lang="en-US" altLang="zh-TW" sz="13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0</m:t>
                          </m:r>
                          <m:r>
                            <a:rPr kumimoji="0" lang="en-US" altLang="zh-TW" sz="13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  <m:r>
                            <a:rPr kumimoji="0" lang="en-US" altLang="zh-TW" sz="13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4</m:t>
                          </m:r>
                          <m:r>
                            <m:rPr>
                              <m:sty m:val="p"/>
                            </m:rPr>
                            <a:rPr kumimoji="0" lang="en-US" altLang="zh-TW" sz="13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c</m:t>
                          </m:r>
                          <m:r>
                            <a:rPr kumimoji="0" lang="en-US" altLang="zh-TW" sz="13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)</m:t>
                          </m:r>
                        </m:sup>
                      </m:sSup>
                      <m:r>
                        <a:rPr kumimoji="0" lang="en-US" altLang="zh-TW" sz="13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 </m:t>
                      </m:r>
                      <m:d>
                        <m:dPr>
                          <m:begChr m:val="|"/>
                          <m:endChr m:val="}"/>
                          <m:ctrlPr>
                            <a:rPr kumimoji="0" lang="en-US" altLang="zh-TW" sz="13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altLang="zh-TW" sz="13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en-US" altLang="zh-TW" sz="13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  <m:r>
                            <a:rPr kumimoji="0" lang="en-US" altLang="zh-TW" sz="13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=1,…</m:t>
                          </m:r>
                          <m:r>
                            <a:rPr kumimoji="0" lang="en-US" altLang="zh-TW" sz="13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𝑁</m:t>
                          </m:r>
                        </m:e>
                      </m:d>
                      <m:r>
                        <a:rPr kumimoji="0" lang="en-US" altLang="zh-TW" sz="13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,  </m:t>
                      </m:r>
                      <m:r>
                        <a:rPr kumimoji="0" lang="en-US" altLang="zh-TW" sz="13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𝑁</m:t>
                      </m:r>
                      <m:r>
                        <a:rPr kumimoji="0" lang="en-US" altLang="zh-TW" sz="13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US" altLang="zh-TW" sz="13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TW" sz="13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𝐻𝑊</m:t>
                          </m:r>
                        </m:num>
                        <m:den>
                          <m:sSup>
                            <m:sSupPr>
                              <m:ctrlPr>
                                <a:rPr kumimoji="0" lang="en-US" altLang="zh-TW" sz="13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US" altLang="zh-TW" sz="13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16</m:t>
                              </m:r>
                            </m:e>
                            <m:sup>
                              <m:r>
                                <a:rPr kumimoji="0" lang="en-US" altLang="zh-TW" sz="13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kumimoji="0" lang="en-US" altLang="zh-TW" sz="13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US" altLang="zh-TW" sz="13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𝑝</m:t>
                              </m:r>
                            </m:e>
                            <m:sup>
                              <m:r>
                                <a:rPr kumimoji="0" lang="en-US" altLang="zh-TW" sz="13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kumimoji="0" lang="en-US" altLang="zh-TW" sz="13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,  </m:t>
                      </m:r>
                      <m:r>
                        <a:rPr kumimoji="0" lang="en-US" altLang="zh-TW" sz="13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𝑝</m:t>
                      </m:r>
                      <m:r>
                        <a:rPr kumimoji="0" lang="en-US" altLang="zh-TW" sz="13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=1</m:t>
                      </m:r>
                    </m:oMath>
                  </a14:m>
                  <a:endParaRPr kumimoji="0" lang="zh-TW" altLang="en-US" sz="11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9" name="文字方塊 18">
                  <a:extLst>
                    <a:ext uri="{FF2B5EF4-FFF2-40B4-BE49-F238E27FC236}">
                      <a16:creationId xmlns:a16="http://schemas.microsoft.com/office/drawing/2014/main" id="{52CEF13B-6926-17E5-8BBF-F17701490CD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1254" y="876607"/>
                  <a:ext cx="3998980" cy="306109"/>
                </a:xfrm>
                <a:prstGeom prst="rect">
                  <a:avLst/>
                </a:prstGeom>
                <a:blipFill>
                  <a:blip r:embed="rId10"/>
                  <a:stretch>
                    <a:fillRect l="-1067" t="-2000" r="-457" b="-1600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A09F2C1A-B910-E033-0465-3BE1391FEC8E}"/>
                </a:ext>
              </a:extLst>
            </p:cNvPr>
            <p:cNvSpPr/>
            <p:nvPr/>
          </p:nvSpPr>
          <p:spPr>
            <a:xfrm>
              <a:off x="452119" y="567406"/>
              <a:ext cx="7549233" cy="1943650"/>
            </a:xfrm>
            <a:prstGeom prst="rect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</p:grpSp>
      <p:pic>
        <p:nvPicPr>
          <p:cNvPr id="23" name="圖片 22">
            <a:extLst>
              <a:ext uri="{FF2B5EF4-FFF2-40B4-BE49-F238E27FC236}">
                <a16:creationId xmlns:a16="http://schemas.microsoft.com/office/drawing/2014/main" id="{130CC34D-BD4A-0965-7631-4C0DAB10ED63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1594" t="15228" r="84046" b="10048"/>
          <a:stretch/>
        </p:blipFill>
        <p:spPr>
          <a:xfrm rot="16200000">
            <a:off x="5958279" y="4849525"/>
            <a:ext cx="1031500" cy="2631221"/>
          </a:xfrm>
          <a:prstGeom prst="rect">
            <a:avLst/>
          </a:prstGeom>
        </p:spPr>
      </p:pic>
      <p:grpSp>
        <p:nvGrpSpPr>
          <p:cNvPr id="27" name="群組 26">
            <a:extLst>
              <a:ext uri="{FF2B5EF4-FFF2-40B4-BE49-F238E27FC236}">
                <a16:creationId xmlns:a16="http://schemas.microsoft.com/office/drawing/2014/main" id="{1D8763C6-B532-DEAC-4A92-7A436FECA825}"/>
              </a:ext>
            </a:extLst>
          </p:cNvPr>
          <p:cNvGrpSpPr/>
          <p:nvPr/>
        </p:nvGrpSpPr>
        <p:grpSpPr>
          <a:xfrm>
            <a:off x="1833391" y="906957"/>
            <a:ext cx="5977379" cy="3521224"/>
            <a:chOff x="138193" y="1937889"/>
            <a:chExt cx="5977379" cy="3521224"/>
          </a:xfrm>
        </p:grpSpPr>
        <p:pic>
          <p:nvPicPr>
            <p:cNvPr id="4" name="圖片 3">
              <a:extLst>
                <a:ext uri="{FF2B5EF4-FFF2-40B4-BE49-F238E27FC236}">
                  <a16:creationId xmlns:a16="http://schemas.microsoft.com/office/drawing/2014/main" id="{E076B8D9-45F1-A730-5897-4EB1F597C8E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l="18885"/>
            <a:stretch/>
          </p:blipFill>
          <p:spPr>
            <a:xfrm>
              <a:off x="288579" y="1937889"/>
              <a:ext cx="5826993" cy="3521224"/>
            </a:xfrm>
            <a:prstGeom prst="rect">
              <a:avLst/>
            </a:prstGeom>
          </p:spPr>
        </p:pic>
        <p:pic>
          <p:nvPicPr>
            <p:cNvPr id="24" name="圖片 23">
              <a:extLst>
                <a:ext uri="{FF2B5EF4-FFF2-40B4-BE49-F238E27FC236}">
                  <a16:creationId xmlns:a16="http://schemas.microsoft.com/office/drawing/2014/main" id="{DCF795EB-56F3-369D-9862-A010BDA7F05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13359" y="3201046"/>
              <a:ext cx="176785" cy="853514"/>
            </a:xfrm>
            <a:prstGeom prst="rect">
              <a:avLst/>
            </a:prstGeom>
          </p:spPr>
        </p:pic>
        <p:pic>
          <p:nvPicPr>
            <p:cNvPr id="25" name="圖片 24">
              <a:extLst>
                <a:ext uri="{FF2B5EF4-FFF2-40B4-BE49-F238E27FC236}">
                  <a16:creationId xmlns:a16="http://schemas.microsoft.com/office/drawing/2014/main" id="{31381249-69BC-4864-2BAC-16DC44A22BF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38193" y="4067404"/>
              <a:ext cx="176785" cy="853514"/>
            </a:xfrm>
            <a:prstGeom prst="rect">
              <a:avLst/>
            </a:prstGeom>
          </p:spPr>
        </p:pic>
        <p:pic>
          <p:nvPicPr>
            <p:cNvPr id="26" name="圖片 25">
              <a:extLst>
                <a:ext uri="{FF2B5EF4-FFF2-40B4-BE49-F238E27FC236}">
                  <a16:creationId xmlns:a16="http://schemas.microsoft.com/office/drawing/2014/main" id="{243F4B76-4F2E-809A-9C06-1658D8734AE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13359" y="3882967"/>
              <a:ext cx="214395" cy="184437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字方塊 29">
                <a:extLst>
                  <a:ext uri="{FF2B5EF4-FFF2-40B4-BE49-F238E27FC236}">
                    <a16:creationId xmlns:a16="http://schemas.microsoft.com/office/drawing/2014/main" id="{D83B7F7D-346A-AB0D-EEBA-DEE5F187640D}"/>
                  </a:ext>
                </a:extLst>
              </p:cNvPr>
              <p:cNvSpPr txBox="1"/>
              <p:nvPr/>
            </p:nvSpPr>
            <p:spPr>
              <a:xfrm>
                <a:off x="4788066" y="5994517"/>
                <a:ext cx="549853" cy="2923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13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TW" sz="13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𝑧</m:t>
                          </m:r>
                        </m:e>
                        <m:sub>
                          <m:r>
                            <a:rPr kumimoji="0" lang="en-US" altLang="zh-TW" sz="13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kumimoji="0" lang="zh-TW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30" name="文字方塊 29">
                <a:extLst>
                  <a:ext uri="{FF2B5EF4-FFF2-40B4-BE49-F238E27FC236}">
                    <a16:creationId xmlns:a16="http://schemas.microsoft.com/office/drawing/2014/main" id="{D83B7F7D-346A-AB0D-EEBA-DEE5F18764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8066" y="5994517"/>
                <a:ext cx="549853" cy="29238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矩形 30">
            <a:extLst>
              <a:ext uri="{FF2B5EF4-FFF2-40B4-BE49-F238E27FC236}">
                <a16:creationId xmlns:a16="http://schemas.microsoft.com/office/drawing/2014/main" id="{0BDE9B5F-080D-D09A-D663-E8B549F14213}"/>
              </a:ext>
            </a:extLst>
          </p:cNvPr>
          <p:cNvSpPr/>
          <p:nvPr/>
        </p:nvSpPr>
        <p:spPr>
          <a:xfrm>
            <a:off x="1886301" y="2701100"/>
            <a:ext cx="1417732" cy="1667832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33" name="直線接點 32">
            <a:extLst>
              <a:ext uri="{FF2B5EF4-FFF2-40B4-BE49-F238E27FC236}">
                <a16:creationId xmlns:a16="http://schemas.microsoft.com/office/drawing/2014/main" id="{B5ADD2A2-514B-B7B8-0AA0-2B2FFE3E1819}"/>
              </a:ext>
            </a:extLst>
          </p:cNvPr>
          <p:cNvCxnSpPr>
            <a:cxnSpLocks/>
          </p:cNvCxnSpPr>
          <p:nvPr/>
        </p:nvCxnSpPr>
        <p:spPr>
          <a:xfrm flipH="1">
            <a:off x="692657" y="4368997"/>
            <a:ext cx="1193644" cy="429736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接點 36">
            <a:extLst>
              <a:ext uri="{FF2B5EF4-FFF2-40B4-BE49-F238E27FC236}">
                <a16:creationId xmlns:a16="http://schemas.microsoft.com/office/drawing/2014/main" id="{DEB761B7-82CE-8EA6-0DC5-390ADDC471D4}"/>
              </a:ext>
            </a:extLst>
          </p:cNvPr>
          <p:cNvCxnSpPr>
            <a:cxnSpLocks/>
          </p:cNvCxnSpPr>
          <p:nvPr/>
        </p:nvCxnSpPr>
        <p:spPr>
          <a:xfrm>
            <a:off x="3315816" y="4384478"/>
            <a:ext cx="4897170" cy="417140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A331F935-85EF-1967-F43D-2316D4C75DEA}"/>
              </a:ext>
            </a:extLst>
          </p:cNvPr>
          <p:cNvSpPr txBox="1"/>
          <p:nvPr/>
        </p:nvSpPr>
        <p:spPr>
          <a:xfrm>
            <a:off x="4983567" y="4896003"/>
            <a:ext cx="2419252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3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3) Multi Head Self-Attention (x12) </a:t>
            </a:r>
            <a:endParaRPr kumimoji="0" lang="zh-TW" altLang="en-US" sz="13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字方塊 42">
                <a:extLst>
                  <a:ext uri="{FF2B5EF4-FFF2-40B4-BE49-F238E27FC236}">
                    <a16:creationId xmlns:a16="http://schemas.microsoft.com/office/drawing/2014/main" id="{F4E2FE04-699D-899B-128D-0A0820199895}"/>
                  </a:ext>
                </a:extLst>
              </p:cNvPr>
              <p:cNvSpPr txBox="1"/>
              <p:nvPr/>
            </p:nvSpPr>
            <p:spPr>
              <a:xfrm>
                <a:off x="7052602" y="5355389"/>
                <a:ext cx="1160384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altLang="zh-TW" sz="1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,  </m:t>
                    </m:r>
                    <m:r>
                      <a:rPr kumimoji="0" lang="en-US" altLang="zh-TW" sz="1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𝑖</m:t>
                    </m:r>
                    <m:r>
                      <a:rPr kumimoji="0" lang="en-US" altLang="zh-TW" sz="1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=0 ~11</m:t>
                    </m:r>
                  </m:oMath>
                </a14:m>
                <a:r>
                  <a:rPr kumimoji="0" lang="en-US" altLang="zh-TW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 </a:t>
                </a:r>
                <a:endParaRPr kumimoji="0" lang="zh-TW" altLang="en-US" sz="12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43" name="文字方塊 42">
                <a:extLst>
                  <a:ext uri="{FF2B5EF4-FFF2-40B4-BE49-F238E27FC236}">
                    <a16:creationId xmlns:a16="http://schemas.microsoft.com/office/drawing/2014/main" id="{F4E2FE04-699D-899B-128D-0A08201998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2602" y="5355389"/>
                <a:ext cx="1160384" cy="276999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矩形 43">
            <a:extLst>
              <a:ext uri="{FF2B5EF4-FFF2-40B4-BE49-F238E27FC236}">
                <a16:creationId xmlns:a16="http://schemas.microsoft.com/office/drawing/2014/main" id="{40B9E153-76F8-3D71-B050-DE643DBAF202}"/>
              </a:ext>
            </a:extLst>
          </p:cNvPr>
          <p:cNvSpPr/>
          <p:nvPr/>
        </p:nvSpPr>
        <p:spPr>
          <a:xfrm>
            <a:off x="1886301" y="506643"/>
            <a:ext cx="1417732" cy="2145807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文字方塊 51">
                <a:extLst>
                  <a:ext uri="{FF2B5EF4-FFF2-40B4-BE49-F238E27FC236}">
                    <a16:creationId xmlns:a16="http://schemas.microsoft.com/office/drawing/2014/main" id="{D250D776-584C-D725-3E34-2048F7C2AF6F}"/>
                  </a:ext>
                </a:extLst>
              </p:cNvPr>
              <p:cNvSpPr txBox="1"/>
              <p:nvPr/>
            </p:nvSpPr>
            <p:spPr>
              <a:xfrm>
                <a:off x="289362" y="2521087"/>
                <a:ext cx="950435" cy="3794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en-US" altLang="zh-TW" sz="1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TW" sz="10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𝐻</m:t>
                          </m:r>
                        </m:num>
                        <m:den>
                          <m:r>
                            <a:rPr kumimoji="0" lang="en-US" altLang="zh-TW" sz="1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den>
                      </m:f>
                      <m:r>
                        <a:rPr kumimoji="0" lang="en-US" altLang="zh-TW" sz="1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×</m:t>
                      </m:r>
                      <m:f>
                        <m:fPr>
                          <m:ctrlPr>
                            <a:rPr kumimoji="0" lang="en-US" altLang="zh-TW" sz="10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TW" sz="1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𝑊</m:t>
                          </m:r>
                        </m:num>
                        <m:den>
                          <m:r>
                            <a:rPr kumimoji="0" lang="en-US" altLang="zh-TW" sz="1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den>
                      </m:f>
                      <m:r>
                        <a:rPr kumimoji="0" lang="en-US" altLang="zh-TW" sz="1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×64</m:t>
                      </m:r>
                      <m:r>
                        <a:rPr kumimoji="0" lang="en-US" altLang="zh-TW" sz="1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𝑐</m:t>
                      </m:r>
                    </m:oMath>
                  </m:oMathPara>
                </a14:m>
                <a:endParaRPr kumimoji="0" lang="zh-TW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52" name="文字方塊 51">
                <a:extLst>
                  <a:ext uri="{FF2B5EF4-FFF2-40B4-BE49-F238E27FC236}">
                    <a16:creationId xmlns:a16="http://schemas.microsoft.com/office/drawing/2014/main" id="{D250D776-584C-D725-3E34-2048F7C2AF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362" y="2521087"/>
                <a:ext cx="950435" cy="379463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文字方塊 52">
                <a:extLst>
                  <a:ext uri="{FF2B5EF4-FFF2-40B4-BE49-F238E27FC236}">
                    <a16:creationId xmlns:a16="http://schemas.microsoft.com/office/drawing/2014/main" id="{7704DB0F-3216-DC92-8FE4-CABE6CB9D836}"/>
                  </a:ext>
                </a:extLst>
              </p:cNvPr>
              <p:cNvSpPr txBox="1"/>
              <p:nvPr/>
            </p:nvSpPr>
            <p:spPr>
              <a:xfrm>
                <a:off x="303009" y="2982964"/>
                <a:ext cx="1001242" cy="3794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en-US" altLang="zh-TW" sz="1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TW" sz="10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𝐻</m:t>
                          </m:r>
                        </m:num>
                        <m:den>
                          <m:r>
                            <a:rPr kumimoji="0" lang="en-US" altLang="zh-TW" sz="1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4</m:t>
                          </m:r>
                        </m:den>
                      </m:f>
                      <m:r>
                        <a:rPr kumimoji="0" lang="en-US" altLang="zh-TW" sz="1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×</m:t>
                      </m:r>
                      <m:f>
                        <m:fPr>
                          <m:ctrlPr>
                            <a:rPr kumimoji="0" lang="en-US" altLang="zh-TW" sz="10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TW" sz="1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𝑊</m:t>
                          </m:r>
                        </m:num>
                        <m:den>
                          <m:r>
                            <a:rPr kumimoji="0" lang="en-US" altLang="zh-TW" sz="1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4</m:t>
                          </m:r>
                        </m:den>
                      </m:f>
                      <m:r>
                        <a:rPr kumimoji="0" lang="en-US" altLang="zh-TW" sz="1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×256</m:t>
                      </m:r>
                      <m:r>
                        <a:rPr kumimoji="0" lang="en-US" altLang="zh-TW" sz="1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𝑐</m:t>
                      </m:r>
                    </m:oMath>
                  </m:oMathPara>
                </a14:m>
                <a:endParaRPr kumimoji="0" lang="zh-TW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53" name="文字方塊 52">
                <a:extLst>
                  <a:ext uri="{FF2B5EF4-FFF2-40B4-BE49-F238E27FC236}">
                    <a16:creationId xmlns:a16="http://schemas.microsoft.com/office/drawing/2014/main" id="{7704DB0F-3216-DC92-8FE4-CABE6CB9D8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009" y="2982964"/>
                <a:ext cx="1001242" cy="379463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文字方塊 53">
                <a:extLst>
                  <a:ext uri="{FF2B5EF4-FFF2-40B4-BE49-F238E27FC236}">
                    <a16:creationId xmlns:a16="http://schemas.microsoft.com/office/drawing/2014/main" id="{23D07423-E574-36E8-1725-3BF86F8BFCDE}"/>
                  </a:ext>
                </a:extLst>
              </p:cNvPr>
              <p:cNvSpPr txBox="1"/>
              <p:nvPr/>
            </p:nvSpPr>
            <p:spPr>
              <a:xfrm>
                <a:off x="309528" y="3484988"/>
                <a:ext cx="1001243" cy="3804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en-US" altLang="zh-TW" sz="1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TW" sz="10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𝐻</m:t>
                          </m:r>
                        </m:num>
                        <m:den>
                          <m:r>
                            <a:rPr kumimoji="0" lang="en-US" altLang="zh-TW" sz="1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8</m:t>
                          </m:r>
                        </m:den>
                      </m:f>
                      <m:r>
                        <a:rPr kumimoji="0" lang="en-US" altLang="zh-TW" sz="1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×</m:t>
                      </m:r>
                      <m:f>
                        <m:fPr>
                          <m:ctrlPr>
                            <a:rPr kumimoji="0" lang="en-US" altLang="zh-TW" sz="10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TW" sz="1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𝑊</m:t>
                          </m:r>
                        </m:num>
                        <m:den>
                          <m:r>
                            <a:rPr kumimoji="0" lang="en-US" altLang="zh-TW" sz="10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8</m:t>
                          </m:r>
                        </m:den>
                      </m:f>
                      <m:r>
                        <a:rPr kumimoji="0" lang="en-US" altLang="zh-TW" sz="1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×512</m:t>
                      </m:r>
                      <m:r>
                        <a:rPr kumimoji="0" lang="en-US" altLang="zh-TW" sz="1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𝑐</m:t>
                      </m:r>
                    </m:oMath>
                  </m:oMathPara>
                </a14:m>
                <a:endParaRPr kumimoji="0" lang="zh-TW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54" name="文字方塊 53">
                <a:extLst>
                  <a:ext uri="{FF2B5EF4-FFF2-40B4-BE49-F238E27FC236}">
                    <a16:creationId xmlns:a16="http://schemas.microsoft.com/office/drawing/2014/main" id="{23D07423-E574-36E8-1725-3BF86F8BFC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528" y="3484988"/>
                <a:ext cx="1001243" cy="38042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矩形 54">
            <a:extLst>
              <a:ext uri="{FF2B5EF4-FFF2-40B4-BE49-F238E27FC236}">
                <a16:creationId xmlns:a16="http://schemas.microsoft.com/office/drawing/2014/main" id="{475BBE06-5AF3-3BE9-7800-DA9C50393852}"/>
              </a:ext>
            </a:extLst>
          </p:cNvPr>
          <p:cNvSpPr/>
          <p:nvPr/>
        </p:nvSpPr>
        <p:spPr>
          <a:xfrm>
            <a:off x="333488" y="2493445"/>
            <a:ext cx="1047287" cy="425328"/>
          </a:xfrm>
          <a:prstGeom prst="rect">
            <a:avLst/>
          </a:prstGeom>
          <a:noFill/>
          <a:ln w="12700">
            <a:solidFill>
              <a:schemeClr val="accent1">
                <a:lumMod val="60000"/>
                <a:lumOff val="4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5FDA0E99-A8D0-B71A-6BB3-3ED19EE10AFB}"/>
              </a:ext>
            </a:extLst>
          </p:cNvPr>
          <p:cNvSpPr/>
          <p:nvPr/>
        </p:nvSpPr>
        <p:spPr>
          <a:xfrm>
            <a:off x="347137" y="2968812"/>
            <a:ext cx="1024940" cy="425328"/>
          </a:xfrm>
          <a:prstGeom prst="rect">
            <a:avLst/>
          </a:prstGeom>
          <a:noFill/>
          <a:ln w="12700">
            <a:solidFill>
              <a:schemeClr val="accent1">
                <a:lumMod val="60000"/>
                <a:lumOff val="4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C47A8312-ABC4-7A75-1A6C-222FD49BF605}"/>
              </a:ext>
            </a:extLst>
          </p:cNvPr>
          <p:cNvSpPr/>
          <p:nvPr/>
        </p:nvSpPr>
        <p:spPr>
          <a:xfrm>
            <a:off x="349773" y="3464501"/>
            <a:ext cx="1022304" cy="425328"/>
          </a:xfrm>
          <a:prstGeom prst="rect">
            <a:avLst/>
          </a:prstGeom>
          <a:noFill/>
          <a:ln w="12700">
            <a:solidFill>
              <a:schemeClr val="accent1">
                <a:lumMod val="60000"/>
                <a:lumOff val="4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58" name="直線接點 57">
            <a:extLst>
              <a:ext uri="{FF2B5EF4-FFF2-40B4-BE49-F238E27FC236}">
                <a16:creationId xmlns:a16="http://schemas.microsoft.com/office/drawing/2014/main" id="{F90E13D0-79E3-6162-FF50-D93184D93D6A}"/>
              </a:ext>
            </a:extLst>
          </p:cNvPr>
          <p:cNvCxnSpPr>
            <a:cxnSpLocks/>
          </p:cNvCxnSpPr>
          <p:nvPr/>
        </p:nvCxnSpPr>
        <p:spPr>
          <a:xfrm flipV="1">
            <a:off x="1401086" y="2020311"/>
            <a:ext cx="923711" cy="678893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接點 60">
            <a:extLst>
              <a:ext uri="{FF2B5EF4-FFF2-40B4-BE49-F238E27FC236}">
                <a16:creationId xmlns:a16="http://schemas.microsoft.com/office/drawing/2014/main" id="{37313C6E-9283-4423-C367-3F5A45772470}"/>
              </a:ext>
            </a:extLst>
          </p:cNvPr>
          <p:cNvCxnSpPr>
            <a:cxnSpLocks/>
            <a:stCxn id="56" idx="3"/>
          </p:cNvCxnSpPr>
          <p:nvPr/>
        </p:nvCxnSpPr>
        <p:spPr>
          <a:xfrm flipV="1">
            <a:off x="1372077" y="2205889"/>
            <a:ext cx="1169417" cy="975587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接點 63">
            <a:extLst>
              <a:ext uri="{FF2B5EF4-FFF2-40B4-BE49-F238E27FC236}">
                <a16:creationId xmlns:a16="http://schemas.microsoft.com/office/drawing/2014/main" id="{2CC07B1C-37E9-CF10-7B53-E6E01ADCD03B}"/>
              </a:ext>
            </a:extLst>
          </p:cNvPr>
          <p:cNvCxnSpPr>
            <a:cxnSpLocks/>
            <a:stCxn id="57" idx="3"/>
          </p:cNvCxnSpPr>
          <p:nvPr/>
        </p:nvCxnSpPr>
        <p:spPr>
          <a:xfrm flipV="1">
            <a:off x="1372077" y="2398772"/>
            <a:ext cx="1169417" cy="1278393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文字方塊 67">
            <a:extLst>
              <a:ext uri="{FF2B5EF4-FFF2-40B4-BE49-F238E27FC236}">
                <a16:creationId xmlns:a16="http://schemas.microsoft.com/office/drawing/2014/main" id="{F2E304EE-EDFC-A7F9-8B5A-473921A28656}"/>
              </a:ext>
            </a:extLst>
          </p:cNvPr>
          <p:cNvSpPr txBox="1"/>
          <p:nvPr/>
        </p:nvSpPr>
        <p:spPr>
          <a:xfrm>
            <a:off x="1755464" y="4330287"/>
            <a:ext cx="215487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5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1.2 Encode - Transformer</a:t>
            </a:r>
            <a:endParaRPr kumimoji="0" lang="zh-TW" altLang="en-US" sz="15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9" name="文字方塊 68">
            <a:extLst>
              <a:ext uri="{FF2B5EF4-FFF2-40B4-BE49-F238E27FC236}">
                <a16:creationId xmlns:a16="http://schemas.microsoft.com/office/drawing/2014/main" id="{D00C2343-4D54-57F8-0C6F-182B6E6587EC}"/>
              </a:ext>
            </a:extLst>
          </p:cNvPr>
          <p:cNvSpPr txBox="1"/>
          <p:nvPr/>
        </p:nvSpPr>
        <p:spPr>
          <a:xfrm>
            <a:off x="1865507" y="446620"/>
            <a:ext cx="162028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5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1.1 Encode - CNN</a:t>
            </a:r>
            <a:endParaRPr kumimoji="0" lang="zh-TW" altLang="en-US" sz="15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73" name="文字方塊 72">
            <a:extLst>
              <a:ext uri="{FF2B5EF4-FFF2-40B4-BE49-F238E27FC236}">
                <a16:creationId xmlns:a16="http://schemas.microsoft.com/office/drawing/2014/main" id="{AEAEE331-9F78-F844-9F3D-F27B8BBABAAF}"/>
              </a:ext>
            </a:extLst>
          </p:cNvPr>
          <p:cNvSpPr txBox="1"/>
          <p:nvPr/>
        </p:nvSpPr>
        <p:spPr>
          <a:xfrm>
            <a:off x="5936136" y="458573"/>
            <a:ext cx="126079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5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2. Decode ??</a:t>
            </a:r>
            <a:endParaRPr kumimoji="0" lang="zh-TW" altLang="en-US" sz="1500" b="1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文字方塊 77">
                <a:extLst>
                  <a:ext uri="{FF2B5EF4-FFF2-40B4-BE49-F238E27FC236}">
                    <a16:creationId xmlns:a16="http://schemas.microsoft.com/office/drawing/2014/main" id="{943E7FDB-CBA0-F254-9A1D-2548874CC3F6}"/>
                  </a:ext>
                </a:extLst>
              </p:cNvPr>
              <p:cNvSpPr txBox="1"/>
              <p:nvPr/>
            </p:nvSpPr>
            <p:spPr>
              <a:xfrm>
                <a:off x="2098237" y="787254"/>
                <a:ext cx="896546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TW" sz="1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𝐻</m:t>
                      </m:r>
                      <m:r>
                        <a:rPr kumimoji="0" lang="en-US" altLang="zh-TW" sz="1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×</m:t>
                      </m:r>
                      <m:r>
                        <a:rPr kumimoji="0" lang="en-US" altLang="zh-TW" sz="1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𝑊</m:t>
                      </m:r>
                      <m:r>
                        <a:rPr kumimoji="0" lang="en-US" altLang="zh-TW" sz="1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×1</m:t>
                      </m:r>
                      <m:r>
                        <a:rPr kumimoji="0" lang="en-US" altLang="zh-TW" sz="1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𝐶</m:t>
                      </m:r>
                    </m:oMath>
                  </m:oMathPara>
                </a14:m>
                <a:endParaRPr kumimoji="0" lang="zh-TW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78" name="文字方塊 77">
                <a:extLst>
                  <a:ext uri="{FF2B5EF4-FFF2-40B4-BE49-F238E27FC236}">
                    <a16:creationId xmlns:a16="http://schemas.microsoft.com/office/drawing/2014/main" id="{943E7FDB-CBA0-F254-9A1D-2548874CC3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8237" y="787254"/>
                <a:ext cx="896546" cy="246221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矩形 78">
            <a:extLst>
              <a:ext uri="{FF2B5EF4-FFF2-40B4-BE49-F238E27FC236}">
                <a16:creationId xmlns:a16="http://schemas.microsoft.com/office/drawing/2014/main" id="{A987C695-15AD-30BA-33CB-89EF85B4EB0F}"/>
              </a:ext>
            </a:extLst>
          </p:cNvPr>
          <p:cNvSpPr/>
          <p:nvPr/>
        </p:nvSpPr>
        <p:spPr>
          <a:xfrm>
            <a:off x="2157148" y="796711"/>
            <a:ext cx="784875" cy="235268"/>
          </a:xfrm>
          <a:prstGeom prst="rect">
            <a:avLst/>
          </a:prstGeom>
          <a:noFill/>
          <a:ln w="12700">
            <a:solidFill>
              <a:schemeClr val="accent1">
                <a:lumMod val="60000"/>
                <a:lumOff val="4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5D50FC6A-BF50-5FFD-3E42-B3E7B2B51C5D}"/>
                  </a:ext>
                </a:extLst>
              </p:cNvPr>
              <p:cNvSpPr txBox="1"/>
              <p:nvPr/>
            </p:nvSpPr>
            <p:spPr>
              <a:xfrm>
                <a:off x="1322928" y="5401405"/>
                <a:ext cx="2761920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altLang="zh-TW" sz="1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𝑝</m:t>
                      </m:r>
                      <m:r>
                        <a:rPr kumimoji="0" lang="en-US" altLang="zh-TW" sz="1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:</m:t>
                      </m:r>
                      <m:r>
                        <a:rPr kumimoji="0" lang="en-US" altLang="zh-TW" sz="1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𝑝𝑎𝑡𝑐h</m:t>
                      </m:r>
                      <m:r>
                        <a:rPr kumimoji="0" lang="en-US" altLang="zh-TW" sz="1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 </m:t>
                      </m:r>
                      <m:r>
                        <a:rPr kumimoji="0" lang="en-US" altLang="zh-TW" sz="1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𝑠𝑖𝑧𝑒</m:t>
                      </m:r>
                      <m:r>
                        <a:rPr kumimoji="0" lang="en-US" altLang="zh-TW" sz="1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, </m:t>
                      </m:r>
                      <m:r>
                        <a:rPr kumimoji="0" lang="en-US" altLang="zh-TW" sz="1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𝑁</m:t>
                      </m:r>
                      <m:r>
                        <a:rPr kumimoji="0" lang="en-US" altLang="zh-TW" sz="1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:</m:t>
                      </m:r>
                      <m:r>
                        <a:rPr kumimoji="0" lang="en-US" altLang="zh-TW" sz="1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𝑛𝑢𝑚𝑏𝑒𝑟</m:t>
                      </m:r>
                      <m:r>
                        <a:rPr kumimoji="0" lang="en-US" altLang="zh-TW" sz="1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 </m:t>
                      </m:r>
                      <m:r>
                        <a:rPr kumimoji="0" lang="en-US" altLang="zh-TW" sz="1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𝑜𝑓</m:t>
                      </m:r>
                      <m:r>
                        <a:rPr kumimoji="0" lang="en-US" altLang="zh-TW" sz="1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 </m:t>
                      </m:r>
                      <m:r>
                        <a:rPr kumimoji="0" lang="en-US" altLang="zh-TW" sz="1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𝑝𝑎𝑡𝑐h</m:t>
                      </m:r>
                    </m:oMath>
                  </m:oMathPara>
                </a14:m>
                <a:endPara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5D50FC6A-BF50-5FFD-3E42-B3E7B2B51C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2928" y="5401405"/>
                <a:ext cx="2761920" cy="276999"/>
              </a:xfrm>
              <a:prstGeom prst="rect">
                <a:avLst/>
              </a:prstGeom>
              <a:blipFill>
                <a:blip r:embed="rId19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E9B79A7C-07FD-ADA2-3CFF-543B819D4EE4}"/>
                  </a:ext>
                </a:extLst>
              </p:cNvPr>
              <p:cNvSpPr txBox="1"/>
              <p:nvPr/>
            </p:nvSpPr>
            <p:spPr>
              <a:xfrm>
                <a:off x="280441" y="3980744"/>
                <a:ext cx="1177633" cy="3804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en-US" altLang="zh-TW" sz="1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TW" sz="10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𝐻</m:t>
                          </m:r>
                        </m:num>
                        <m:den>
                          <m:r>
                            <a:rPr kumimoji="0" lang="en-US" altLang="zh-TW" sz="1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16</m:t>
                          </m:r>
                        </m:den>
                      </m:f>
                      <m:r>
                        <a:rPr kumimoji="0" lang="en-US" altLang="zh-TW" sz="1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×</m:t>
                      </m:r>
                      <m:f>
                        <m:fPr>
                          <m:ctrlPr>
                            <a:rPr kumimoji="0" lang="en-US" altLang="zh-TW" sz="10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TW" sz="1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𝑊</m:t>
                          </m:r>
                        </m:num>
                        <m:den>
                          <m:r>
                            <a:rPr kumimoji="0" lang="en-US" altLang="zh-TW" sz="1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16</m:t>
                          </m:r>
                        </m:den>
                      </m:f>
                      <m:r>
                        <a:rPr kumimoji="0" lang="en-US" altLang="zh-TW" sz="1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×1024</m:t>
                      </m:r>
                      <m:r>
                        <a:rPr kumimoji="0" lang="en-US" altLang="zh-TW" sz="1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𝑐</m:t>
                      </m:r>
                    </m:oMath>
                  </m:oMathPara>
                </a14:m>
                <a:endParaRPr kumimoji="0" lang="zh-TW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E9B79A7C-07FD-ADA2-3CFF-543B819D4E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441" y="3980744"/>
                <a:ext cx="1177633" cy="380425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矩形 21">
            <a:extLst>
              <a:ext uri="{FF2B5EF4-FFF2-40B4-BE49-F238E27FC236}">
                <a16:creationId xmlns:a16="http://schemas.microsoft.com/office/drawing/2014/main" id="{2A94D4DC-31B5-E272-4B9B-9ECC72AFB967}"/>
              </a:ext>
            </a:extLst>
          </p:cNvPr>
          <p:cNvSpPr/>
          <p:nvPr/>
        </p:nvSpPr>
        <p:spPr>
          <a:xfrm>
            <a:off x="349773" y="3975555"/>
            <a:ext cx="1026145" cy="425328"/>
          </a:xfrm>
          <a:prstGeom prst="rect">
            <a:avLst/>
          </a:prstGeom>
          <a:noFill/>
          <a:ln w="12700">
            <a:solidFill>
              <a:schemeClr val="accent1">
                <a:lumMod val="60000"/>
                <a:lumOff val="4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29" name="直線接點 28">
            <a:extLst>
              <a:ext uri="{FF2B5EF4-FFF2-40B4-BE49-F238E27FC236}">
                <a16:creationId xmlns:a16="http://schemas.microsoft.com/office/drawing/2014/main" id="{51F1BB61-56AC-0822-22CE-3D99F222B08F}"/>
              </a:ext>
            </a:extLst>
          </p:cNvPr>
          <p:cNvCxnSpPr>
            <a:cxnSpLocks/>
            <a:stCxn id="22" idx="3"/>
          </p:cNvCxnSpPr>
          <p:nvPr/>
        </p:nvCxnSpPr>
        <p:spPr>
          <a:xfrm flipV="1">
            <a:off x="1375918" y="2565741"/>
            <a:ext cx="1165576" cy="1622478"/>
          </a:xfrm>
          <a:prstGeom prst="line">
            <a:avLst/>
          </a:prstGeom>
          <a:ln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字方塊 39">
                <a:extLst>
                  <a:ext uri="{FF2B5EF4-FFF2-40B4-BE49-F238E27FC236}">
                    <a16:creationId xmlns:a16="http://schemas.microsoft.com/office/drawing/2014/main" id="{C19DA9CD-B5E0-D17B-0A24-C810FD22261F}"/>
                  </a:ext>
                </a:extLst>
              </p:cNvPr>
              <p:cNvSpPr txBox="1"/>
              <p:nvPr/>
            </p:nvSpPr>
            <p:spPr>
              <a:xfrm>
                <a:off x="5158418" y="5071702"/>
                <a:ext cx="3054568" cy="3181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kumimoji="0" lang="en-US" altLang="zh-TW" sz="13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altLang="zh-TW" sz="13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𝑧</m:t>
                        </m:r>
                      </m:e>
                      <m:sub>
                        <m:r>
                          <a:rPr kumimoji="0" lang="en-US" altLang="zh-TW" sz="13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𝑖</m:t>
                        </m:r>
                      </m:sub>
                      <m:sup>
                        <m:r>
                          <a:rPr kumimoji="0" lang="en-US" altLang="zh-TW" sz="13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′</m:t>
                        </m:r>
                      </m:sup>
                    </m:sSubSup>
                    <m:r>
                      <a:rPr kumimoji="0" lang="en-US" altLang="zh-TW" sz="13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    =</m:t>
                    </m:r>
                    <m:r>
                      <a:rPr kumimoji="0" lang="en-US" altLang="zh-TW" sz="13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𝑀𝑆𝐴</m:t>
                    </m:r>
                    <m:d>
                      <m:dPr>
                        <m:ctrlPr>
                          <a:rPr kumimoji="0" lang="en-US" altLang="zh-TW" sz="13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kumimoji="0" lang="en-US" altLang="zh-TW" sz="13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𝐿𝑁</m:t>
                        </m:r>
                        <m:d>
                          <m:dPr>
                            <m:ctrlPr>
                              <a:rPr kumimoji="0" lang="en-US" altLang="zh-TW" sz="13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0" lang="en-US" altLang="zh-TW" sz="13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US" altLang="zh-TW" sz="13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kumimoji="0" lang="en-US" altLang="zh-TW" sz="13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kumimoji="0" lang="en-US" altLang="zh-TW" sz="13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+</m:t>
                    </m:r>
                    <m:sSub>
                      <m:sSubPr>
                        <m:ctrlPr>
                          <a:rPr kumimoji="0" lang="en-US" altLang="zh-TW" sz="13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TW" sz="13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𝑧</m:t>
                        </m:r>
                      </m:e>
                      <m:sub>
                        <m:r>
                          <a:rPr kumimoji="0" lang="en-US" altLang="zh-TW" sz="13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𝑖</m:t>
                        </m:r>
                      </m:sub>
                    </m:sSub>
                    <m:r>
                      <a:rPr kumimoji="0" lang="en-US" altLang="zh-TW" sz="13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 </m:t>
                    </m:r>
                    <m:r>
                      <a:rPr kumimoji="0" lang="en-US" altLang="zh-TW" sz="13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??</m:t>
                    </m:r>
                  </m:oMath>
                </a14:m>
                <a:r>
                  <a:rPr kumimoji="0" lang="zh-TW" altLang="en-US" sz="13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先後</a:t>
                </a:r>
                <a:endParaRPr kumimoji="0" lang="zh-TW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40" name="文字方塊 39">
                <a:extLst>
                  <a:ext uri="{FF2B5EF4-FFF2-40B4-BE49-F238E27FC236}">
                    <a16:creationId xmlns:a16="http://schemas.microsoft.com/office/drawing/2014/main" id="{C19DA9CD-B5E0-D17B-0A24-C810FD2226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8418" y="5071702"/>
                <a:ext cx="3054568" cy="318164"/>
              </a:xfrm>
              <a:prstGeom prst="rect">
                <a:avLst/>
              </a:prstGeom>
              <a:blipFill>
                <a:blip r:embed="rId21"/>
                <a:stretch>
                  <a:fillRect b="-1153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字方塊 45">
                <a:extLst>
                  <a:ext uri="{FF2B5EF4-FFF2-40B4-BE49-F238E27FC236}">
                    <a16:creationId xmlns:a16="http://schemas.microsoft.com/office/drawing/2014/main" id="{EA520C4C-4FB9-2639-7BCC-0FC662441E30}"/>
                  </a:ext>
                </a:extLst>
              </p:cNvPr>
              <p:cNvSpPr txBox="1"/>
              <p:nvPr/>
            </p:nvSpPr>
            <p:spPr>
              <a:xfrm>
                <a:off x="5158418" y="5345037"/>
                <a:ext cx="2029794" cy="3181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13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TW" sz="13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𝑧</m:t>
                          </m:r>
                        </m:e>
                        <m:sub>
                          <m:r>
                            <a:rPr kumimoji="0" lang="en-US" altLang="zh-TW" sz="13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  <m:r>
                            <a:rPr kumimoji="0" lang="en-US" altLang="zh-TW" sz="13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+1</m:t>
                          </m:r>
                        </m:sub>
                      </m:sSub>
                      <m:r>
                        <a:rPr kumimoji="0" lang="en-US" altLang="zh-TW" sz="13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r>
                        <a:rPr kumimoji="0" lang="en-US" altLang="zh-TW" sz="13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𝑀</m:t>
                      </m:r>
                      <m:r>
                        <a:rPr kumimoji="0" lang="en-US" altLang="zh-TW" sz="13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𝐿</m:t>
                      </m:r>
                      <m:r>
                        <a:rPr kumimoji="0" lang="en-US" altLang="zh-TW" sz="13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𝑃</m:t>
                      </m:r>
                      <m:d>
                        <m:dPr>
                          <m:ctrlPr>
                            <a:rPr kumimoji="0" lang="en-US" altLang="zh-TW" sz="13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altLang="zh-TW" sz="13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𝐿</m:t>
                          </m:r>
                          <m:r>
                            <a:rPr kumimoji="0" lang="en-US" altLang="zh-TW" sz="13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𝑁</m:t>
                          </m:r>
                          <m:d>
                            <m:dPr>
                              <m:ctrlPr>
                                <a:rPr kumimoji="0" lang="en-US" altLang="zh-TW" sz="13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kumimoji="0" lang="en-US" altLang="zh-TW" sz="1300" b="0" i="1" u="none" strike="noStrike" kern="120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SupPr>
                                <m:e>
                                  <m:r>
                                    <a:rPr kumimoji="0" lang="en-US" altLang="zh-TW" sz="1300" b="0" i="1" u="none" strike="noStrike" kern="120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kumimoji="0" lang="en-US" altLang="zh-TW" sz="1300" b="0" i="1" u="none" strike="noStrike" kern="120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kumimoji="0" lang="en-US" altLang="zh-TW" sz="1300" b="0" i="1" u="none" strike="noStrike" kern="120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′</m:t>
                                  </m:r>
                                </m:sup>
                              </m:sSubSup>
                            </m:e>
                          </m:d>
                        </m:e>
                      </m:d>
                      <m:r>
                        <a:rPr kumimoji="0" lang="en-US" altLang="zh-TW" sz="13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+</m:t>
                      </m:r>
                      <m:sSubSup>
                        <m:sSubSupPr>
                          <m:ctrlPr>
                            <a:rPr lang="en-US" altLang="zh-TW" sz="13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13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TW" sz="13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TW" sz="13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kumimoji="0" lang="zh-TW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46" name="文字方塊 45">
                <a:extLst>
                  <a:ext uri="{FF2B5EF4-FFF2-40B4-BE49-F238E27FC236}">
                    <a16:creationId xmlns:a16="http://schemas.microsoft.com/office/drawing/2014/main" id="{EA520C4C-4FB9-2639-7BCC-0FC662441E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8418" y="5345037"/>
                <a:ext cx="2029794" cy="318164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文字方塊 49">
                <a:extLst>
                  <a:ext uri="{FF2B5EF4-FFF2-40B4-BE49-F238E27FC236}">
                    <a16:creationId xmlns:a16="http://schemas.microsoft.com/office/drawing/2014/main" id="{FB5B572E-103E-C2C8-0AC1-AA46F18808A9}"/>
                  </a:ext>
                </a:extLst>
              </p:cNvPr>
              <p:cNvSpPr txBox="1"/>
              <p:nvPr/>
            </p:nvSpPr>
            <p:spPr>
              <a:xfrm>
                <a:off x="497690" y="6317733"/>
                <a:ext cx="943340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TW" sz="1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(</m:t>
                      </m:r>
                      <m:r>
                        <a:rPr kumimoji="0" lang="en-US" altLang="zh-TW" sz="1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𝑡𝑜𝑘𝑒𝑛</m:t>
                      </m:r>
                      <m:r>
                        <a:rPr kumimoji="0" lang="en-US" altLang="zh-TW" sz="1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0" name="文字方塊 49">
                <a:extLst>
                  <a:ext uri="{FF2B5EF4-FFF2-40B4-BE49-F238E27FC236}">
                    <a16:creationId xmlns:a16="http://schemas.microsoft.com/office/drawing/2014/main" id="{FB5B572E-103E-C2C8-0AC1-AA46F18808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690" y="6317733"/>
                <a:ext cx="943340" cy="276999"/>
              </a:xfrm>
              <a:prstGeom prst="rect">
                <a:avLst/>
              </a:prstGeom>
              <a:blipFill>
                <a:blip r:embed="rId23"/>
                <a:stretch>
                  <a:fillRect b="-652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箭號: 向右 66">
            <a:extLst>
              <a:ext uri="{FF2B5EF4-FFF2-40B4-BE49-F238E27FC236}">
                <a16:creationId xmlns:a16="http://schemas.microsoft.com/office/drawing/2014/main" id="{E594A5DE-4786-B1D3-9FF3-5D27F2058F9A}"/>
              </a:ext>
            </a:extLst>
          </p:cNvPr>
          <p:cNvSpPr/>
          <p:nvPr/>
        </p:nvSpPr>
        <p:spPr>
          <a:xfrm>
            <a:off x="8321415" y="5826654"/>
            <a:ext cx="483823" cy="12938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文字方塊 69">
                <a:extLst>
                  <a:ext uri="{FF2B5EF4-FFF2-40B4-BE49-F238E27FC236}">
                    <a16:creationId xmlns:a16="http://schemas.microsoft.com/office/drawing/2014/main" id="{9375B1CA-D12F-61CF-C763-7025EAA08790}"/>
                  </a:ext>
                </a:extLst>
              </p:cNvPr>
              <p:cNvSpPr txBox="1"/>
              <p:nvPr/>
            </p:nvSpPr>
            <p:spPr>
              <a:xfrm>
                <a:off x="8232431" y="5510885"/>
                <a:ext cx="862939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12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TW" sz="12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𝑧</m:t>
                          </m:r>
                        </m:e>
                        <m:sub>
                          <m:r>
                            <a:rPr kumimoji="0" lang="en-US" altLang="zh-TW" sz="12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12</m:t>
                          </m:r>
                        </m:sub>
                      </m:sSub>
                      <m:r>
                        <m:rPr>
                          <m:nor/>
                        </m:rPr>
                        <a:rPr kumimoji="0" lang="az-Cyrl-AZ" altLang="zh-TW" sz="12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新細明體" panose="02020500000000000000" pitchFamily="18" charset="-120"/>
                          <a:cs typeface="+mn-cs"/>
                        </a:rPr>
                        <m:t>Є</m:t>
                      </m:r>
                      <m:r>
                        <m:rPr>
                          <m:nor/>
                        </m:rPr>
                        <a:rPr kumimoji="0" lang="en-US" altLang="zh-TW" sz="12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新細明體" panose="02020500000000000000" pitchFamily="18" charset="-120"/>
                          <a:cs typeface="+mn-cs"/>
                        </a:rPr>
                        <m:t> </m:t>
                      </m:r>
                      <m:sSup>
                        <m:sSupPr>
                          <m:ctrlPr>
                            <a:rPr kumimoji="0" lang="en-US" altLang="zh-TW" sz="1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TW" sz="1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𝑅</m:t>
                          </m:r>
                        </m:e>
                        <m:sup>
                          <m:r>
                            <a:rPr kumimoji="0" lang="en-US" altLang="zh-TW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𝑁</m:t>
                          </m:r>
                          <m:r>
                            <a:rPr kumimoji="0" lang="en-US" altLang="zh-TW" sz="1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×</m:t>
                          </m:r>
                          <m:r>
                            <a:rPr kumimoji="0" lang="en-US" altLang="zh-TW" sz="1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𝐷</m:t>
                          </m:r>
                        </m:sup>
                      </m:sSup>
                    </m:oMath>
                  </m:oMathPara>
                </a14:m>
                <a:endParaRPr kumimoji="0" lang="zh-TW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70" name="文字方塊 69">
                <a:extLst>
                  <a:ext uri="{FF2B5EF4-FFF2-40B4-BE49-F238E27FC236}">
                    <a16:creationId xmlns:a16="http://schemas.microsoft.com/office/drawing/2014/main" id="{9375B1CA-D12F-61CF-C763-7025EAA087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2431" y="5510885"/>
                <a:ext cx="862939" cy="276999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7" name="箭號: 向右 86">
            <a:extLst>
              <a:ext uri="{FF2B5EF4-FFF2-40B4-BE49-F238E27FC236}">
                <a16:creationId xmlns:a16="http://schemas.microsoft.com/office/drawing/2014/main" id="{742FEEBA-BB19-9031-E4D3-EB68FC90FE9D}"/>
              </a:ext>
            </a:extLst>
          </p:cNvPr>
          <p:cNvSpPr/>
          <p:nvPr/>
        </p:nvSpPr>
        <p:spPr>
          <a:xfrm rot="5400000">
            <a:off x="1483111" y="3409115"/>
            <a:ext cx="580169" cy="130001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文字方塊 87">
                <a:extLst>
                  <a:ext uri="{FF2B5EF4-FFF2-40B4-BE49-F238E27FC236}">
                    <a16:creationId xmlns:a16="http://schemas.microsoft.com/office/drawing/2014/main" id="{562B66D2-3F2E-DA90-6ABB-17D321283400}"/>
                  </a:ext>
                </a:extLst>
              </p:cNvPr>
              <p:cNvSpPr txBox="1"/>
              <p:nvPr/>
            </p:nvSpPr>
            <p:spPr>
              <a:xfrm>
                <a:off x="1378597" y="3258521"/>
                <a:ext cx="1120555" cy="3804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en-US" altLang="zh-TW" sz="1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TW" sz="10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𝐻</m:t>
                          </m:r>
                        </m:num>
                        <m:den>
                          <m:r>
                            <a:rPr kumimoji="0" lang="en-US" altLang="zh-TW" sz="1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16</m:t>
                          </m:r>
                        </m:den>
                      </m:f>
                      <m:r>
                        <a:rPr kumimoji="0" lang="en-US" altLang="zh-TW" sz="1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×</m:t>
                      </m:r>
                      <m:f>
                        <m:fPr>
                          <m:ctrlPr>
                            <a:rPr kumimoji="0" lang="en-US" altLang="zh-TW" sz="10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TW" sz="1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𝑊</m:t>
                          </m:r>
                        </m:num>
                        <m:den>
                          <m:r>
                            <a:rPr kumimoji="0" lang="en-US" altLang="zh-TW" sz="1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16</m:t>
                          </m:r>
                        </m:den>
                      </m:f>
                      <m:r>
                        <a:rPr kumimoji="0" lang="en-US" altLang="zh-TW" sz="1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×1024</m:t>
                      </m:r>
                      <m:r>
                        <a:rPr kumimoji="0" lang="en-US" altLang="zh-TW" sz="1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𝑐</m:t>
                      </m:r>
                    </m:oMath>
                  </m:oMathPara>
                </a14:m>
                <a:endParaRPr kumimoji="0" lang="zh-TW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88" name="文字方塊 87">
                <a:extLst>
                  <a:ext uri="{FF2B5EF4-FFF2-40B4-BE49-F238E27FC236}">
                    <a16:creationId xmlns:a16="http://schemas.microsoft.com/office/drawing/2014/main" id="{562B66D2-3F2E-DA90-6ABB-17D3212834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8597" y="3258521"/>
                <a:ext cx="1120555" cy="380425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文字方塊 90">
                <a:extLst>
                  <a:ext uri="{FF2B5EF4-FFF2-40B4-BE49-F238E27FC236}">
                    <a16:creationId xmlns:a16="http://schemas.microsoft.com/office/drawing/2014/main" id="{8BA08D5A-B072-F428-980F-8E52132FA97D}"/>
                  </a:ext>
                </a:extLst>
              </p:cNvPr>
              <p:cNvSpPr txBox="1"/>
              <p:nvPr/>
            </p:nvSpPr>
            <p:spPr>
              <a:xfrm>
                <a:off x="4374163" y="5327901"/>
                <a:ext cx="877213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altLang="zh-TW" sz="1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𝐽</m:t>
                    </m:r>
                  </m:oMath>
                </a14:m>
                <a:r>
                  <a:rPr kumimoji="0" lang="en-US" sz="12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ack ??</a:t>
                </a:r>
              </a:p>
            </p:txBody>
          </p:sp>
        </mc:Choice>
        <mc:Fallback xmlns="">
          <p:sp>
            <p:nvSpPr>
              <p:cNvPr id="91" name="文字方塊 90">
                <a:extLst>
                  <a:ext uri="{FF2B5EF4-FFF2-40B4-BE49-F238E27FC236}">
                    <a16:creationId xmlns:a16="http://schemas.microsoft.com/office/drawing/2014/main" id="{8BA08D5A-B072-F428-980F-8E52132FA9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4163" y="5327901"/>
                <a:ext cx="877213" cy="276999"/>
              </a:xfrm>
              <a:prstGeom prst="rect">
                <a:avLst/>
              </a:prstGeom>
              <a:blipFill>
                <a:blip r:embed="rId26"/>
                <a:stretch>
                  <a:fillRect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AD3ED03F-651E-E7BB-3540-593F5A94B8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B7C883-B5AB-4F1C-8127-8D19C684E47C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48" name="直線單箭頭接點 47">
            <a:extLst>
              <a:ext uri="{FF2B5EF4-FFF2-40B4-BE49-F238E27FC236}">
                <a16:creationId xmlns:a16="http://schemas.microsoft.com/office/drawing/2014/main" id="{C57E2ECC-B61F-4940-B5F4-EAB63AD16F55}"/>
              </a:ext>
            </a:extLst>
          </p:cNvPr>
          <p:cNvCxnSpPr>
            <a:cxnSpLocks/>
            <a:endCxn id="49" idx="1"/>
          </p:cNvCxnSpPr>
          <p:nvPr/>
        </p:nvCxnSpPr>
        <p:spPr>
          <a:xfrm flipV="1">
            <a:off x="2758726" y="391010"/>
            <a:ext cx="599169" cy="16645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B4FA17AF-A2E1-3C86-4C2C-5260844F0B85}"/>
              </a:ext>
            </a:extLst>
          </p:cNvPr>
          <p:cNvSpPr txBox="1"/>
          <p:nvPr/>
        </p:nvSpPr>
        <p:spPr>
          <a:xfrm>
            <a:off x="3357895" y="252510"/>
            <a:ext cx="46006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Author: CNN-Transformer better than pure transformer</a:t>
            </a:r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72" name="文字方塊 71">
            <a:extLst>
              <a:ext uri="{FF2B5EF4-FFF2-40B4-BE49-F238E27FC236}">
                <a16:creationId xmlns:a16="http://schemas.microsoft.com/office/drawing/2014/main" id="{2BAB1D47-61CE-A2A2-02A1-5E649785F71D}"/>
              </a:ext>
            </a:extLst>
          </p:cNvPr>
          <p:cNvSpPr txBox="1"/>
          <p:nvPr/>
        </p:nvSpPr>
        <p:spPr>
          <a:xfrm>
            <a:off x="3326110" y="483567"/>
            <a:ext cx="2687059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1.1 Hybrid Model ??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000" b="0" i="0" u="none" strike="noStrike" kern="1200" cap="none" spc="0" normalizeH="0" baseline="0" noProof="0" dirty="0">
                <a:ln>
                  <a:noFill/>
                </a:ln>
                <a:solidFill>
                  <a:srgbClr val="121212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1)</a:t>
            </a: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21212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kumimoji="0" lang="en-US" altLang="zh-TW" sz="1000" b="0" i="0" u="none" strike="noStrike" kern="1200" cap="none" spc="0" normalizeH="0" baseline="0" noProof="0" dirty="0">
                <a:ln>
                  <a:noFill/>
                </a:ln>
                <a:solidFill>
                  <a:srgbClr val="121212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ResNet50</a:t>
            </a:r>
            <a:r>
              <a:rPr kumimoji="0" lang="zh-TW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21212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改良</a:t>
            </a:r>
            <a:r>
              <a:rPr kumimoji="0" lang="en-US" altLang="zh-TW" sz="1000" b="0" i="0" u="none" strike="noStrike" kern="1200" cap="none" spc="0" normalizeH="0" baseline="0" noProof="0" dirty="0">
                <a:ln>
                  <a:noFill/>
                </a:ln>
                <a:solidFill>
                  <a:srgbClr val="121212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(Reference: </a:t>
            </a:r>
            <a:r>
              <a:rPr kumimoji="0" lang="en-US" altLang="zh-TW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121212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ViT</a:t>
            </a:r>
            <a:r>
              <a:rPr kumimoji="0" lang="en-US" altLang="zh-TW" sz="1000" b="0" i="0" u="none" strike="noStrike" kern="1200" cap="none" spc="0" normalizeH="0" baseline="0" noProof="0" dirty="0">
                <a:ln>
                  <a:noFill/>
                </a:ln>
                <a:solidFill>
                  <a:srgbClr val="121212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[4])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000" b="0" i="0" u="none" strike="noStrike" kern="1200" cap="none" spc="0" normalizeH="0" baseline="0" noProof="0" dirty="0">
                <a:ln>
                  <a:noFill/>
                </a:ln>
                <a:solidFill>
                  <a:srgbClr val="121212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2) </a:t>
            </a:r>
            <a:r>
              <a:rPr kumimoji="0" lang="en-US" altLang="zh-TW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121212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BatchNorm</a:t>
            </a:r>
            <a:r>
              <a:rPr kumimoji="0" lang="zh-TW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21212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改成</a:t>
            </a:r>
            <a:r>
              <a:rPr kumimoji="0" lang="en-US" altLang="zh-TW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121212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GroupNorm</a:t>
            </a:r>
            <a:endParaRPr kumimoji="0" lang="en-US" altLang="zh-TW" sz="1000" b="0" i="0" u="none" strike="noStrike" kern="1200" cap="none" spc="0" normalizeH="0" baseline="0" noProof="0" dirty="0">
              <a:ln>
                <a:noFill/>
              </a:ln>
              <a:solidFill>
                <a:srgbClr val="121212"/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000" b="0" i="0" u="none" strike="noStrike" kern="1200" cap="none" spc="0" normalizeH="0" baseline="0" noProof="0" dirty="0">
                <a:ln>
                  <a:noFill/>
                </a:ln>
                <a:solidFill>
                  <a:srgbClr val="121212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3) </a:t>
            </a:r>
            <a:r>
              <a:rPr kumimoji="0" lang="zh-TW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21212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傳統的</a:t>
            </a:r>
            <a:r>
              <a:rPr kumimoji="0" lang="en-US" altLang="zh-TW" sz="1000" b="0" i="0" u="none" strike="noStrike" kern="1200" cap="none" spc="0" normalizeH="0" baseline="0" noProof="0" dirty="0">
                <a:ln>
                  <a:noFill/>
                </a:ln>
                <a:solidFill>
                  <a:srgbClr val="121212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Conv2d</a:t>
            </a:r>
            <a:r>
              <a:rPr kumimoji="0" lang="zh-TW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21212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改成</a:t>
            </a:r>
            <a:r>
              <a:rPr kumimoji="0" lang="en-US" altLang="zh-TW" sz="1000" b="0" i="0" u="none" strike="noStrike" kern="1200" cap="none" spc="0" normalizeH="0" baseline="0" noProof="0" dirty="0">
                <a:ln>
                  <a:noFill/>
                </a:ln>
                <a:solidFill>
                  <a:srgbClr val="121212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StdConv2d ?? (</a:t>
            </a:r>
            <a:r>
              <a:rPr kumimoji="0" lang="zh-TW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21212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以什麼為單位做標準化</a:t>
            </a:r>
            <a:r>
              <a:rPr kumimoji="0" lang="en-US" altLang="zh-TW" sz="1000" b="0" i="0" u="none" strike="noStrike" kern="1200" cap="none" spc="0" normalizeH="0" baseline="0" noProof="0" dirty="0">
                <a:ln>
                  <a:noFill/>
                </a:ln>
                <a:solidFill>
                  <a:srgbClr val="121212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??)</a:t>
            </a:r>
          </a:p>
        </p:txBody>
      </p:sp>
      <p:cxnSp>
        <p:nvCxnSpPr>
          <p:cNvPr id="74" name="直線單箭頭接點 73">
            <a:extLst>
              <a:ext uri="{FF2B5EF4-FFF2-40B4-BE49-F238E27FC236}">
                <a16:creationId xmlns:a16="http://schemas.microsoft.com/office/drawing/2014/main" id="{AD4ACA71-8288-5E30-F0D5-329E4F7890FE}"/>
              </a:ext>
            </a:extLst>
          </p:cNvPr>
          <p:cNvCxnSpPr>
            <a:cxnSpLocks/>
          </p:cNvCxnSpPr>
          <p:nvPr/>
        </p:nvCxnSpPr>
        <p:spPr>
          <a:xfrm flipV="1">
            <a:off x="3035437" y="831291"/>
            <a:ext cx="369872" cy="1017486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文字方塊 58">
            <a:extLst>
              <a:ext uri="{FF2B5EF4-FFF2-40B4-BE49-F238E27FC236}">
                <a16:creationId xmlns:a16="http://schemas.microsoft.com/office/drawing/2014/main" id="{2E668245-7B80-B736-4022-73B74F072419}"/>
              </a:ext>
            </a:extLst>
          </p:cNvPr>
          <p:cNvSpPr txBox="1"/>
          <p:nvPr/>
        </p:nvSpPr>
        <p:spPr>
          <a:xfrm>
            <a:off x="3257678" y="1304165"/>
            <a:ext cx="337891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1.1 Why Hybrid Model ??</a:t>
            </a:r>
            <a:endParaRPr kumimoji="0" lang="en-US" altLang="zh-TW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主要因為</a:t>
            </a:r>
            <a:r>
              <a:rPr kumimoji="0" lang="en-US" altLang="zh-TW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BN</a:t>
            </a:r>
            <a:r>
              <a:rPr kumimoji="0" lang="zh-TW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受</a:t>
            </a:r>
            <a:r>
              <a:rPr kumimoji="0" lang="en-US" altLang="zh-TW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batch size</a:t>
            </a:r>
            <a:r>
              <a:rPr kumimoji="0" lang="zh-TW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大小的影響大</a:t>
            </a:r>
            <a:r>
              <a:rPr kumimoji="0" lang="en-US" altLang="zh-TW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kumimoji="0" lang="zh-TW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需大量</a:t>
            </a:r>
            <a:r>
              <a:rPr kumimoji="0" lang="en-US" altLang="zh-TW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Resource)</a:t>
            </a:r>
            <a:r>
              <a:rPr kumimoji="0" lang="zh-TW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</a:t>
            </a:r>
            <a:r>
              <a:rPr kumimoji="0" lang="en-US" altLang="zh-TW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BN</a:t>
            </a:r>
            <a:r>
              <a:rPr kumimoji="0" lang="zh-TW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中權重的更新對於</a:t>
            </a:r>
            <a:r>
              <a:rPr kumimoji="0" lang="en-US" altLang="zh-TW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Transfer Learning</a:t>
            </a:r>
            <a:r>
              <a:rPr kumimoji="0" lang="zh-TW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不友好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Reference: (</a:t>
            </a:r>
            <a:r>
              <a:rPr kumimoji="0" lang="en-US" altLang="zh-TW" sz="1000" b="1" i="0" u="none" strike="noStrike" kern="1200" cap="none" spc="0" normalizeH="0" baseline="0" noProof="0" dirty="0">
                <a:ln>
                  <a:noFill/>
                </a:ln>
                <a:solidFill>
                  <a:srgbClr val="0563C1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  <a:hlinkClick r:id="rId2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1912.11370.pdf (arxiv.org)</a:t>
            </a:r>
            <a:r>
              <a:rPr kumimoji="0" lang="en-US" altLang="zh-TW" sz="1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50237F1E-8991-CB06-B3D4-974001FC8D03}"/>
              </a:ext>
            </a:extLst>
          </p:cNvPr>
          <p:cNvSpPr txBox="1"/>
          <p:nvPr/>
        </p:nvSpPr>
        <p:spPr>
          <a:xfrm>
            <a:off x="7816375" y="1895727"/>
            <a:ext cx="8434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8</a:t>
            </a: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 </a:t>
            </a: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classes</a:t>
            </a:r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290DF3D7-B332-9CD9-BF21-5972D972E5BC}"/>
              </a:ext>
            </a:extLst>
          </p:cNvPr>
          <p:cNvSpPr txBox="1"/>
          <p:nvPr/>
        </p:nvSpPr>
        <p:spPr>
          <a:xfrm>
            <a:off x="1356147" y="2565741"/>
            <a:ext cx="9073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Tokenize+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Reshape+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Position</a:t>
            </a:r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0" name="文字方塊 59">
            <a:extLst>
              <a:ext uri="{FF2B5EF4-FFF2-40B4-BE49-F238E27FC236}">
                <a16:creationId xmlns:a16="http://schemas.microsoft.com/office/drawing/2014/main" id="{9995B331-9091-E7E1-F1DA-FED91789A274}"/>
              </a:ext>
            </a:extLst>
          </p:cNvPr>
          <p:cNvSpPr txBox="1"/>
          <p:nvPr/>
        </p:nvSpPr>
        <p:spPr>
          <a:xfrm>
            <a:off x="2881796" y="3969258"/>
            <a:ext cx="792371" cy="2818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1D-2D</a:t>
            </a:r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63" name="直線接點 62">
            <a:extLst>
              <a:ext uri="{FF2B5EF4-FFF2-40B4-BE49-F238E27FC236}">
                <a16:creationId xmlns:a16="http://schemas.microsoft.com/office/drawing/2014/main" id="{29F9DADB-8B5B-24DA-6F83-E35795F8EA1C}"/>
              </a:ext>
            </a:extLst>
          </p:cNvPr>
          <p:cNvCxnSpPr>
            <a:cxnSpLocks/>
          </p:cNvCxnSpPr>
          <p:nvPr/>
        </p:nvCxnSpPr>
        <p:spPr>
          <a:xfrm>
            <a:off x="5428973" y="1969775"/>
            <a:ext cx="606651" cy="0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線接點 64">
            <a:extLst>
              <a:ext uri="{FF2B5EF4-FFF2-40B4-BE49-F238E27FC236}">
                <a16:creationId xmlns:a16="http://schemas.microsoft.com/office/drawing/2014/main" id="{C408E5E3-04FF-D95B-80F6-13612C8EA37D}"/>
              </a:ext>
            </a:extLst>
          </p:cNvPr>
          <p:cNvCxnSpPr>
            <a:cxnSpLocks/>
          </p:cNvCxnSpPr>
          <p:nvPr/>
        </p:nvCxnSpPr>
        <p:spPr>
          <a:xfrm flipH="1">
            <a:off x="3390557" y="1949958"/>
            <a:ext cx="2038416" cy="1750424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線接點 80">
            <a:extLst>
              <a:ext uri="{FF2B5EF4-FFF2-40B4-BE49-F238E27FC236}">
                <a16:creationId xmlns:a16="http://schemas.microsoft.com/office/drawing/2014/main" id="{227E8265-4FE2-5DA2-4547-D465C0C9852C}"/>
              </a:ext>
            </a:extLst>
          </p:cNvPr>
          <p:cNvCxnSpPr>
            <a:cxnSpLocks/>
          </p:cNvCxnSpPr>
          <p:nvPr/>
        </p:nvCxnSpPr>
        <p:spPr>
          <a:xfrm flipH="1">
            <a:off x="3381331" y="3704148"/>
            <a:ext cx="9226" cy="673874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接點 44">
            <a:extLst>
              <a:ext uri="{FF2B5EF4-FFF2-40B4-BE49-F238E27FC236}">
                <a16:creationId xmlns:a16="http://schemas.microsoft.com/office/drawing/2014/main" id="{F716A25C-8411-B3AB-B5F2-2C883D1558B0}"/>
              </a:ext>
            </a:extLst>
          </p:cNvPr>
          <p:cNvCxnSpPr>
            <a:cxnSpLocks/>
          </p:cNvCxnSpPr>
          <p:nvPr/>
        </p:nvCxnSpPr>
        <p:spPr>
          <a:xfrm>
            <a:off x="5993369" y="506643"/>
            <a:ext cx="0" cy="1511306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接點 61">
            <a:extLst>
              <a:ext uri="{FF2B5EF4-FFF2-40B4-BE49-F238E27FC236}">
                <a16:creationId xmlns:a16="http://schemas.microsoft.com/office/drawing/2014/main" id="{970C0EA5-FCF5-B115-1E85-730BB843D7C3}"/>
              </a:ext>
            </a:extLst>
          </p:cNvPr>
          <p:cNvCxnSpPr>
            <a:cxnSpLocks/>
          </p:cNvCxnSpPr>
          <p:nvPr/>
        </p:nvCxnSpPr>
        <p:spPr>
          <a:xfrm>
            <a:off x="6983004" y="512193"/>
            <a:ext cx="17924" cy="3852266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線接點 74">
            <a:extLst>
              <a:ext uri="{FF2B5EF4-FFF2-40B4-BE49-F238E27FC236}">
                <a16:creationId xmlns:a16="http://schemas.microsoft.com/office/drawing/2014/main" id="{76A486A5-8485-B67A-6DC1-1DAE0C75797B}"/>
              </a:ext>
            </a:extLst>
          </p:cNvPr>
          <p:cNvCxnSpPr>
            <a:cxnSpLocks/>
          </p:cNvCxnSpPr>
          <p:nvPr/>
        </p:nvCxnSpPr>
        <p:spPr>
          <a:xfrm>
            <a:off x="6013169" y="524954"/>
            <a:ext cx="1008617" cy="0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線接點 76">
            <a:extLst>
              <a:ext uri="{FF2B5EF4-FFF2-40B4-BE49-F238E27FC236}">
                <a16:creationId xmlns:a16="http://schemas.microsoft.com/office/drawing/2014/main" id="{C74B2F36-0099-EEC4-11D6-A3FB3210457B}"/>
              </a:ext>
            </a:extLst>
          </p:cNvPr>
          <p:cNvCxnSpPr>
            <a:cxnSpLocks/>
          </p:cNvCxnSpPr>
          <p:nvPr/>
        </p:nvCxnSpPr>
        <p:spPr>
          <a:xfrm>
            <a:off x="3390557" y="4351384"/>
            <a:ext cx="3662045" cy="4099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文字方塊 84">
            <a:extLst>
              <a:ext uri="{FF2B5EF4-FFF2-40B4-BE49-F238E27FC236}">
                <a16:creationId xmlns:a16="http://schemas.microsoft.com/office/drawing/2014/main" id="{981EFBFA-7C3E-7F19-D1A8-619C74C0CC1A}"/>
              </a:ext>
            </a:extLst>
          </p:cNvPr>
          <p:cNvSpPr txBox="1"/>
          <p:nvPr/>
        </p:nvSpPr>
        <p:spPr>
          <a:xfrm>
            <a:off x="0" y="462479"/>
            <a:ext cx="2005012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5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0. Data Augmentation</a:t>
            </a:r>
            <a:endParaRPr kumimoji="0" lang="zh-TW" altLang="en-US" sz="15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86" name="圖片 85">
            <a:extLst>
              <a:ext uri="{FF2B5EF4-FFF2-40B4-BE49-F238E27FC236}">
                <a16:creationId xmlns:a16="http://schemas.microsoft.com/office/drawing/2014/main" id="{3BE8F82E-5543-2312-142F-F030F5B266F0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22586" t="3799" r="67592" b="76709"/>
          <a:stretch/>
        </p:blipFill>
        <p:spPr>
          <a:xfrm rot="19707797">
            <a:off x="1238018" y="1507754"/>
            <a:ext cx="513760" cy="499794"/>
          </a:xfrm>
          <a:prstGeom prst="rect">
            <a:avLst/>
          </a:prstGeom>
        </p:spPr>
      </p:pic>
      <p:pic>
        <p:nvPicPr>
          <p:cNvPr id="89" name="圖片 88">
            <a:extLst>
              <a:ext uri="{FF2B5EF4-FFF2-40B4-BE49-F238E27FC236}">
                <a16:creationId xmlns:a16="http://schemas.microsoft.com/office/drawing/2014/main" id="{F361B56A-691E-7F56-2F02-B8EC1F3E470F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22586" t="3799" r="67592" b="76709"/>
          <a:stretch/>
        </p:blipFill>
        <p:spPr>
          <a:xfrm flipH="1">
            <a:off x="1213465" y="759649"/>
            <a:ext cx="554407" cy="540808"/>
          </a:xfrm>
          <a:prstGeom prst="rect">
            <a:avLst/>
          </a:prstGeom>
        </p:spPr>
      </p:pic>
      <p:pic>
        <p:nvPicPr>
          <p:cNvPr id="90" name="圖片 89">
            <a:extLst>
              <a:ext uri="{FF2B5EF4-FFF2-40B4-BE49-F238E27FC236}">
                <a16:creationId xmlns:a16="http://schemas.microsoft.com/office/drawing/2014/main" id="{A2B67B1D-DFE9-AA8B-FD95-6E878750720D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22586" t="3799" r="67592" b="76709"/>
          <a:stretch/>
        </p:blipFill>
        <p:spPr>
          <a:xfrm>
            <a:off x="103759" y="1139898"/>
            <a:ext cx="559006" cy="540808"/>
          </a:xfrm>
          <a:prstGeom prst="rect">
            <a:avLst/>
          </a:prstGeom>
        </p:spPr>
      </p:pic>
      <p:sp>
        <p:nvSpPr>
          <p:cNvPr id="92" name="矩形 91">
            <a:extLst>
              <a:ext uri="{FF2B5EF4-FFF2-40B4-BE49-F238E27FC236}">
                <a16:creationId xmlns:a16="http://schemas.microsoft.com/office/drawing/2014/main" id="{710E9E0E-5C28-AED4-64EF-B3E42C236B6A}"/>
              </a:ext>
            </a:extLst>
          </p:cNvPr>
          <p:cNvSpPr/>
          <p:nvPr/>
        </p:nvSpPr>
        <p:spPr>
          <a:xfrm>
            <a:off x="50276" y="506644"/>
            <a:ext cx="1786250" cy="160380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93" name="直線單箭頭接點 92">
            <a:extLst>
              <a:ext uri="{FF2B5EF4-FFF2-40B4-BE49-F238E27FC236}">
                <a16:creationId xmlns:a16="http://schemas.microsoft.com/office/drawing/2014/main" id="{460667DF-9E22-9EC0-180E-3287EB570556}"/>
              </a:ext>
            </a:extLst>
          </p:cNvPr>
          <p:cNvCxnSpPr>
            <a:stCxn id="90" idx="3"/>
            <a:endCxn id="89" idx="3"/>
          </p:cNvCxnSpPr>
          <p:nvPr/>
        </p:nvCxnSpPr>
        <p:spPr>
          <a:xfrm flipV="1">
            <a:off x="662765" y="1030053"/>
            <a:ext cx="550700" cy="3802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線單箭頭接點 93">
            <a:extLst>
              <a:ext uri="{FF2B5EF4-FFF2-40B4-BE49-F238E27FC236}">
                <a16:creationId xmlns:a16="http://schemas.microsoft.com/office/drawing/2014/main" id="{3C926616-924F-A206-C003-8177904C5C7C}"/>
              </a:ext>
            </a:extLst>
          </p:cNvPr>
          <p:cNvCxnSpPr>
            <a:stCxn id="90" idx="3"/>
            <a:endCxn id="86" idx="1"/>
          </p:cNvCxnSpPr>
          <p:nvPr/>
        </p:nvCxnSpPr>
        <p:spPr>
          <a:xfrm>
            <a:off x="662765" y="1410302"/>
            <a:ext cx="613193" cy="4817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文字方塊 94">
            <a:extLst>
              <a:ext uri="{FF2B5EF4-FFF2-40B4-BE49-F238E27FC236}">
                <a16:creationId xmlns:a16="http://schemas.microsoft.com/office/drawing/2014/main" id="{2A3123C2-4A3C-CFB3-D4EF-23538AA9F03F}"/>
              </a:ext>
            </a:extLst>
          </p:cNvPr>
          <p:cNvSpPr txBox="1"/>
          <p:nvPr/>
        </p:nvSpPr>
        <p:spPr>
          <a:xfrm>
            <a:off x="582089" y="1675922"/>
            <a:ext cx="77454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0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Rotation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6" name="文字方塊 95">
            <a:extLst>
              <a:ext uri="{FF2B5EF4-FFF2-40B4-BE49-F238E27FC236}">
                <a16:creationId xmlns:a16="http://schemas.microsoft.com/office/drawing/2014/main" id="{C584005C-5449-2F0D-060B-3577313C344A}"/>
              </a:ext>
            </a:extLst>
          </p:cNvPr>
          <p:cNvSpPr txBox="1"/>
          <p:nvPr/>
        </p:nvSpPr>
        <p:spPr>
          <a:xfrm>
            <a:off x="680235" y="989882"/>
            <a:ext cx="49251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0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Flip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7" name="箭號: 向右 96">
            <a:extLst>
              <a:ext uri="{FF2B5EF4-FFF2-40B4-BE49-F238E27FC236}">
                <a16:creationId xmlns:a16="http://schemas.microsoft.com/office/drawing/2014/main" id="{27FBAA80-67E8-A8CA-C59F-776D2268BDBF}"/>
              </a:ext>
            </a:extLst>
          </p:cNvPr>
          <p:cNvSpPr/>
          <p:nvPr/>
        </p:nvSpPr>
        <p:spPr>
          <a:xfrm>
            <a:off x="1766160" y="1335747"/>
            <a:ext cx="198527" cy="13029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文字方塊 97">
                <a:extLst>
                  <a:ext uri="{FF2B5EF4-FFF2-40B4-BE49-F238E27FC236}">
                    <a16:creationId xmlns:a16="http://schemas.microsoft.com/office/drawing/2014/main" id="{69AF4DEC-1B3F-3229-AE46-C94DBCAB8830}"/>
                  </a:ext>
                </a:extLst>
              </p:cNvPr>
              <p:cNvSpPr txBox="1"/>
              <p:nvPr/>
            </p:nvSpPr>
            <p:spPr>
              <a:xfrm>
                <a:off x="6931542" y="2092378"/>
                <a:ext cx="1483035" cy="3803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300" b="1" i="1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L</a:t>
                </a:r>
                <a:r>
                  <a:rPr kumimoji="0" lang="en-US" altLang="zh-TW" sz="13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 = </a:t>
                </a:r>
                <a14:m>
                  <m:oMath xmlns:m="http://schemas.openxmlformats.org/officeDocument/2006/math">
                    <m:box>
                      <m:boxPr>
                        <m:ctrlPr>
                          <a:rPr kumimoji="0" lang="en-US" altLang="zh-TW" sz="13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boxPr>
                      <m:e>
                        <m:f>
                          <m:fPr>
                            <m:ctrlPr>
                              <a:rPr kumimoji="0" lang="en-US" altLang="zh-TW" sz="13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kumimoji="0" lang="en-US" altLang="zh-TW" sz="13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𝟏</m:t>
                            </m:r>
                          </m:num>
                          <m:den>
                            <m:r>
                              <a:rPr kumimoji="0" lang="en-US" altLang="zh-TW" sz="13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𝟐</m:t>
                            </m:r>
                          </m:den>
                        </m:f>
                      </m:e>
                    </m:box>
                  </m:oMath>
                </a14:m>
                <a:r>
                  <a:rPr kumimoji="0" lang="en-US" altLang="zh-TW" sz="1300" b="1" i="1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TW" sz="1300" b="1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en-US" altLang="zh-TW" sz="1300" b="1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𝑳</m:t>
                        </m:r>
                      </m:e>
                      <m:sub>
                        <m:r>
                          <a:rPr kumimoji="0" lang="en-US" altLang="zh-TW" sz="1300" b="1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𝒄𝒆</m:t>
                        </m:r>
                      </m:sub>
                    </m:sSub>
                  </m:oMath>
                </a14:m>
                <a:r>
                  <a:rPr kumimoji="0" lang="en-US" altLang="zh-TW" sz="1300" b="1" i="1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zh-TW" sz="13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+</a:t>
                </a:r>
                <a:r>
                  <a:rPr kumimoji="0" lang="en-US" altLang="zh-TW" sz="13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box>
                      <m:boxPr>
                        <m:ctrlPr>
                          <a:rPr kumimoji="0" lang="en-US" altLang="zh-TW" sz="13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boxPr>
                      <m:e>
                        <m:f>
                          <m:fPr>
                            <m:ctrlPr>
                              <a:rPr kumimoji="0" lang="en-US" altLang="zh-TW" sz="13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kumimoji="0" lang="en-US" altLang="zh-TW" sz="13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kumimoji="0" lang="en-US" altLang="zh-TW" sz="13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𝟐</m:t>
                            </m:r>
                          </m:den>
                        </m:f>
                      </m:e>
                    </m:box>
                  </m:oMath>
                </a14:m>
                <a:r>
                  <a:rPr kumimoji="0" lang="en-US" altLang="zh-TW" sz="1300" b="1" i="1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TW" sz="1300" b="1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en-US" altLang="zh-TW" sz="1300" b="1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𝑳</m:t>
                        </m:r>
                      </m:e>
                      <m:sub>
                        <m:r>
                          <a:rPr kumimoji="0" lang="en-US" altLang="zh-TW" sz="1300" b="1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𝒅𝒊𝒄𝒆</m:t>
                        </m:r>
                      </m:sub>
                    </m:sSub>
                  </m:oMath>
                </a14:m>
                <a:endParaRPr kumimoji="0" 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98" name="文字方塊 97">
                <a:extLst>
                  <a:ext uri="{FF2B5EF4-FFF2-40B4-BE49-F238E27FC236}">
                    <a16:creationId xmlns:a16="http://schemas.microsoft.com/office/drawing/2014/main" id="{69AF4DEC-1B3F-3229-AE46-C94DBCAB88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1542" y="2092378"/>
                <a:ext cx="1483035" cy="380361"/>
              </a:xfrm>
              <a:prstGeom prst="rect">
                <a:avLst/>
              </a:prstGeom>
              <a:blipFill>
                <a:blip r:embed="rId28"/>
                <a:stretch>
                  <a:fillRect l="-41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0" name="群組 99">
            <a:extLst>
              <a:ext uri="{FF2B5EF4-FFF2-40B4-BE49-F238E27FC236}">
                <a16:creationId xmlns:a16="http://schemas.microsoft.com/office/drawing/2014/main" id="{312C473A-E850-7392-71D6-569C62C3B655}"/>
              </a:ext>
            </a:extLst>
          </p:cNvPr>
          <p:cNvGrpSpPr/>
          <p:nvPr/>
        </p:nvGrpSpPr>
        <p:grpSpPr>
          <a:xfrm>
            <a:off x="7635346" y="2665216"/>
            <a:ext cx="1476825" cy="1567033"/>
            <a:chOff x="7586136" y="576023"/>
            <a:chExt cx="1476825" cy="1567033"/>
          </a:xfrm>
        </p:grpSpPr>
        <p:pic>
          <p:nvPicPr>
            <p:cNvPr id="101" name="圖片 100">
              <a:extLst>
                <a:ext uri="{FF2B5EF4-FFF2-40B4-BE49-F238E27FC236}">
                  <a16:creationId xmlns:a16="http://schemas.microsoft.com/office/drawing/2014/main" id="{F83AC3C6-5558-60B3-C5D3-CD6B267C54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86136" y="881230"/>
              <a:ext cx="965026" cy="768212"/>
            </a:xfrm>
            <a:prstGeom prst="rect">
              <a:avLst/>
            </a:prstGeom>
          </p:spPr>
        </p:pic>
        <p:cxnSp>
          <p:nvCxnSpPr>
            <p:cNvPr id="102" name="直線單箭頭接點 101">
              <a:extLst>
                <a:ext uri="{FF2B5EF4-FFF2-40B4-BE49-F238E27FC236}">
                  <a16:creationId xmlns:a16="http://schemas.microsoft.com/office/drawing/2014/main" id="{041A1F42-3D9E-1A11-FC90-C7F9D48E8E4B}"/>
                </a:ext>
              </a:extLst>
            </p:cNvPr>
            <p:cNvCxnSpPr>
              <a:cxnSpLocks/>
            </p:cNvCxnSpPr>
            <p:nvPr/>
          </p:nvCxnSpPr>
          <p:spPr>
            <a:xfrm>
              <a:off x="8356846" y="1842620"/>
              <a:ext cx="416547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3" name="圖片 102">
              <a:extLst>
                <a:ext uri="{FF2B5EF4-FFF2-40B4-BE49-F238E27FC236}">
                  <a16:creationId xmlns:a16="http://schemas.microsoft.com/office/drawing/2014/main" id="{E0446BA7-EF3E-AA2B-D7AF-1965D93A2C6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90096" y="576023"/>
              <a:ext cx="666750" cy="666750"/>
            </a:xfrm>
            <a:prstGeom prst="rect">
              <a:avLst/>
            </a:prstGeom>
          </p:spPr>
        </p:pic>
        <p:pic>
          <p:nvPicPr>
            <p:cNvPr id="104" name="圖片 103">
              <a:extLst>
                <a:ext uri="{FF2B5EF4-FFF2-40B4-BE49-F238E27FC236}">
                  <a16:creationId xmlns:a16="http://schemas.microsoft.com/office/drawing/2014/main" id="{DD5B802B-4A5B-D4AB-831E-6D9CDA6CC75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781080" y="667007"/>
              <a:ext cx="666750" cy="666750"/>
            </a:xfrm>
            <a:prstGeom prst="rect">
              <a:avLst/>
            </a:prstGeom>
          </p:spPr>
        </p:pic>
        <p:pic>
          <p:nvPicPr>
            <p:cNvPr id="105" name="圖片 104">
              <a:extLst>
                <a:ext uri="{FF2B5EF4-FFF2-40B4-BE49-F238E27FC236}">
                  <a16:creationId xmlns:a16="http://schemas.microsoft.com/office/drawing/2014/main" id="{680F6F27-F7B5-F7CF-F417-DCFD889E7E9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872064" y="757991"/>
              <a:ext cx="666750" cy="666750"/>
            </a:xfrm>
            <a:prstGeom prst="rect">
              <a:avLst/>
            </a:prstGeom>
          </p:spPr>
        </p:pic>
        <p:pic>
          <p:nvPicPr>
            <p:cNvPr id="106" name="圖片 105">
              <a:extLst>
                <a:ext uri="{FF2B5EF4-FFF2-40B4-BE49-F238E27FC236}">
                  <a16:creationId xmlns:a16="http://schemas.microsoft.com/office/drawing/2014/main" id="{49526695-054D-E4FF-A3BB-90D8ED4F10A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956224" y="842151"/>
              <a:ext cx="666750" cy="666750"/>
            </a:xfrm>
            <a:prstGeom prst="rect">
              <a:avLst/>
            </a:prstGeom>
          </p:spPr>
        </p:pic>
        <p:pic>
          <p:nvPicPr>
            <p:cNvPr id="107" name="圖片 106">
              <a:extLst>
                <a:ext uri="{FF2B5EF4-FFF2-40B4-BE49-F238E27FC236}">
                  <a16:creationId xmlns:a16="http://schemas.microsoft.com/office/drawing/2014/main" id="{D19192E8-B9DB-8607-9B2C-5AF99307D1D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40384" y="926311"/>
              <a:ext cx="666750" cy="666750"/>
            </a:xfrm>
            <a:prstGeom prst="rect">
              <a:avLst/>
            </a:prstGeom>
          </p:spPr>
        </p:pic>
        <p:pic>
          <p:nvPicPr>
            <p:cNvPr id="108" name="圖片 107">
              <a:extLst>
                <a:ext uri="{FF2B5EF4-FFF2-40B4-BE49-F238E27FC236}">
                  <a16:creationId xmlns:a16="http://schemas.microsoft.com/office/drawing/2014/main" id="{9C9C768E-F72D-3AD9-ABB3-CA1BB52E52A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31368" y="1017295"/>
              <a:ext cx="666750" cy="666750"/>
            </a:xfrm>
            <a:prstGeom prst="rect">
              <a:avLst/>
            </a:prstGeom>
          </p:spPr>
        </p:pic>
        <p:pic>
          <p:nvPicPr>
            <p:cNvPr id="109" name="圖片 108">
              <a:extLst>
                <a:ext uri="{FF2B5EF4-FFF2-40B4-BE49-F238E27FC236}">
                  <a16:creationId xmlns:a16="http://schemas.microsoft.com/office/drawing/2014/main" id="{FAEAEFAF-1DED-A746-BC5A-15ABA194424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215528" y="1108279"/>
              <a:ext cx="666750" cy="666750"/>
            </a:xfrm>
            <a:prstGeom prst="rect">
              <a:avLst/>
            </a:prstGeom>
          </p:spPr>
        </p:pic>
        <p:pic>
          <p:nvPicPr>
            <p:cNvPr id="110" name="圖片 109">
              <a:extLst>
                <a:ext uri="{FF2B5EF4-FFF2-40B4-BE49-F238E27FC236}">
                  <a16:creationId xmlns:a16="http://schemas.microsoft.com/office/drawing/2014/main" id="{4A28ACD3-F496-8F8C-D0AE-FC3DF8F7568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299688" y="1192439"/>
              <a:ext cx="666750" cy="666750"/>
            </a:xfrm>
            <a:prstGeom prst="rect">
              <a:avLst/>
            </a:prstGeom>
          </p:spPr>
        </p:pic>
        <p:pic>
          <p:nvPicPr>
            <p:cNvPr id="111" name="圖片 110">
              <a:extLst>
                <a:ext uri="{FF2B5EF4-FFF2-40B4-BE49-F238E27FC236}">
                  <a16:creationId xmlns:a16="http://schemas.microsoft.com/office/drawing/2014/main" id="{BEB34C29-0284-1523-433F-450C0E88216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390672" y="1283423"/>
              <a:ext cx="666750" cy="666750"/>
            </a:xfrm>
            <a:prstGeom prst="rect">
              <a:avLst/>
            </a:prstGeom>
          </p:spPr>
        </p:pic>
        <p:sp>
          <p:nvSpPr>
            <p:cNvPr id="112" name="文字方塊 111">
              <a:extLst>
                <a:ext uri="{FF2B5EF4-FFF2-40B4-BE49-F238E27FC236}">
                  <a16:creationId xmlns:a16="http://schemas.microsoft.com/office/drawing/2014/main" id="{AF4029F3-C6AB-FB1E-80C7-855B7A90FF85}"/>
                </a:ext>
              </a:extLst>
            </p:cNvPr>
            <p:cNvSpPr txBox="1"/>
            <p:nvPr/>
          </p:nvSpPr>
          <p:spPr>
            <a:xfrm>
              <a:off x="8447830" y="1925663"/>
              <a:ext cx="575766" cy="2173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(8, H, W)</a:t>
              </a:r>
              <a:endParaRPr kumimoji="0" lang="zh-TW" alt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pic>
          <p:nvPicPr>
            <p:cNvPr id="113" name="圖片 112">
              <a:extLst>
                <a:ext uri="{FF2B5EF4-FFF2-40B4-BE49-F238E27FC236}">
                  <a16:creationId xmlns:a16="http://schemas.microsoft.com/office/drawing/2014/main" id="{49A14A8F-9E2C-8269-19BF-4721E976CC7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396211" y="1286565"/>
              <a:ext cx="666750" cy="666750"/>
            </a:xfrm>
            <a:prstGeom prst="rect">
              <a:avLst/>
            </a:prstGeom>
          </p:spPr>
        </p:pic>
      </p:grpSp>
      <p:cxnSp>
        <p:nvCxnSpPr>
          <p:cNvPr id="114" name="直線單箭頭接點 113">
            <a:extLst>
              <a:ext uri="{FF2B5EF4-FFF2-40B4-BE49-F238E27FC236}">
                <a16:creationId xmlns:a16="http://schemas.microsoft.com/office/drawing/2014/main" id="{200795D4-58FF-57AB-8D3C-17B8DE3E49E2}"/>
              </a:ext>
            </a:extLst>
          </p:cNvPr>
          <p:cNvCxnSpPr>
            <a:cxnSpLocks/>
          </p:cNvCxnSpPr>
          <p:nvPr/>
        </p:nvCxnSpPr>
        <p:spPr>
          <a:xfrm flipH="1">
            <a:off x="8321415" y="2088398"/>
            <a:ext cx="0" cy="47734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文字方塊 116">
            <a:extLst>
              <a:ext uri="{FF2B5EF4-FFF2-40B4-BE49-F238E27FC236}">
                <a16:creationId xmlns:a16="http://schemas.microsoft.com/office/drawing/2014/main" id="{EF072AFC-9C53-CC0D-CC4F-03A0902C1449}"/>
              </a:ext>
            </a:extLst>
          </p:cNvPr>
          <p:cNvSpPr txBox="1"/>
          <p:nvPr/>
        </p:nvSpPr>
        <p:spPr>
          <a:xfrm>
            <a:off x="8348898" y="2421295"/>
            <a:ext cx="50655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5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GT</a:t>
            </a:r>
            <a:endParaRPr kumimoji="0" lang="zh-TW" altLang="en-US" sz="1500" b="0" i="0" u="none" strike="noStrike" kern="1200" cap="none" spc="0" normalizeH="0" baseline="0" noProof="0" dirty="0">
              <a:ln>
                <a:noFill/>
              </a:ln>
              <a:solidFill>
                <a:srgbClr val="70AD47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301815A9-FB27-CFE8-881B-0234D630CCDA}"/>
              </a:ext>
            </a:extLst>
          </p:cNvPr>
          <p:cNvSpPr txBox="1"/>
          <p:nvPr/>
        </p:nvSpPr>
        <p:spPr>
          <a:xfrm>
            <a:off x="2573208" y="4943386"/>
            <a:ext cx="248978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100" dirty="0">
                <a:solidFill>
                  <a:schemeClr val="accent6">
                    <a:lumMod val="75000"/>
                  </a:schemeClr>
                </a:solidFill>
                <a:ea typeface="標楷體" panose="03000509000000000000" pitchFamily="65" charset="-120"/>
              </a:rPr>
              <a:t>巧</a:t>
            </a:r>
            <a:r>
              <a:rPr lang="en-US" altLang="zh-TW" sz="1100" dirty="0">
                <a:solidFill>
                  <a:schemeClr val="accent6">
                    <a:lumMod val="75000"/>
                  </a:schemeClr>
                </a:solidFill>
                <a:ea typeface="標楷體" panose="03000509000000000000" pitchFamily="65" charset="-120"/>
              </a:rPr>
              <a:t>:</a:t>
            </a:r>
            <a:r>
              <a:rPr lang="zh-TW" altLang="en-US" sz="1100" dirty="0">
                <a:solidFill>
                  <a:schemeClr val="accent6">
                    <a:lumMod val="75000"/>
                  </a:schemeClr>
                </a:solidFill>
                <a:ea typeface="標楷體" panose="03000509000000000000" pitchFamily="65" charset="-120"/>
              </a:rPr>
              <a:t> </a:t>
            </a:r>
            <a:r>
              <a:rPr lang="en-US" altLang="zh-TW" sz="1100" dirty="0">
                <a:solidFill>
                  <a:schemeClr val="accent6">
                    <a:lumMod val="75000"/>
                  </a:schemeClr>
                </a:solidFill>
                <a:ea typeface="標楷體" panose="03000509000000000000" pitchFamily="65" charset="-120"/>
              </a:rPr>
              <a:t>paper</a:t>
            </a:r>
            <a:r>
              <a:rPr lang="zh-TW" altLang="en-US" sz="1100" dirty="0">
                <a:solidFill>
                  <a:schemeClr val="accent6">
                    <a:lumMod val="75000"/>
                  </a:schemeClr>
                </a:solidFill>
                <a:ea typeface="標楷體" panose="03000509000000000000" pitchFamily="65" charset="-120"/>
              </a:rPr>
              <a:t>原文</a:t>
            </a:r>
            <a:r>
              <a:rPr lang="en-US" altLang="zh-TW" sz="1100" dirty="0">
                <a:solidFill>
                  <a:schemeClr val="accent6">
                    <a:lumMod val="75000"/>
                  </a:schemeClr>
                </a:solidFill>
                <a:ea typeface="標楷體" panose="03000509000000000000" pitchFamily="65" charset="-120"/>
              </a:rPr>
              <a:t> p=16?? </a:t>
            </a:r>
            <a:r>
              <a:rPr lang="zh-TW" altLang="en-US" sz="1100" dirty="0">
                <a:solidFill>
                  <a:schemeClr val="accent6">
                    <a:lumMod val="75000"/>
                  </a:schemeClr>
                </a:solidFill>
                <a:ea typeface="標楷體" panose="03000509000000000000" pitchFamily="65" charset="-120"/>
              </a:rPr>
              <a:t>對應回原圖</a:t>
            </a:r>
            <a:r>
              <a:rPr lang="en-US" altLang="zh-TW" sz="1100" i="1" dirty="0">
                <a:solidFill>
                  <a:schemeClr val="accent6">
                    <a:lumMod val="75000"/>
                  </a:schemeClr>
                </a:solidFill>
                <a:ea typeface="標楷體" panose="03000509000000000000" pitchFamily="65" charset="-120"/>
              </a:rPr>
              <a:t>p</a:t>
            </a:r>
            <a:r>
              <a:rPr lang="en-US" altLang="zh-TW" sz="1100" dirty="0">
                <a:solidFill>
                  <a:schemeClr val="accent6">
                    <a:lumMod val="75000"/>
                  </a:schemeClr>
                </a:solidFill>
                <a:ea typeface="標楷體" panose="03000509000000000000" pitchFamily="65" charset="-120"/>
              </a:rPr>
              <a:t>=16</a:t>
            </a:r>
            <a:endParaRPr lang="zh-TW" altLang="en-US" sz="1100" dirty="0">
              <a:solidFill>
                <a:schemeClr val="accent6">
                  <a:lumMod val="75000"/>
                </a:schemeClr>
              </a:solidFill>
              <a:ea typeface="標楷體" panose="03000509000000000000" pitchFamily="65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文字方塊 75">
                <a:extLst>
                  <a:ext uri="{FF2B5EF4-FFF2-40B4-BE49-F238E27FC236}">
                    <a16:creationId xmlns:a16="http://schemas.microsoft.com/office/drawing/2014/main" id="{7FF2CFAE-4B4D-C483-E81A-4CB39630BE6C}"/>
                  </a:ext>
                </a:extLst>
              </p:cNvPr>
              <p:cNvSpPr txBox="1"/>
              <p:nvPr/>
            </p:nvSpPr>
            <p:spPr>
              <a:xfrm>
                <a:off x="6227814" y="5847909"/>
                <a:ext cx="492430" cy="2771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US" altLang="zh-TW" sz="12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0" lang="en-US" altLang="zh-TW" sz="12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kumimoji="0" lang="en-US" altLang="zh-TW" sz="12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kumimoji="0" lang="en-US" altLang="zh-TW" sz="12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zh-TW" altLang="en-US" sz="1200" dirty="0">
                  <a:solidFill>
                    <a:schemeClr val="accent6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6" name="文字方塊 75">
                <a:extLst>
                  <a:ext uri="{FF2B5EF4-FFF2-40B4-BE49-F238E27FC236}">
                    <a16:creationId xmlns:a16="http://schemas.microsoft.com/office/drawing/2014/main" id="{7FF2CFAE-4B4D-C483-E81A-4CB39630BE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7814" y="5847909"/>
                <a:ext cx="492430" cy="277192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0" name="文字方塊 79">
            <a:extLst>
              <a:ext uri="{FF2B5EF4-FFF2-40B4-BE49-F238E27FC236}">
                <a16:creationId xmlns:a16="http://schemas.microsoft.com/office/drawing/2014/main" id="{6E136D25-2329-6827-41B1-5384CF4B5A78}"/>
              </a:ext>
            </a:extLst>
          </p:cNvPr>
          <p:cNvSpPr txBox="1"/>
          <p:nvPr/>
        </p:nvSpPr>
        <p:spPr>
          <a:xfrm>
            <a:off x="3182900" y="6176021"/>
            <a:ext cx="5581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100" dirty="0">
                <a:solidFill>
                  <a:schemeClr val="accent6">
                    <a:lumMod val="75000"/>
                  </a:schemeClr>
                </a:solidFill>
                <a:ea typeface="標楷體" panose="03000509000000000000" pitchFamily="65" charset="-120"/>
              </a:rPr>
              <a:t>D=768</a:t>
            </a:r>
            <a:endParaRPr lang="zh-TW" altLang="en-US" sz="1100" dirty="0">
              <a:solidFill>
                <a:schemeClr val="accent6">
                  <a:lumMod val="75000"/>
                </a:schemeClr>
              </a:solidFill>
              <a:ea typeface="標楷體" panose="03000509000000000000" pitchFamily="65" charset="-120"/>
            </a:endParaRPr>
          </a:p>
        </p:txBody>
      </p:sp>
      <p:sp>
        <p:nvSpPr>
          <p:cNvPr id="83" name="文字方塊 82">
            <a:extLst>
              <a:ext uri="{FF2B5EF4-FFF2-40B4-BE49-F238E27FC236}">
                <a16:creationId xmlns:a16="http://schemas.microsoft.com/office/drawing/2014/main" id="{C8B19106-F5A5-DFF1-0D3B-782673B777FB}"/>
              </a:ext>
            </a:extLst>
          </p:cNvPr>
          <p:cNvSpPr txBox="1"/>
          <p:nvPr/>
        </p:nvSpPr>
        <p:spPr>
          <a:xfrm>
            <a:off x="2595167" y="5571447"/>
            <a:ext cx="200888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100" dirty="0">
                <a:solidFill>
                  <a:schemeClr val="accent6">
                    <a:lumMod val="75000"/>
                  </a:schemeClr>
                </a:solidFill>
                <a:ea typeface="標楷體" panose="03000509000000000000" pitchFamily="65" charset="-120"/>
              </a:rPr>
              <a:t>1x(</a:t>
            </a:r>
            <a:r>
              <a:rPr lang="en-US" altLang="zh-TW" sz="1100" i="1" dirty="0">
                <a:solidFill>
                  <a:schemeClr val="accent6">
                    <a:lumMod val="75000"/>
                  </a:schemeClr>
                </a:solidFill>
                <a:ea typeface="標楷體" panose="03000509000000000000" pitchFamily="65" charset="-120"/>
              </a:rPr>
              <a:t>16p</a:t>
            </a:r>
            <a:r>
              <a:rPr lang="en-US" altLang="zh-TW" sz="1100" dirty="0">
                <a:solidFill>
                  <a:schemeClr val="accent6">
                    <a:lumMod val="75000"/>
                  </a:schemeClr>
                </a:solidFill>
                <a:ea typeface="標楷體" panose="03000509000000000000" pitchFamily="65" charset="-120"/>
              </a:rPr>
              <a:t> x </a:t>
            </a:r>
            <a:r>
              <a:rPr lang="en-US" altLang="zh-TW" sz="1100" i="1" dirty="0">
                <a:solidFill>
                  <a:schemeClr val="accent6">
                    <a:lumMod val="75000"/>
                  </a:schemeClr>
                </a:solidFill>
                <a:ea typeface="標楷體" panose="03000509000000000000" pitchFamily="65" charset="-120"/>
              </a:rPr>
              <a:t>16p</a:t>
            </a:r>
            <a:r>
              <a:rPr lang="en-US" altLang="zh-TW" sz="1100" dirty="0">
                <a:solidFill>
                  <a:schemeClr val="accent6">
                    <a:lumMod val="75000"/>
                  </a:schemeClr>
                </a:solidFill>
                <a:ea typeface="標楷體" panose="03000509000000000000" pitchFamily="65" charset="-120"/>
              </a:rPr>
              <a:t> x </a:t>
            </a:r>
            <a:r>
              <a:rPr lang="en-US" altLang="zh-TW" sz="1100" i="1" dirty="0">
                <a:solidFill>
                  <a:schemeClr val="accent6">
                    <a:lumMod val="75000"/>
                  </a:schemeClr>
                </a:solidFill>
                <a:ea typeface="標楷體" panose="03000509000000000000" pitchFamily="65" charset="-120"/>
              </a:rPr>
              <a:t>1024c</a:t>
            </a:r>
            <a:r>
              <a:rPr lang="en-US" altLang="zh-TW" sz="1100" dirty="0">
                <a:solidFill>
                  <a:schemeClr val="accent6">
                    <a:lumMod val="75000"/>
                  </a:schemeClr>
                </a:solidFill>
                <a:ea typeface="標楷體" panose="03000509000000000000" pitchFamily="65" charset="-120"/>
              </a:rPr>
              <a:t>), </a:t>
            </a:r>
            <a:r>
              <a:rPr lang="en-US" altLang="zh-TW" sz="1100" i="1" dirty="0">
                <a:solidFill>
                  <a:schemeClr val="accent6">
                    <a:lumMod val="75000"/>
                  </a:schemeClr>
                </a:solidFill>
                <a:ea typeface="標楷體" panose="03000509000000000000" pitchFamily="65" charset="-120"/>
              </a:rPr>
              <a:t>N</a:t>
            </a:r>
            <a:r>
              <a:rPr lang="en-US" altLang="zh-TW" sz="1100" dirty="0">
                <a:solidFill>
                  <a:schemeClr val="accent6">
                    <a:lumMod val="75000"/>
                  </a:schemeClr>
                </a:solidFill>
                <a:ea typeface="標楷體" panose="03000509000000000000" pitchFamily="65" charset="-120"/>
              </a:rPr>
              <a:t> tokens</a:t>
            </a:r>
            <a:endParaRPr lang="zh-TW" altLang="en-US" sz="1100" i="1" dirty="0">
              <a:solidFill>
                <a:schemeClr val="accent6">
                  <a:lumMod val="75000"/>
                </a:schemeClr>
              </a:solidFill>
              <a:ea typeface="標楷體" panose="03000509000000000000" pitchFamily="65" charset="-120"/>
            </a:endParaRPr>
          </a:p>
        </p:txBody>
      </p:sp>
      <p:sp>
        <p:nvSpPr>
          <p:cNvPr id="84" name="文字方塊 83">
            <a:extLst>
              <a:ext uri="{FF2B5EF4-FFF2-40B4-BE49-F238E27FC236}">
                <a16:creationId xmlns:a16="http://schemas.microsoft.com/office/drawing/2014/main" id="{1DECA466-F191-B99D-7F84-12EA18046C40}"/>
              </a:ext>
            </a:extLst>
          </p:cNvPr>
          <p:cNvSpPr txBox="1"/>
          <p:nvPr/>
        </p:nvSpPr>
        <p:spPr>
          <a:xfrm>
            <a:off x="3322834" y="4175335"/>
            <a:ext cx="11592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800" dirty="0">
                <a:solidFill>
                  <a:schemeClr val="accent6">
                    <a:lumMod val="75000"/>
                  </a:schemeClr>
                </a:solidFill>
                <a:ea typeface="標楷體" panose="03000509000000000000" pitchFamily="65" charset="-120"/>
              </a:rPr>
              <a:t>(D, H/16p, W/16p), p=1</a:t>
            </a:r>
            <a:endParaRPr lang="zh-TW" altLang="en-US" sz="800" i="1" dirty="0">
              <a:solidFill>
                <a:schemeClr val="accent6">
                  <a:lumMod val="75000"/>
                </a:schemeClr>
              </a:solidFill>
              <a:ea typeface="標楷體" panose="03000509000000000000" pitchFamily="65" charset="-120"/>
            </a:endParaRPr>
          </a:p>
        </p:txBody>
      </p:sp>
      <p:sp>
        <p:nvSpPr>
          <p:cNvPr id="71" name="文字方塊 70">
            <a:extLst>
              <a:ext uri="{FF2B5EF4-FFF2-40B4-BE49-F238E27FC236}">
                <a16:creationId xmlns:a16="http://schemas.microsoft.com/office/drawing/2014/main" id="{E60D1DC0-E5FD-2B01-6F0D-5213590CB64D}"/>
              </a:ext>
            </a:extLst>
          </p:cNvPr>
          <p:cNvSpPr txBox="1"/>
          <p:nvPr/>
        </p:nvSpPr>
        <p:spPr>
          <a:xfrm>
            <a:off x="1472220" y="5958930"/>
            <a:ext cx="196239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100" dirty="0">
                <a:solidFill>
                  <a:schemeClr val="accent6">
                    <a:lumMod val="75000"/>
                  </a:schemeClr>
                </a:solidFill>
                <a:ea typeface="標楷體" panose="03000509000000000000" pitchFamily="65" charset="-120"/>
              </a:rPr>
              <a:t>1x(</a:t>
            </a:r>
            <a:r>
              <a:rPr lang="en-US" altLang="zh-TW" sz="1100" i="1" dirty="0">
                <a:solidFill>
                  <a:schemeClr val="accent6">
                    <a:lumMod val="75000"/>
                  </a:schemeClr>
                </a:solidFill>
                <a:ea typeface="標楷體" panose="03000509000000000000" pitchFamily="65" charset="-120"/>
              </a:rPr>
              <a:t>16p</a:t>
            </a:r>
            <a:r>
              <a:rPr lang="en-US" altLang="zh-TW" sz="1100" dirty="0">
                <a:solidFill>
                  <a:schemeClr val="accent6">
                    <a:lumMod val="75000"/>
                  </a:schemeClr>
                </a:solidFill>
                <a:ea typeface="標楷體" panose="03000509000000000000" pitchFamily="65" charset="-120"/>
              </a:rPr>
              <a:t> x </a:t>
            </a:r>
            <a:r>
              <a:rPr lang="en-US" altLang="zh-TW" sz="1100" i="1" dirty="0">
                <a:solidFill>
                  <a:schemeClr val="accent6">
                    <a:lumMod val="75000"/>
                  </a:schemeClr>
                </a:solidFill>
                <a:ea typeface="標楷體" panose="03000509000000000000" pitchFamily="65" charset="-120"/>
              </a:rPr>
              <a:t>16p</a:t>
            </a:r>
            <a:r>
              <a:rPr lang="en-US" altLang="zh-TW" sz="1100" dirty="0">
                <a:solidFill>
                  <a:schemeClr val="accent6">
                    <a:lumMod val="75000"/>
                  </a:schemeClr>
                </a:solidFill>
                <a:ea typeface="標楷體" panose="03000509000000000000" pitchFamily="65" charset="-120"/>
              </a:rPr>
              <a:t> x </a:t>
            </a:r>
            <a:r>
              <a:rPr lang="en-US" altLang="zh-TW" sz="1100" i="1" dirty="0">
                <a:solidFill>
                  <a:schemeClr val="accent6">
                    <a:lumMod val="75000"/>
                  </a:schemeClr>
                </a:solidFill>
                <a:ea typeface="標楷體" panose="03000509000000000000" pitchFamily="65" charset="-120"/>
              </a:rPr>
              <a:t>768c</a:t>
            </a:r>
            <a:r>
              <a:rPr lang="en-US" altLang="zh-TW" sz="1100" dirty="0">
                <a:solidFill>
                  <a:schemeClr val="accent6">
                    <a:lumMod val="75000"/>
                  </a:schemeClr>
                </a:solidFill>
                <a:ea typeface="標楷體" panose="03000509000000000000" pitchFamily="65" charset="-120"/>
              </a:rPr>
              <a:t>) , </a:t>
            </a:r>
            <a:r>
              <a:rPr lang="en-US" altLang="zh-TW" sz="1100" i="1" dirty="0">
                <a:solidFill>
                  <a:schemeClr val="accent6">
                    <a:lumMod val="75000"/>
                  </a:schemeClr>
                </a:solidFill>
                <a:ea typeface="標楷體" panose="03000509000000000000" pitchFamily="65" charset="-120"/>
              </a:rPr>
              <a:t>N tokens</a:t>
            </a:r>
            <a:endParaRPr lang="zh-TW" altLang="en-US" sz="1100" i="1" dirty="0">
              <a:solidFill>
                <a:schemeClr val="accent6">
                  <a:lumMod val="75000"/>
                </a:schemeClr>
              </a:solidFill>
              <a:ea typeface="標楷體" panose="03000509000000000000" pitchFamily="65" charset="-120"/>
            </a:endParaRPr>
          </a:p>
        </p:txBody>
      </p:sp>
      <p:sp>
        <p:nvSpPr>
          <p:cNvPr id="82" name="文字方塊 81">
            <a:extLst>
              <a:ext uri="{FF2B5EF4-FFF2-40B4-BE49-F238E27FC236}">
                <a16:creationId xmlns:a16="http://schemas.microsoft.com/office/drawing/2014/main" id="{BD5B1F3E-6B9E-9F04-62D7-EE7A99F6B226}"/>
              </a:ext>
            </a:extLst>
          </p:cNvPr>
          <p:cNvSpPr txBox="1"/>
          <p:nvPr/>
        </p:nvSpPr>
        <p:spPr>
          <a:xfrm>
            <a:off x="7565337" y="5219302"/>
            <a:ext cx="66075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100" dirty="0">
                <a:solidFill>
                  <a:schemeClr val="accent6">
                    <a:lumMod val="75000"/>
                  </a:schemeClr>
                </a:solidFill>
                <a:ea typeface="標楷體" panose="03000509000000000000" pitchFamily="65" charset="-120"/>
              </a:rPr>
              <a:t>12 Head</a:t>
            </a:r>
            <a:endParaRPr lang="zh-TW" altLang="en-US" sz="1100" dirty="0">
              <a:solidFill>
                <a:schemeClr val="accent6">
                  <a:lumMod val="75000"/>
                </a:schemeClr>
              </a:solidFill>
              <a:ea typeface="標楷體" panose="03000509000000000000" pitchFamily="65" charset="-120"/>
            </a:endParaRPr>
          </a:p>
        </p:txBody>
      </p:sp>
      <p:sp>
        <p:nvSpPr>
          <p:cNvPr id="115" name="文字方塊 114">
            <a:extLst>
              <a:ext uri="{FF2B5EF4-FFF2-40B4-BE49-F238E27FC236}">
                <a16:creationId xmlns:a16="http://schemas.microsoft.com/office/drawing/2014/main" id="{9D4DB9E4-71E4-0860-B1B0-B37D93776D4A}"/>
              </a:ext>
            </a:extLst>
          </p:cNvPr>
          <p:cNvSpPr txBox="1"/>
          <p:nvPr/>
        </p:nvSpPr>
        <p:spPr>
          <a:xfrm>
            <a:off x="2721001" y="4122437"/>
            <a:ext cx="9012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800" dirty="0">
                <a:solidFill>
                  <a:schemeClr val="accent6">
                    <a:lumMod val="75000"/>
                  </a:schemeClr>
                </a:solidFill>
                <a:ea typeface="標楷體" panose="03000509000000000000" pitchFamily="65" charset="-120"/>
              </a:rPr>
              <a:t>16p x 16p x768c, </a:t>
            </a:r>
          </a:p>
          <a:p>
            <a:r>
              <a:rPr lang="en-US" altLang="zh-TW" sz="800" i="1" dirty="0">
                <a:solidFill>
                  <a:schemeClr val="accent6">
                    <a:lumMod val="75000"/>
                  </a:schemeClr>
                </a:solidFill>
                <a:ea typeface="標楷體" panose="03000509000000000000" pitchFamily="65" charset="-120"/>
              </a:rPr>
              <a:t>N</a:t>
            </a:r>
            <a:r>
              <a:rPr lang="en-US" altLang="zh-TW" sz="800" dirty="0">
                <a:solidFill>
                  <a:schemeClr val="accent6">
                    <a:lumMod val="75000"/>
                  </a:schemeClr>
                </a:solidFill>
                <a:ea typeface="標楷體" panose="03000509000000000000" pitchFamily="65" charset="-120"/>
              </a:rPr>
              <a:t> tokens</a:t>
            </a:r>
            <a:endParaRPr lang="zh-TW" altLang="en-US" sz="800" dirty="0">
              <a:solidFill>
                <a:schemeClr val="accent6">
                  <a:lumMod val="75000"/>
                </a:schemeClr>
              </a:solidFill>
              <a:ea typeface="標楷體" panose="03000509000000000000" pitchFamily="65" charset="-120"/>
            </a:endParaRPr>
          </a:p>
        </p:txBody>
      </p:sp>
      <p:sp>
        <p:nvSpPr>
          <p:cNvPr id="116" name="文字方塊 115">
            <a:extLst>
              <a:ext uri="{FF2B5EF4-FFF2-40B4-BE49-F238E27FC236}">
                <a16:creationId xmlns:a16="http://schemas.microsoft.com/office/drawing/2014/main" id="{704ABC82-1691-9CD9-838F-918A7C1930EF}"/>
              </a:ext>
            </a:extLst>
          </p:cNvPr>
          <p:cNvSpPr txBox="1"/>
          <p:nvPr/>
        </p:nvSpPr>
        <p:spPr>
          <a:xfrm>
            <a:off x="7553190" y="6181308"/>
            <a:ext cx="136287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100" dirty="0">
                <a:solidFill>
                  <a:schemeClr val="accent6">
                    <a:lumMod val="75000"/>
                  </a:schemeClr>
                </a:solidFill>
                <a:ea typeface="標楷體" panose="03000509000000000000" pitchFamily="65" charset="-120"/>
              </a:rPr>
              <a:t>1x(</a:t>
            </a:r>
            <a:r>
              <a:rPr lang="en-US" altLang="zh-TW" sz="1100" i="1" dirty="0">
                <a:solidFill>
                  <a:schemeClr val="accent6">
                    <a:lumMod val="75000"/>
                  </a:schemeClr>
                </a:solidFill>
                <a:ea typeface="標楷體" panose="03000509000000000000" pitchFamily="65" charset="-120"/>
              </a:rPr>
              <a:t>16p</a:t>
            </a:r>
            <a:r>
              <a:rPr lang="en-US" altLang="zh-TW" sz="1100" dirty="0">
                <a:solidFill>
                  <a:schemeClr val="accent6">
                    <a:lumMod val="75000"/>
                  </a:schemeClr>
                </a:solidFill>
                <a:ea typeface="標楷體" panose="03000509000000000000" pitchFamily="65" charset="-120"/>
              </a:rPr>
              <a:t> x </a:t>
            </a:r>
            <a:r>
              <a:rPr lang="en-US" altLang="zh-TW" sz="1100" i="1" dirty="0">
                <a:solidFill>
                  <a:schemeClr val="accent6">
                    <a:lumMod val="75000"/>
                  </a:schemeClr>
                </a:solidFill>
                <a:ea typeface="標楷體" panose="03000509000000000000" pitchFamily="65" charset="-120"/>
              </a:rPr>
              <a:t>16p</a:t>
            </a:r>
            <a:r>
              <a:rPr lang="en-US" altLang="zh-TW" sz="1100" dirty="0">
                <a:solidFill>
                  <a:schemeClr val="accent6">
                    <a:lumMod val="75000"/>
                  </a:schemeClr>
                </a:solidFill>
                <a:ea typeface="標楷體" panose="03000509000000000000" pitchFamily="65" charset="-120"/>
              </a:rPr>
              <a:t> x </a:t>
            </a:r>
            <a:r>
              <a:rPr lang="en-US" altLang="zh-TW" sz="1100" i="1" dirty="0">
                <a:solidFill>
                  <a:schemeClr val="accent6">
                    <a:lumMod val="75000"/>
                  </a:schemeClr>
                </a:solidFill>
                <a:ea typeface="標楷體" panose="03000509000000000000" pitchFamily="65" charset="-120"/>
              </a:rPr>
              <a:t>768c</a:t>
            </a:r>
            <a:r>
              <a:rPr lang="en-US" altLang="zh-TW" sz="1100" dirty="0">
                <a:solidFill>
                  <a:schemeClr val="accent6">
                    <a:lumMod val="75000"/>
                  </a:schemeClr>
                </a:solidFill>
                <a:ea typeface="標楷體" panose="03000509000000000000" pitchFamily="65" charset="-120"/>
              </a:rPr>
              <a:t>)</a:t>
            </a:r>
            <a:endParaRPr lang="zh-TW" altLang="en-US" sz="1100" i="1" dirty="0">
              <a:solidFill>
                <a:schemeClr val="accent6">
                  <a:lumMod val="75000"/>
                </a:schemeClr>
              </a:solidFill>
              <a:ea typeface="標楷體" panose="03000509000000000000" pitchFamily="65" charset="-120"/>
            </a:endParaRPr>
          </a:p>
        </p:txBody>
      </p:sp>
      <p:sp>
        <p:nvSpPr>
          <p:cNvPr id="118" name="文字方塊 117">
            <a:extLst>
              <a:ext uri="{FF2B5EF4-FFF2-40B4-BE49-F238E27FC236}">
                <a16:creationId xmlns:a16="http://schemas.microsoft.com/office/drawing/2014/main" id="{3F154FBC-0393-0F80-0D0C-2B1C813F6AA7}"/>
              </a:ext>
            </a:extLst>
          </p:cNvPr>
          <p:cNvSpPr txBox="1"/>
          <p:nvPr/>
        </p:nvSpPr>
        <p:spPr>
          <a:xfrm>
            <a:off x="4029987" y="3731734"/>
            <a:ext cx="63030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800" dirty="0">
                <a:solidFill>
                  <a:schemeClr val="accent6">
                    <a:lumMod val="75000"/>
                  </a:schemeClr>
                </a:solidFill>
                <a:ea typeface="標楷體" panose="03000509000000000000" pitchFamily="65" charset="-120"/>
              </a:rPr>
              <a:t>512c+512c</a:t>
            </a:r>
            <a:endParaRPr lang="zh-TW" altLang="en-US" sz="800" i="1" dirty="0">
              <a:solidFill>
                <a:schemeClr val="accent6">
                  <a:lumMod val="75000"/>
                </a:schemeClr>
              </a:solidFill>
              <a:ea typeface="標楷體" panose="03000509000000000000" pitchFamily="65" charset="-120"/>
            </a:endParaRPr>
          </a:p>
        </p:txBody>
      </p:sp>
      <p:sp>
        <p:nvSpPr>
          <p:cNvPr id="120" name="文字方塊 119">
            <a:extLst>
              <a:ext uri="{FF2B5EF4-FFF2-40B4-BE49-F238E27FC236}">
                <a16:creationId xmlns:a16="http://schemas.microsoft.com/office/drawing/2014/main" id="{F9832861-7390-834E-FD44-A3C3B29FAEDF}"/>
              </a:ext>
            </a:extLst>
          </p:cNvPr>
          <p:cNvSpPr txBox="1"/>
          <p:nvPr/>
        </p:nvSpPr>
        <p:spPr>
          <a:xfrm>
            <a:off x="5921807" y="881230"/>
            <a:ext cx="67518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i="1" dirty="0">
                <a:solidFill>
                  <a:schemeClr val="accent6">
                    <a:lumMod val="75000"/>
                  </a:schemeClr>
                </a:solidFill>
                <a:ea typeface="標楷體" panose="03000509000000000000" pitchFamily="65" charset="-120"/>
              </a:rPr>
              <a:t>HxWx</a:t>
            </a:r>
            <a:r>
              <a:rPr lang="en-US" altLang="zh-TW" sz="1000" i="1" dirty="0">
                <a:solidFill>
                  <a:srgbClr val="FF0000"/>
                </a:solidFill>
                <a:ea typeface="標楷體" panose="03000509000000000000" pitchFamily="65" charset="-120"/>
              </a:rPr>
              <a:t>16</a:t>
            </a:r>
            <a:r>
              <a:rPr lang="en-US" altLang="zh-TW" sz="1000" i="1" dirty="0">
                <a:solidFill>
                  <a:schemeClr val="accent6">
                    <a:lumMod val="75000"/>
                  </a:schemeClr>
                </a:solidFill>
                <a:ea typeface="標楷體" panose="03000509000000000000" pitchFamily="65" charset="-120"/>
              </a:rPr>
              <a:t>c</a:t>
            </a:r>
            <a:endParaRPr lang="zh-TW" altLang="en-US" sz="1000" i="1" dirty="0">
              <a:solidFill>
                <a:schemeClr val="accent6">
                  <a:lumMod val="75000"/>
                </a:schemeClr>
              </a:solidFill>
              <a:ea typeface="標楷體" panose="03000509000000000000" pitchFamily="65" charset="-120"/>
            </a:endParaRPr>
          </a:p>
        </p:txBody>
      </p:sp>
      <p:sp>
        <p:nvSpPr>
          <p:cNvPr id="121" name="文字方塊 120">
            <a:extLst>
              <a:ext uri="{FF2B5EF4-FFF2-40B4-BE49-F238E27FC236}">
                <a16:creationId xmlns:a16="http://schemas.microsoft.com/office/drawing/2014/main" id="{B033F236-E5BF-A86F-E5EA-5BCA44B99B5B}"/>
              </a:ext>
            </a:extLst>
          </p:cNvPr>
          <p:cNvSpPr txBox="1"/>
          <p:nvPr/>
        </p:nvSpPr>
        <p:spPr>
          <a:xfrm>
            <a:off x="6524141" y="874869"/>
            <a:ext cx="67518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i="1" dirty="0">
                <a:solidFill>
                  <a:schemeClr val="accent6">
                    <a:lumMod val="75000"/>
                  </a:schemeClr>
                </a:solidFill>
                <a:ea typeface="標楷體" panose="03000509000000000000" pitchFamily="65" charset="-120"/>
              </a:rPr>
              <a:t>HxWx</a:t>
            </a:r>
            <a:r>
              <a:rPr lang="en-US" altLang="zh-TW" sz="1000" i="1" dirty="0">
                <a:solidFill>
                  <a:srgbClr val="FF0000"/>
                </a:solidFill>
                <a:ea typeface="標楷體" panose="03000509000000000000" pitchFamily="65" charset="-120"/>
              </a:rPr>
              <a:t>16</a:t>
            </a:r>
            <a:r>
              <a:rPr lang="en-US" altLang="zh-TW" sz="1000" i="1" dirty="0">
                <a:solidFill>
                  <a:schemeClr val="accent6">
                    <a:lumMod val="75000"/>
                  </a:schemeClr>
                </a:solidFill>
                <a:ea typeface="標楷體" panose="03000509000000000000" pitchFamily="65" charset="-120"/>
              </a:rPr>
              <a:t>c</a:t>
            </a:r>
            <a:endParaRPr lang="zh-TW" altLang="en-US" sz="1000" i="1" dirty="0">
              <a:solidFill>
                <a:schemeClr val="accent6">
                  <a:lumMod val="75000"/>
                </a:schemeClr>
              </a:solidFill>
              <a:ea typeface="標楷體" panose="03000509000000000000" pitchFamily="65" charset="-120"/>
            </a:endParaRPr>
          </a:p>
        </p:txBody>
      </p:sp>
      <p:sp>
        <p:nvSpPr>
          <p:cNvPr id="122" name="文字方塊 121">
            <a:extLst>
              <a:ext uri="{FF2B5EF4-FFF2-40B4-BE49-F238E27FC236}">
                <a16:creationId xmlns:a16="http://schemas.microsoft.com/office/drawing/2014/main" id="{E8A6D116-62A1-1B6C-7795-B544987332C0}"/>
              </a:ext>
            </a:extLst>
          </p:cNvPr>
          <p:cNvSpPr txBox="1"/>
          <p:nvPr/>
        </p:nvSpPr>
        <p:spPr>
          <a:xfrm>
            <a:off x="7073086" y="1028553"/>
            <a:ext cx="6094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i="1" dirty="0">
                <a:solidFill>
                  <a:schemeClr val="accent6">
                    <a:lumMod val="75000"/>
                  </a:schemeClr>
                </a:solidFill>
                <a:ea typeface="標楷體" panose="03000509000000000000" pitchFamily="65" charset="-120"/>
              </a:rPr>
              <a:t>HxWx</a:t>
            </a:r>
            <a:r>
              <a:rPr lang="en-US" altLang="zh-TW" sz="1000" i="1" dirty="0">
                <a:solidFill>
                  <a:srgbClr val="FF0000"/>
                </a:solidFill>
                <a:ea typeface="標楷體" panose="03000509000000000000" pitchFamily="65" charset="-120"/>
              </a:rPr>
              <a:t>8</a:t>
            </a:r>
            <a:r>
              <a:rPr lang="en-US" altLang="zh-TW" sz="1000" i="1" dirty="0">
                <a:solidFill>
                  <a:schemeClr val="accent6">
                    <a:lumMod val="75000"/>
                  </a:schemeClr>
                </a:solidFill>
                <a:ea typeface="標楷體" panose="03000509000000000000" pitchFamily="65" charset="-120"/>
              </a:rPr>
              <a:t>c</a:t>
            </a:r>
            <a:endParaRPr lang="zh-TW" altLang="en-US" sz="1000" i="1" dirty="0">
              <a:solidFill>
                <a:schemeClr val="accent6">
                  <a:lumMod val="75000"/>
                </a:schemeClr>
              </a:solidFill>
              <a:ea typeface="標楷體" panose="03000509000000000000" pitchFamily="65" charset="-120"/>
            </a:endParaRPr>
          </a:p>
        </p:txBody>
      </p:sp>
      <p:sp>
        <p:nvSpPr>
          <p:cNvPr id="123" name="文字方塊 122">
            <a:extLst>
              <a:ext uri="{FF2B5EF4-FFF2-40B4-BE49-F238E27FC236}">
                <a16:creationId xmlns:a16="http://schemas.microsoft.com/office/drawing/2014/main" id="{FFF5ABBC-3A12-4D28-4CC6-F367257423B5}"/>
              </a:ext>
            </a:extLst>
          </p:cNvPr>
          <p:cNvSpPr txBox="1"/>
          <p:nvPr/>
        </p:nvSpPr>
        <p:spPr>
          <a:xfrm>
            <a:off x="8396211" y="2026873"/>
            <a:ext cx="79701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i="1" dirty="0">
                <a:solidFill>
                  <a:schemeClr val="accent6">
                    <a:lumMod val="75000"/>
                  </a:schemeClr>
                </a:solidFill>
                <a:ea typeface="標楷體" panose="03000509000000000000" pitchFamily="65" charset="-120"/>
              </a:rPr>
              <a:t>8 heatmaps</a:t>
            </a:r>
            <a:endParaRPr lang="zh-TW" altLang="en-US" sz="1000" i="1" dirty="0">
              <a:solidFill>
                <a:schemeClr val="accent6">
                  <a:lumMod val="75000"/>
                </a:schemeClr>
              </a:solidFill>
              <a:ea typeface="標楷體" panose="03000509000000000000" pitchFamily="65" charset="-120"/>
            </a:endParaRPr>
          </a:p>
        </p:txBody>
      </p:sp>
      <p:sp>
        <p:nvSpPr>
          <p:cNvPr id="125" name="文字方塊 124">
            <a:extLst>
              <a:ext uri="{FF2B5EF4-FFF2-40B4-BE49-F238E27FC236}">
                <a16:creationId xmlns:a16="http://schemas.microsoft.com/office/drawing/2014/main" id="{46B91A0D-A7DF-DDA4-BDA2-D6319C8EB776}"/>
              </a:ext>
            </a:extLst>
          </p:cNvPr>
          <p:cNvSpPr txBox="1"/>
          <p:nvPr/>
        </p:nvSpPr>
        <p:spPr>
          <a:xfrm>
            <a:off x="6993855" y="112782"/>
            <a:ext cx="126079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500" b="1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3. Head</a:t>
            </a:r>
            <a:endParaRPr kumimoji="0" lang="zh-TW" altLang="en-US" sz="1500" b="1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28" name="文字方塊 127">
            <a:extLst>
              <a:ext uri="{FF2B5EF4-FFF2-40B4-BE49-F238E27FC236}">
                <a16:creationId xmlns:a16="http://schemas.microsoft.com/office/drawing/2014/main" id="{873848B7-2E8E-DDCA-0A74-C6376B23862B}"/>
              </a:ext>
            </a:extLst>
          </p:cNvPr>
          <p:cNvSpPr txBox="1"/>
          <p:nvPr/>
        </p:nvSpPr>
        <p:spPr>
          <a:xfrm>
            <a:off x="6915190" y="2376684"/>
            <a:ext cx="9252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i="1" dirty="0">
                <a:solidFill>
                  <a:schemeClr val="accent6">
                    <a:lumMod val="75000"/>
                  </a:schemeClr>
                </a:solidFill>
                <a:ea typeface="標楷體" panose="03000509000000000000" pitchFamily="65" charset="-120"/>
              </a:rPr>
              <a:t>CE: discrete</a:t>
            </a:r>
          </a:p>
          <a:p>
            <a:r>
              <a:rPr lang="en-US" altLang="zh-TW" sz="1000" i="1" dirty="0">
                <a:solidFill>
                  <a:schemeClr val="accent6">
                    <a:lumMod val="75000"/>
                  </a:schemeClr>
                </a:solidFill>
                <a:ea typeface="標楷體" panose="03000509000000000000" pitchFamily="65" charset="-120"/>
              </a:rPr>
              <a:t>MSE: continue</a:t>
            </a:r>
            <a:endParaRPr lang="zh-TW" altLang="en-US" sz="1000" i="1" dirty="0">
              <a:solidFill>
                <a:schemeClr val="accent6">
                  <a:lumMod val="75000"/>
                </a:schemeClr>
              </a:solidFill>
              <a:ea typeface="標楷體" panose="03000509000000000000" pitchFamily="65" charset="-120"/>
            </a:endParaRPr>
          </a:p>
        </p:txBody>
      </p:sp>
      <p:sp>
        <p:nvSpPr>
          <p:cNvPr id="127" name="矩形 126">
            <a:extLst>
              <a:ext uri="{FF2B5EF4-FFF2-40B4-BE49-F238E27FC236}">
                <a16:creationId xmlns:a16="http://schemas.microsoft.com/office/drawing/2014/main" id="{5CC501B4-56E6-F2CD-D315-4518C58CF4BD}"/>
              </a:ext>
            </a:extLst>
          </p:cNvPr>
          <p:cNvSpPr/>
          <p:nvPr/>
        </p:nvSpPr>
        <p:spPr>
          <a:xfrm>
            <a:off x="7021785" y="164193"/>
            <a:ext cx="2114247" cy="4196975"/>
          </a:xfrm>
          <a:prstGeom prst="rect">
            <a:avLst/>
          </a:prstGeom>
          <a:noFill/>
          <a:ln w="19050">
            <a:solidFill>
              <a:srgbClr val="C55A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29" name="文字方塊 128">
            <a:extLst>
              <a:ext uri="{FF2B5EF4-FFF2-40B4-BE49-F238E27FC236}">
                <a16:creationId xmlns:a16="http://schemas.microsoft.com/office/drawing/2014/main" id="{BAAC84F7-A2E3-E148-F6DC-C3189878D7D5}"/>
              </a:ext>
            </a:extLst>
          </p:cNvPr>
          <p:cNvSpPr txBox="1"/>
          <p:nvPr/>
        </p:nvSpPr>
        <p:spPr>
          <a:xfrm>
            <a:off x="6486479" y="3043077"/>
            <a:ext cx="11432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800" i="1" dirty="0">
                <a:solidFill>
                  <a:srgbClr val="FF0000"/>
                </a:solidFill>
                <a:ea typeface="標楷體" panose="03000509000000000000" pitchFamily="65" charset="-120"/>
              </a:rPr>
              <a:t>Conv3x3</a:t>
            </a:r>
            <a:r>
              <a:rPr lang="en-US" altLang="zh-TW" sz="800" i="1" dirty="0">
                <a:solidFill>
                  <a:srgbClr val="FF0000"/>
                </a:solidFill>
                <a:ea typeface="標楷體" panose="03000509000000000000" pitchFamily="65" charset="-120"/>
                <a:sym typeface="Wingdings" panose="05000000000000000000" pitchFamily="2" charset="2"/>
              </a:rPr>
              <a:t> BN  </a:t>
            </a:r>
            <a:r>
              <a:rPr lang="en-US" altLang="zh-TW" sz="800" i="1" dirty="0" err="1">
                <a:solidFill>
                  <a:srgbClr val="FF0000"/>
                </a:solidFill>
                <a:ea typeface="標楷體" panose="03000509000000000000" pitchFamily="65" charset="-120"/>
                <a:sym typeface="Wingdings" panose="05000000000000000000" pitchFamily="2" charset="2"/>
              </a:rPr>
              <a:t>ReLU</a:t>
            </a:r>
            <a:endParaRPr lang="zh-TW" altLang="en-US" sz="800" i="1" dirty="0">
              <a:solidFill>
                <a:srgbClr val="FF0000"/>
              </a:solidFill>
              <a:ea typeface="標楷體" panose="03000509000000000000" pitchFamily="65" charset="-120"/>
            </a:endParaRPr>
          </a:p>
        </p:txBody>
      </p:sp>
      <p:sp>
        <p:nvSpPr>
          <p:cNvPr id="130" name="文字方塊 129">
            <a:extLst>
              <a:ext uri="{FF2B5EF4-FFF2-40B4-BE49-F238E27FC236}">
                <a16:creationId xmlns:a16="http://schemas.microsoft.com/office/drawing/2014/main" id="{7919DB9E-7BDE-7AFE-9EAE-4B9AD08A0D6D}"/>
              </a:ext>
            </a:extLst>
          </p:cNvPr>
          <p:cNvSpPr txBox="1"/>
          <p:nvPr/>
        </p:nvSpPr>
        <p:spPr>
          <a:xfrm>
            <a:off x="6502390" y="3454993"/>
            <a:ext cx="12442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800" i="1" dirty="0">
                <a:solidFill>
                  <a:srgbClr val="FF0000"/>
                </a:solidFill>
                <a:ea typeface="標楷體" panose="03000509000000000000" pitchFamily="65" charset="-120"/>
              </a:rPr>
              <a:t>Conv3x3</a:t>
            </a:r>
            <a:r>
              <a:rPr lang="en-US" altLang="zh-TW" sz="800" i="1" dirty="0">
                <a:solidFill>
                  <a:srgbClr val="FF0000"/>
                </a:solidFill>
                <a:ea typeface="標楷體" panose="03000509000000000000" pitchFamily="65" charset="-120"/>
                <a:sym typeface="Wingdings" panose="05000000000000000000" pitchFamily="2" charset="2"/>
              </a:rPr>
              <a:t> BN</a:t>
            </a:r>
            <a:r>
              <a:rPr lang="en-US" altLang="zh-TW" sz="800" i="1" dirty="0">
                <a:solidFill>
                  <a:srgbClr val="FF0000"/>
                </a:solidFill>
                <a:ea typeface="標楷體" panose="03000509000000000000" pitchFamily="65" charset="-120"/>
              </a:rPr>
              <a:t> </a:t>
            </a:r>
            <a:r>
              <a:rPr lang="en-US" altLang="zh-TW" sz="800" i="1" dirty="0" err="1">
                <a:solidFill>
                  <a:srgbClr val="FF0000"/>
                </a:solidFill>
                <a:ea typeface="標楷體" panose="03000509000000000000" pitchFamily="65" charset="-120"/>
              </a:rPr>
              <a:t>Softmax</a:t>
            </a:r>
            <a:endParaRPr lang="zh-TW" altLang="en-US" sz="800" i="1" dirty="0">
              <a:solidFill>
                <a:srgbClr val="FF0000"/>
              </a:solidFill>
              <a:ea typeface="標楷體" panose="03000509000000000000" pitchFamily="65" charset="-120"/>
            </a:endParaRPr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10683075-050A-30A7-B398-DA14B33DD9E6}"/>
              </a:ext>
            </a:extLst>
          </p:cNvPr>
          <p:cNvSpPr txBox="1"/>
          <p:nvPr/>
        </p:nvSpPr>
        <p:spPr>
          <a:xfrm>
            <a:off x="6694838" y="1800928"/>
            <a:ext cx="14196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(3x3x16c)x8 filter</a:t>
            </a:r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19" name="文字方塊 118">
            <a:extLst>
              <a:ext uri="{FF2B5EF4-FFF2-40B4-BE49-F238E27FC236}">
                <a16:creationId xmlns:a16="http://schemas.microsoft.com/office/drawing/2014/main" id="{34A28B81-F0BE-5228-B77D-57C746B29804}"/>
              </a:ext>
            </a:extLst>
          </p:cNvPr>
          <p:cNvSpPr txBox="1"/>
          <p:nvPr/>
        </p:nvSpPr>
        <p:spPr>
          <a:xfrm>
            <a:off x="7501146" y="325623"/>
            <a:ext cx="12266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>
                <a:solidFill>
                  <a:schemeClr val="accent6">
                    <a:lumMod val="75000"/>
                  </a:schemeClr>
                </a:solidFill>
              </a:rPr>
              <a:t>8c: 1bg+7classes</a:t>
            </a:r>
            <a:endParaRPr lang="zh-TW" altLang="en-US" sz="1200" dirty="0">
              <a:solidFill>
                <a:schemeClr val="accent6">
                  <a:lumMod val="75000"/>
                </a:schemeClr>
              </a:solidFill>
            </a:endParaRPr>
          </a:p>
        </p:txBody>
      </p:sp>
      <p:cxnSp>
        <p:nvCxnSpPr>
          <p:cNvPr id="131" name="直線接點 130">
            <a:extLst>
              <a:ext uri="{FF2B5EF4-FFF2-40B4-BE49-F238E27FC236}">
                <a16:creationId xmlns:a16="http://schemas.microsoft.com/office/drawing/2014/main" id="{A01F4E59-001A-80E7-DA37-1784519461C5}"/>
              </a:ext>
            </a:extLst>
          </p:cNvPr>
          <p:cNvCxnSpPr/>
          <p:nvPr/>
        </p:nvCxnSpPr>
        <p:spPr>
          <a:xfrm>
            <a:off x="6540470" y="3242192"/>
            <a:ext cx="760836" cy="0"/>
          </a:xfrm>
          <a:prstGeom prst="line">
            <a:avLst/>
          </a:prstGeom>
          <a:ln w="1270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4" name="文字方塊 1">
            <a:extLst>
              <a:ext uri="{FF2B5EF4-FFF2-40B4-BE49-F238E27FC236}">
                <a16:creationId xmlns:a16="http://schemas.microsoft.com/office/drawing/2014/main" id="{BCB30C5C-0C80-535A-82D4-E26225F0C10B}"/>
              </a:ext>
            </a:extLst>
          </p:cNvPr>
          <p:cNvSpPr txBox="1"/>
          <p:nvPr/>
        </p:nvSpPr>
        <p:spPr>
          <a:xfrm>
            <a:off x="-43725" y="-34944"/>
            <a:ext cx="87731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1.2.2 Related Works: </a:t>
            </a:r>
            <a:r>
              <a:rPr lang="en-US" altLang="zh-TW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TransUNet</a:t>
            </a:r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Transformers make strong encoders for medical image segmentation</a:t>
            </a:r>
            <a:endParaRPr lang="zh-TW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14733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Group 109">
            <a:extLst>
              <a:ext uri="{FF2B5EF4-FFF2-40B4-BE49-F238E27FC236}">
                <a16:creationId xmlns:a16="http://schemas.microsoft.com/office/drawing/2014/main" id="{F3606C6F-FC7C-2BA9-D8B2-07F5214A0939}"/>
              </a:ext>
            </a:extLst>
          </p:cNvPr>
          <p:cNvGrpSpPr/>
          <p:nvPr/>
        </p:nvGrpSpPr>
        <p:grpSpPr>
          <a:xfrm>
            <a:off x="6723362" y="4518600"/>
            <a:ext cx="2752144" cy="1039578"/>
            <a:chOff x="9248535" y="4393994"/>
            <a:chExt cx="2953516" cy="947100"/>
          </a:xfrm>
        </p:grpSpPr>
        <p:pic>
          <p:nvPicPr>
            <p:cNvPr id="88" name="Picture 87">
              <a:extLst>
                <a:ext uri="{FF2B5EF4-FFF2-40B4-BE49-F238E27FC236}">
                  <a16:creationId xmlns:a16="http://schemas.microsoft.com/office/drawing/2014/main" id="{79ABFA88-C3DD-B1D4-A558-EA4C53A7F7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37394" y="4514528"/>
              <a:ext cx="1743318" cy="809738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9" name="文字方塊 124">
                  <a:extLst>
                    <a:ext uri="{FF2B5EF4-FFF2-40B4-BE49-F238E27FC236}">
                      <a16:creationId xmlns:a16="http://schemas.microsoft.com/office/drawing/2014/main" id="{51EB0165-0C55-9E13-9AB2-38565213E67D}"/>
                    </a:ext>
                  </a:extLst>
                </p:cNvPr>
                <p:cNvSpPr txBox="1"/>
                <p:nvPr/>
              </p:nvSpPr>
              <p:spPr>
                <a:xfrm>
                  <a:off x="9248535" y="4997025"/>
                  <a:ext cx="1058740" cy="34406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defRPr/>
                  </a:pPr>
                  <a:r>
                    <a:rPr lang="en-US" altLang="zh-TW" sz="800" dirty="0">
                      <a:solidFill>
                        <a:schemeClr val="accent2"/>
                      </a:solidFill>
                    </a:rPr>
                    <a:t>Content vector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TW" sz="8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8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TW" sz="8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8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a14:m>
                  <a:r>
                    <a:rPr lang="en-US" altLang="zh-TW" sz="800" dirty="0">
                      <a:solidFill>
                        <a:schemeClr val="accent2"/>
                      </a:solidFill>
                    </a:rPr>
                    <a:t> </a:t>
                  </a:r>
                </a:p>
                <a:p>
                  <a:pPr>
                    <a:defRPr/>
                  </a:pPr>
                  <a:r>
                    <a:rPr lang="en-US" altLang="zh-TW" sz="800" dirty="0">
                      <a:solidFill>
                        <a:schemeClr val="tx1"/>
                      </a:solidFill>
                    </a:rPr>
                    <a:t>(</a:t>
                  </a:r>
                  <a14:m>
                    <m:oMath xmlns:m="http://schemas.openxmlformats.org/officeDocument/2006/math">
                      <m:r>
                        <a:rPr lang="en-US" altLang="zh-TW" sz="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altLang="zh-TW" sz="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×1</m:t>
                      </m:r>
                      <m:r>
                        <a:rPr lang="en-US" altLang="zh-TW" sz="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TW" sz="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256</m:t>
                      </m:r>
                      <m:r>
                        <a:rPr lang="en-US" altLang="zh-TW" sz="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</m:oMath>
                  </a14:m>
                  <a:r>
                    <a:rPr lang="en-US" altLang="zh-TW" sz="800" dirty="0">
                      <a:solidFill>
                        <a:schemeClr val="tx1"/>
                      </a:solidFill>
                    </a:rPr>
                    <a:t>)</a:t>
                  </a:r>
                  <a:endParaRPr lang="en-US" altLang="zh-TW" sz="800" dirty="0">
                    <a:solidFill>
                      <a:schemeClr val="accent2"/>
                    </a:solidFill>
                    <a:latin typeface="Calibri" panose="020F0502020204030204"/>
                    <a:ea typeface="新細明體" panose="02020500000000000000" pitchFamily="18" charset="-120"/>
                  </a:endParaRPr>
                </a:p>
              </p:txBody>
            </p:sp>
          </mc:Choice>
          <mc:Fallback xmlns="">
            <p:sp>
              <p:nvSpPr>
                <p:cNvPr id="89" name="文字方塊 124">
                  <a:extLst>
                    <a:ext uri="{FF2B5EF4-FFF2-40B4-BE49-F238E27FC236}">
                      <a16:creationId xmlns:a16="http://schemas.microsoft.com/office/drawing/2014/main" id="{51EB0165-0C55-9E13-9AB2-38565213E67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48535" y="4997025"/>
                  <a:ext cx="1058740" cy="344069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8" name="文字方塊 124">
                  <a:extLst>
                    <a:ext uri="{FF2B5EF4-FFF2-40B4-BE49-F238E27FC236}">
                      <a16:creationId xmlns:a16="http://schemas.microsoft.com/office/drawing/2014/main" id="{CD3412E8-BEEC-999C-36E9-D23F65D7A89F}"/>
                    </a:ext>
                  </a:extLst>
                </p:cNvPr>
                <p:cNvSpPr txBox="1"/>
                <p:nvPr/>
              </p:nvSpPr>
              <p:spPr>
                <a:xfrm>
                  <a:off x="10974378" y="4393994"/>
                  <a:ext cx="1227673" cy="36451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R="0" lvl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tabLst/>
                    <a:defRPr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TW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TW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sz="1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TW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TW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sz="1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altLang="zh-TW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TW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a14:m>
                  <a:r>
                    <a:rPr lang="en-US" altLang="zh-TW" sz="1000" dirty="0">
                      <a:solidFill>
                        <a:schemeClr val="tx1"/>
                      </a:solidFill>
                    </a:rPr>
                    <a:t> (1x1x1c)/y</a:t>
                  </a:r>
                </a:p>
              </p:txBody>
            </p:sp>
          </mc:Choice>
          <mc:Fallback xmlns="">
            <p:sp>
              <p:nvSpPr>
                <p:cNvPr id="108" name="文字方塊 124">
                  <a:extLst>
                    <a:ext uri="{FF2B5EF4-FFF2-40B4-BE49-F238E27FC236}">
                      <a16:creationId xmlns:a16="http://schemas.microsoft.com/office/drawing/2014/main" id="{CD3412E8-BEEC-999C-36E9-D23F65D7A8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74378" y="4393994"/>
                  <a:ext cx="1227673" cy="364517"/>
                </a:xfrm>
                <a:prstGeom prst="rect">
                  <a:avLst/>
                </a:prstGeom>
                <a:blipFill>
                  <a:blip r:embed="rId5"/>
                  <a:stretch>
                    <a:fillRect b="-90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9" name="文字方塊 124">
                  <a:extLst>
                    <a:ext uri="{FF2B5EF4-FFF2-40B4-BE49-F238E27FC236}">
                      <a16:creationId xmlns:a16="http://schemas.microsoft.com/office/drawing/2014/main" id="{55608C1B-A5CD-ABD1-F28A-1418DD8E6343}"/>
                    </a:ext>
                  </a:extLst>
                </p:cNvPr>
                <p:cNvSpPr txBox="1"/>
                <p:nvPr/>
              </p:nvSpPr>
              <p:spPr>
                <a:xfrm>
                  <a:off x="10427110" y="4997025"/>
                  <a:ext cx="1253410" cy="30843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lvl="0">
                    <a:defRPr/>
                  </a:pPr>
                  <a:r>
                    <a:rPr lang="en-US" altLang="zh-TW" sz="800" dirty="0">
                      <a:solidFill>
                        <a:srgbClr val="7030A0"/>
                      </a:solidFill>
                    </a:rPr>
                    <a:t>Feature vector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TW" sz="8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TW" sz="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</m:oMath>
                  </a14:m>
                  <a:r>
                    <a:rPr lang="en-US" altLang="zh-TW" sz="800" dirty="0">
                      <a:solidFill>
                        <a:srgbClr val="7030A0"/>
                      </a:solidFill>
                    </a:rPr>
                    <a:t> </a:t>
                  </a:r>
                  <a:r>
                    <a:rPr lang="en-US" altLang="zh-TW" sz="800" dirty="0"/>
                    <a:t>9x(1x1x256c)</a:t>
                  </a:r>
                </a:p>
              </p:txBody>
            </p:sp>
          </mc:Choice>
          <mc:Fallback xmlns="">
            <p:sp>
              <p:nvSpPr>
                <p:cNvPr id="109" name="文字方塊 124">
                  <a:extLst>
                    <a:ext uri="{FF2B5EF4-FFF2-40B4-BE49-F238E27FC236}">
                      <a16:creationId xmlns:a16="http://schemas.microsoft.com/office/drawing/2014/main" id="{55608C1B-A5CD-ABD1-F28A-1418DD8E634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27110" y="4997025"/>
                  <a:ext cx="1253410" cy="308437"/>
                </a:xfrm>
                <a:prstGeom prst="rect">
                  <a:avLst/>
                </a:prstGeom>
                <a:blipFill>
                  <a:blip r:embed="rId6"/>
                  <a:stretch>
                    <a:fillRect b="-727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字方塊 124">
                <a:extLst>
                  <a:ext uri="{FF2B5EF4-FFF2-40B4-BE49-F238E27FC236}">
                    <a16:creationId xmlns:a16="http://schemas.microsoft.com/office/drawing/2014/main" id="{B058E3D9-60A8-72A3-DB61-DFF9EB57D404}"/>
                  </a:ext>
                </a:extLst>
              </p:cNvPr>
              <p:cNvSpPr txBox="1"/>
              <p:nvPr/>
            </p:nvSpPr>
            <p:spPr>
              <a:xfrm>
                <a:off x="-23763" y="5692002"/>
                <a:ext cx="4779687" cy="10321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17475" lvl="0">
                  <a:tabLst>
                    <a:tab pos="1262063" algn="l"/>
                  </a:tabLst>
                  <a:defRPr/>
                </a:pPr>
                <a:r>
                  <a:rPr lang="en-US" altLang="zh-TW" sz="1000" dirty="0">
                    <a:latin typeface="Calibri" panose="020F0502020204030204"/>
                    <a:ea typeface="新細明體" panose="02020500000000000000" pitchFamily="18" charset="-120"/>
                  </a:rPr>
                  <a:t>2.3 </a:t>
                </a:r>
                <a:r>
                  <a:rPr lang="en-US" altLang="zh-TW" sz="1000" dirty="0">
                    <a:solidFill>
                      <a:srgbClr val="00B0F0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Content-wise Weighted Sum </a:t>
                </a:r>
                <a:r>
                  <a:rPr lang="en-US" altLang="zh-TW" sz="1000" dirty="0">
                    <a:latin typeface="Calibri" panose="020F0502020204030204"/>
                    <a:ea typeface="新細明體" panose="02020500000000000000" pitchFamily="18" charset="-120"/>
                  </a:rPr>
                  <a:t>using </a:t>
                </a:r>
                <a:r>
                  <a:rPr lang="en-US" altLang="zh-TW" sz="1000" dirty="0">
                    <a:solidFill>
                      <a:srgbClr val="00B0F0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Slice Attention Module (SAM) </a:t>
                </a:r>
                <a:r>
                  <a:rPr lang="en-US" altLang="zh-TW" sz="1000" dirty="0">
                    <a:latin typeface="Calibri" panose="020F0502020204030204"/>
                    <a:ea typeface="新細明體" panose="02020500000000000000" pitchFamily="18" charset="-120"/>
                  </a:rPr>
                  <a:t>on tokens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000" b="0" i="1" smtClean="0"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</m:ctrlPr>
                      </m:sSubPr>
                      <m:e>
                        <m:r>
                          <a:rPr lang="en-US" altLang="zh-TW" sz="1000" b="0" i="1" smtClean="0"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𝑥</m:t>
                        </m:r>
                      </m:e>
                      <m:sub>
                        <m:r>
                          <a:rPr lang="en-US" altLang="zh-TW" sz="1000" b="0" i="1" smtClean="0"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𝑔</m:t>
                        </m:r>
                        <m:r>
                          <a:rPr lang="en-US" altLang="zh-TW" sz="1000" b="0" i="1" smtClean="0"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,</m:t>
                        </m:r>
                        <m:r>
                          <a:rPr lang="en-US" altLang="zh-TW" sz="1000" b="0" i="1" smtClean="0"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TW" sz="1000" dirty="0">
                    <a:latin typeface="Calibri" panose="020F0502020204030204"/>
                    <a:ea typeface="新細明體" panose="02020500000000000000" pitchFamily="18" charset="-120"/>
                  </a:rPr>
                  <a:t>.</a:t>
                </a:r>
              </a:p>
              <a:p>
                <a:pPr marL="117475" lvl="0">
                  <a:tabLst>
                    <a:tab pos="1262063" algn="l"/>
                  </a:tabLst>
                  <a:defRPr/>
                </a:pPr>
                <a:r>
                  <a:rPr lang="en-US" altLang="zh-TW" sz="1000" dirty="0">
                    <a:latin typeface="Calibri" panose="020F0502020204030204"/>
                    <a:ea typeface="新細明體" panose="02020500000000000000" pitchFamily="18" charset="-120"/>
                  </a:rPr>
                  <a:t>       1) A scalar attention weight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000" b="0" i="1" smtClean="0"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</m:ctrlPr>
                      </m:sSubPr>
                      <m:e>
                        <m:r>
                          <a:rPr lang="zh-TW" altLang="en-US" sz="1000" i="1" smtClean="0"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𝛼</m:t>
                        </m:r>
                      </m:e>
                      <m:sub>
                        <m:r>
                          <a:rPr lang="en-US" altLang="zh-TW" sz="1000" b="0" i="1" smtClean="0"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TW" sz="1000" dirty="0">
                    <a:latin typeface="Calibri" panose="020F0502020204030204"/>
                    <a:ea typeface="新細明體" panose="02020500000000000000" pitchFamily="18" charset="-120"/>
                  </a:rPr>
                  <a:t> (1x1x1c) on each token using </a:t>
                </a:r>
                <a:r>
                  <a:rPr lang="en-US" altLang="zh-TW" sz="1000" dirty="0" err="1">
                    <a:latin typeface="Calibri" panose="020F0502020204030204"/>
                    <a:ea typeface="新細明體" panose="02020500000000000000" pitchFamily="18" charset="-120"/>
                  </a:rPr>
                  <a:t>Softmax</a:t>
                </a:r>
                <a:endParaRPr lang="en-US" altLang="zh-TW" sz="1000" dirty="0">
                  <a:latin typeface="Calibri" panose="020F0502020204030204"/>
                  <a:ea typeface="新細明體" panose="02020500000000000000" pitchFamily="18" charset="-120"/>
                </a:endParaRPr>
              </a:p>
              <a:p>
                <a:pPr marL="633413" lvl="0">
                  <a:tabLst>
                    <a:tab pos="1262063" algn="l"/>
                  </a:tabLst>
                  <a:defRPr/>
                </a:pPr>
                <a14:m>
                  <m:oMath xmlns:m="http://schemas.openxmlformats.org/officeDocument/2006/math">
                    <m:r>
                      <a:rPr lang="zh-TW" altLang="en-US" sz="1000" i="1" smtClean="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𝛼</m:t>
                    </m:r>
                    <m:sSub>
                      <m:sSubPr>
                        <m:ctrlPr>
                          <a:rPr lang="en-US" altLang="zh-TW" sz="1000" b="0" i="1" smtClean="0"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altLang="zh-TW" sz="1000" b="0" i="1" smtClean="0"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</a:rPr>
                            </m:ctrlPr>
                          </m:dPr>
                          <m:e>
                            <m:r>
                              <a:rPr lang="en-US" altLang="zh-TW" sz="1000" b="0" i="1" smtClean="0"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</a:rPr>
                              <m:t>𝑝</m:t>
                            </m:r>
                          </m:e>
                        </m:d>
                      </m:e>
                      <m:sub>
                        <m:r>
                          <a:rPr lang="en-US" altLang="zh-TW" sz="1000" b="0" i="1" smtClean="0"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TW" sz="1000" dirty="0">
                    <a:latin typeface="Calibri" panose="020F0502020204030204"/>
                    <a:ea typeface="新細明體" panose="02020500000000000000" pitchFamily="18" charset="-120"/>
                  </a:rPr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1000" i="1" dirty="0" smtClean="0"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TW" sz="1000" b="0" i="1" dirty="0" smtClean="0"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</a:rPr>
                            </m:ctrlPr>
                          </m:sSupPr>
                          <m:e>
                            <m:r>
                              <a:rPr lang="en-US" altLang="zh-TW" sz="1000" b="0" i="1" dirty="0" smtClean="0"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altLang="zh-TW" sz="1000" b="0" i="1" dirty="0" smtClean="0">
                                    <a:latin typeface="Cambria Math" panose="02040503050406030204" pitchFamily="18" charset="0"/>
                                    <a:ea typeface="新細明體" panose="02020500000000000000" pitchFamily="18" charset="-12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1000" b="0" i="1" dirty="0" smtClean="0">
                                    <a:latin typeface="Cambria Math" panose="02040503050406030204" pitchFamily="18" charset="0"/>
                                    <a:ea typeface="新細明體" panose="02020500000000000000" pitchFamily="18" charset="-12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altLang="zh-TW" sz="1000" b="0" i="1" dirty="0" smtClean="0">
                                    <a:latin typeface="Cambria Math" panose="02040503050406030204" pitchFamily="18" charset="0"/>
                                    <a:ea typeface="新細明體" panose="02020500000000000000" pitchFamily="18" charset="-120"/>
                                  </a:rPr>
                                  <m:t>𝑖</m:t>
                                </m:r>
                              </m:sub>
                            </m:sSub>
                          </m:sup>
                        </m:sSup>
                      </m:num>
                      <m:den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altLang="zh-TW" sz="1000" i="1" dirty="0" smtClean="0"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</a:rPr>
                            </m:ctrlPr>
                          </m:naryPr>
                          <m:sub>
                            <m:r>
                              <m:rPr>
                                <m:brk m:alnAt="9"/>
                              </m:rPr>
                              <a:rPr lang="en-US" altLang="zh-TW" sz="1000" b="0" i="1" dirty="0" smtClean="0"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</a:rPr>
                              <m:t>𝑗</m:t>
                            </m:r>
                          </m:sub>
                          <m:sup/>
                          <m:e>
                            <m:sSup>
                              <m:sSupPr>
                                <m:ctrlPr>
                                  <a:rPr lang="en-US" altLang="zh-TW" sz="1000" b="0" i="1" dirty="0" smtClean="0">
                                    <a:latin typeface="Cambria Math" panose="02040503050406030204" pitchFamily="18" charset="0"/>
                                    <a:ea typeface="新細明體" panose="02020500000000000000" pitchFamily="18" charset="-120"/>
                                  </a:rPr>
                                </m:ctrlPr>
                              </m:sSupPr>
                              <m:e>
                                <m:r>
                                  <a:rPr lang="en-US" altLang="zh-TW" sz="1000" b="0" i="1" dirty="0" smtClean="0">
                                    <a:latin typeface="Cambria Math" panose="02040503050406030204" pitchFamily="18" charset="0"/>
                                    <a:ea typeface="新細明體" panose="02020500000000000000" pitchFamily="18" charset="-120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US" altLang="zh-TW" sz="1000" b="0" i="1" dirty="0" smtClean="0">
                                        <a:latin typeface="Cambria Math" panose="02040503050406030204" pitchFamily="18" charset="0"/>
                                        <a:ea typeface="新細明體" panose="02020500000000000000" pitchFamily="18" charset="-12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000" b="0" i="1" dirty="0" smtClean="0">
                                        <a:latin typeface="Cambria Math" panose="02040503050406030204" pitchFamily="18" charset="0"/>
                                        <a:ea typeface="新細明體" panose="02020500000000000000" pitchFamily="18" charset="-12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altLang="zh-TW" sz="1000" b="0" i="1" dirty="0" smtClean="0">
                                        <a:latin typeface="Cambria Math" panose="02040503050406030204" pitchFamily="18" charset="0"/>
                                        <a:ea typeface="新細明體" panose="02020500000000000000" pitchFamily="18" charset="-120"/>
                                      </a:rPr>
                                      <m:t>𝑗</m:t>
                                    </m:r>
                                  </m:sub>
                                </m:sSub>
                              </m:sup>
                            </m:sSup>
                          </m:e>
                        </m:nary>
                      </m:den>
                    </m:f>
                  </m:oMath>
                </a14:m>
                <a:r>
                  <a:rPr lang="en-US" altLang="zh-TW" sz="1000" dirty="0">
                    <a:latin typeface="Calibri" panose="020F0502020204030204"/>
                    <a:ea typeface="新細明體" panose="02020500000000000000" pitchFamily="18" charset="-120"/>
                  </a:rPr>
                  <a:t>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000" b="0" i="1" smtClean="0"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</m:ctrlPr>
                      </m:sSubPr>
                      <m:e>
                        <m:r>
                          <a:rPr lang="en-US" altLang="zh-TW" sz="1000" b="0" i="1" smtClean="0"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𝑝</m:t>
                        </m:r>
                      </m:e>
                      <m:sub>
                        <m:r>
                          <a:rPr lang="en-US" altLang="zh-TW" sz="1000" b="0" i="1" smtClean="0"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zh-TW" sz="1000" dirty="0">
                    <a:latin typeface="Calibri" panose="020F0502020204030204"/>
                    <a:ea typeface="新細明體" panose="02020500000000000000" pitchFamily="18" charset="-120"/>
                  </a:rPr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000" b="0" i="1" dirty="0" smtClean="0"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</m:ctrlPr>
                      </m:sSubPr>
                      <m:e>
                        <m:r>
                          <a:rPr lang="en-US" altLang="zh-TW" sz="1000" b="0" i="1" dirty="0" smtClean="0"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𝑊</m:t>
                        </m:r>
                      </m:e>
                      <m:sub>
                        <m:r>
                          <a:rPr lang="en-US" altLang="zh-TW" sz="1000" b="0" i="1" dirty="0" smtClean="0"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1</m:t>
                        </m:r>
                        <m:d>
                          <m:dPr>
                            <m:ctrlPr>
                              <a:rPr lang="en-US" altLang="zh-TW" sz="1000" b="0" i="1" dirty="0" smtClean="0"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</a:rPr>
                            </m:ctrlPr>
                          </m:dPr>
                          <m:e>
                            <m:r>
                              <a:rPr lang="en-US" altLang="zh-TW" sz="1000" b="0" i="1" dirty="0" smtClean="0"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</a:rPr>
                              <m:t>128</m:t>
                            </m:r>
                            <m:r>
                              <a:rPr lang="en-US" altLang="zh-TW" sz="10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×1</m:t>
                            </m:r>
                          </m:e>
                        </m:d>
                      </m:sub>
                    </m:sSub>
                    <m:sSub>
                      <m:sSubPr>
                        <m:ctrlPr>
                          <a:rPr lang="en-US" altLang="zh-TW" sz="1000" b="0" i="1" dirty="0" smtClean="0"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altLang="zh-TW" sz="1000" b="0" i="1" dirty="0" smtClean="0"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TW" sz="1000" b="0" i="1" dirty="0" smtClean="0">
                                    <a:latin typeface="Cambria Math" panose="02040503050406030204" pitchFamily="18" charset="0"/>
                                    <a:ea typeface="新細明體" panose="02020500000000000000" pitchFamily="18" charset="-12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1000" b="0" i="1" dirty="0" smtClean="0">
                                    <a:latin typeface="Cambria Math" panose="02040503050406030204" pitchFamily="18" charset="0"/>
                                    <a:ea typeface="新細明體" panose="02020500000000000000" pitchFamily="18" charset="-12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altLang="zh-TW" sz="1000" b="0" i="1" dirty="0" smtClean="0">
                                    <a:latin typeface="Cambria Math" panose="02040503050406030204" pitchFamily="18" charset="0"/>
                                    <a:ea typeface="新細明體" panose="02020500000000000000" pitchFamily="18" charset="-120"/>
                                  </a:rPr>
                                  <m:t>0</m:t>
                                </m:r>
                                <m:d>
                                  <m:dPr>
                                    <m:ctrlPr>
                                      <a:rPr lang="en-US" altLang="zh-TW" sz="1000" b="0" i="1" dirty="0" smtClean="0">
                                        <a:latin typeface="Cambria Math" panose="02040503050406030204" pitchFamily="18" charset="0"/>
                                        <a:ea typeface="新細明體" panose="02020500000000000000" pitchFamily="18" charset="-12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TW" sz="1000" b="0" i="1" dirty="0" smtClean="0">
                                        <a:latin typeface="Cambria Math" panose="02040503050406030204" pitchFamily="18" charset="0"/>
                                        <a:ea typeface="新細明體" panose="02020500000000000000" pitchFamily="18" charset="-120"/>
                                      </a:rPr>
                                      <m:t>128</m:t>
                                    </m:r>
                                    <m:r>
                                      <a:rPr lang="en-US" altLang="zh-TW" sz="1000" b="0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×256</m:t>
                                    </m:r>
                                  </m:e>
                                </m:d>
                              </m:sub>
                            </m:sSub>
                            <m:sSub>
                              <m:sSubPr>
                                <m:ctrlPr>
                                  <a:rPr lang="en-US" altLang="zh-TW" sz="1000" b="0" i="1" dirty="0" smtClean="0">
                                    <a:latin typeface="Cambria Math" panose="02040503050406030204" pitchFamily="18" charset="0"/>
                                    <a:ea typeface="新細明體" panose="02020500000000000000" pitchFamily="18" charset="-12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1000" b="0" i="1" dirty="0" smtClean="0">
                                    <a:latin typeface="Cambria Math" panose="02040503050406030204" pitchFamily="18" charset="0"/>
                                    <a:ea typeface="新細明體" panose="02020500000000000000" pitchFamily="18" charset="-12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TW" sz="1000" b="0" i="1" dirty="0" smtClean="0">
                                    <a:latin typeface="Cambria Math" panose="02040503050406030204" pitchFamily="18" charset="0"/>
                                    <a:ea typeface="新細明體" panose="02020500000000000000" pitchFamily="18" charset="-120"/>
                                  </a:rPr>
                                  <m:t>𝑔</m:t>
                                </m:r>
                                <m:r>
                                  <a:rPr lang="en-US" altLang="zh-TW" sz="1000" b="0" i="1" dirty="0" smtClean="0">
                                    <a:latin typeface="Cambria Math" panose="02040503050406030204" pitchFamily="18" charset="0"/>
                                    <a:ea typeface="新細明體" panose="02020500000000000000" pitchFamily="18" charset="-120"/>
                                  </a:rPr>
                                  <m:t>,</m:t>
                                </m:r>
                                <m:r>
                                  <a:rPr lang="en-US" altLang="zh-TW" sz="1000" b="0" i="1" dirty="0" smtClean="0">
                                    <a:latin typeface="Cambria Math" panose="02040503050406030204" pitchFamily="18" charset="0"/>
                                    <a:ea typeface="新細明體" panose="02020500000000000000" pitchFamily="18" charset="-12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TW" sz="1000" b="0" i="1" dirty="0" smtClean="0"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altLang="zh-TW" sz="1000" b="0" i="1" dirty="0" smtClean="0">
                                    <a:latin typeface="Cambria Math" panose="02040503050406030204" pitchFamily="18" charset="0"/>
                                    <a:ea typeface="新細明體" panose="02020500000000000000" pitchFamily="18" charset="-12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1000" b="0" i="1" dirty="0" smtClean="0">
                                    <a:latin typeface="Cambria Math" panose="02040503050406030204" pitchFamily="18" charset="0"/>
                                    <a:ea typeface="新細明體" panose="02020500000000000000" pitchFamily="18" charset="-12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altLang="zh-TW" sz="1000" b="0" i="1" dirty="0" smtClean="0">
                                    <a:latin typeface="Cambria Math" panose="02040503050406030204" pitchFamily="18" charset="0"/>
                                    <a:ea typeface="新細明體" panose="02020500000000000000" pitchFamily="18" charset="-12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altLang="zh-TW" sz="1000" b="0" i="1" dirty="0" smtClean="0"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𝑅𝐸𝐿𝑈</m:t>
                        </m:r>
                      </m:sub>
                    </m:sSub>
                    <m:r>
                      <a:rPr lang="en-US" altLang="zh-TW" sz="1000" b="0" i="1" dirty="0" smtClean="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+</m:t>
                    </m:r>
                    <m:sSub>
                      <m:sSubPr>
                        <m:ctrlPr>
                          <a:rPr lang="en-US" altLang="zh-TW" sz="1000" b="0" i="1" dirty="0" smtClean="0"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</m:ctrlPr>
                      </m:sSubPr>
                      <m:e>
                        <m:r>
                          <a:rPr lang="en-US" altLang="zh-TW" sz="1000" b="0" i="1" dirty="0" smtClean="0"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𝑏</m:t>
                        </m:r>
                      </m:e>
                      <m:sub>
                        <m:r>
                          <a:rPr lang="en-US" altLang="zh-TW" sz="1000" b="0" i="1" dirty="0" smtClean="0"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1</m:t>
                        </m:r>
                      </m:sub>
                    </m:sSub>
                  </m:oMath>
                </a14:m>
                <a:endParaRPr lang="en-US" altLang="zh-TW" sz="1000" dirty="0">
                  <a:latin typeface="Calibri" panose="020F0502020204030204"/>
                  <a:ea typeface="新細明體" panose="02020500000000000000" pitchFamily="18" charset="-120"/>
                </a:endParaRPr>
              </a:p>
              <a:p>
                <a:pPr marL="285750" lvl="0">
                  <a:tabLst>
                    <a:tab pos="1262063" algn="l"/>
                  </a:tabLst>
                  <a:defRPr/>
                </a:pPr>
                <a:r>
                  <a:rPr lang="en-US" altLang="zh-TW" sz="1000" dirty="0">
                    <a:latin typeface="Calibri" panose="020F0502020204030204"/>
                    <a:ea typeface="新細明體" panose="02020500000000000000" pitchFamily="18" charset="-120"/>
                  </a:rPr>
                  <a:t>2) Sum the attention-weighted tokens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000" b="0" i="1" smtClean="0"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</m:ctrlPr>
                      </m:sSubPr>
                      <m:e>
                        <m:r>
                          <a:rPr lang="en-US" altLang="zh-TW" sz="1000" b="0" i="1" smtClean="0"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𝑥</m:t>
                        </m:r>
                      </m:e>
                      <m:sub>
                        <m:r>
                          <a:rPr lang="en-US" altLang="zh-TW" sz="1000" b="0" i="1" smtClean="0"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𝑔</m:t>
                        </m:r>
                        <m:r>
                          <a:rPr lang="en-US" altLang="zh-TW" sz="1000" b="0" i="1" smtClean="0"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,</m:t>
                        </m:r>
                        <m:r>
                          <a:rPr lang="en-US" altLang="zh-TW" sz="1000" b="0" i="1" smtClean="0"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TW" sz="1000" dirty="0">
                    <a:latin typeface="Calibri" panose="020F0502020204030204"/>
                    <a:ea typeface="新細明體" panose="02020500000000000000" pitchFamily="18" charset="-120"/>
                  </a:rPr>
                  <a:t> across slices</a:t>
                </a:r>
              </a:p>
              <a:p>
                <a:pPr marL="633413" lvl="0">
                  <a:tabLst>
                    <a:tab pos="633413" algn="l"/>
                    <a:tab pos="1262063" algn="l"/>
                  </a:tabLst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000" b="0" i="1" smtClean="0"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</m:ctrlPr>
                      </m:sSubPr>
                      <m:e>
                        <m:r>
                          <a:rPr lang="en-US" altLang="zh-TW" sz="1000" b="0" i="1" smtClean="0"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𝑓</m:t>
                        </m:r>
                      </m:e>
                      <m:sub>
                        <m:r>
                          <a:rPr lang="en-US" altLang="zh-TW" sz="1000" b="0" i="1" smtClean="0"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altLang="zh-TW" sz="1000" dirty="0">
                    <a:latin typeface="Calibri" panose="020F0502020204030204"/>
                    <a:ea typeface="新細明體" panose="02020500000000000000" pitchFamily="18" charset="-120"/>
                  </a:rPr>
                  <a:t>=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altLang="zh-TW" sz="1000" i="1" dirty="0" smtClean="0"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altLang="zh-TW" sz="1000" b="0" i="1" dirty="0" smtClean="0"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𝑖</m:t>
                        </m:r>
                      </m:sub>
                      <m:sup/>
                      <m:e>
                        <m:r>
                          <a:rPr lang="en-US" altLang="zh-TW" sz="1000" b="0" i="1" dirty="0" smtClean="0"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TW" sz="1000" b="0" i="1" dirty="0" smtClean="0"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</a:rPr>
                            </m:ctrlPr>
                          </m:sSubPr>
                          <m:e>
                            <m:r>
                              <a:rPr lang="zh-TW" altLang="en-US" sz="1000" b="0" i="1" dirty="0" smtClean="0"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TW" sz="1000" b="0" i="1" dirty="0" smtClean="0"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TW" sz="1000" b="0" i="1" dirty="0" smtClean="0"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</a:rPr>
                            </m:ctrlPr>
                          </m:sSubPr>
                          <m:e>
                            <m:r>
                              <a:rPr lang="en-US" altLang="zh-TW" sz="1000" b="0" i="1" dirty="0" smtClean="0"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1000" b="0" i="1" dirty="0" smtClean="0"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</a:rPr>
                              <m:t>𝑔</m:t>
                            </m:r>
                            <m:r>
                              <a:rPr lang="en-US" altLang="zh-TW" sz="1000" b="0" i="1" dirty="0" smtClean="0"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</a:rPr>
                              <m:t>,</m:t>
                            </m:r>
                            <m:r>
                              <a:rPr lang="en-US" altLang="zh-TW" sz="1000" b="0" i="1" dirty="0" smtClean="0"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TW" sz="1000" b="0" i="1" dirty="0" smtClean="0"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)</m:t>
                        </m:r>
                      </m:e>
                    </m:nary>
                  </m:oMath>
                </a14:m>
                <a:endParaRPr lang="en-US" altLang="zh-TW" sz="1000" dirty="0"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46" name="文字方塊 124">
                <a:extLst>
                  <a:ext uri="{FF2B5EF4-FFF2-40B4-BE49-F238E27FC236}">
                    <a16:creationId xmlns:a16="http://schemas.microsoft.com/office/drawing/2014/main" id="{B058E3D9-60A8-72A3-DB61-DFF9EB57D4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3763" y="5692002"/>
                <a:ext cx="4779687" cy="1032142"/>
              </a:xfrm>
              <a:prstGeom prst="rect">
                <a:avLst/>
              </a:prstGeom>
              <a:blipFill>
                <a:blip r:embed="rId7"/>
                <a:stretch>
                  <a:fillRect b="-325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8072D44-6A80-D7E9-FB02-3CEDCD068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99611"/>
            <a:ext cx="2057400" cy="365125"/>
          </a:xfrm>
        </p:spPr>
        <p:txBody>
          <a:bodyPr/>
          <a:lstStyle/>
          <a:p>
            <a:fld id="{8FB7C883-B5AB-4F1C-8127-8D19C684E47C}" type="slidenum">
              <a:rPr lang="zh-TW" altLang="en-US" smtClean="0"/>
              <a:t>8</a:t>
            </a:fld>
            <a:endParaRPr lang="zh-TW" altLang="en-US"/>
          </a:p>
        </p:txBody>
      </p:sp>
      <p:sp>
        <p:nvSpPr>
          <p:cNvPr id="4" name="文字方塊 1">
            <a:extLst>
              <a:ext uri="{FF2B5EF4-FFF2-40B4-BE49-F238E27FC236}">
                <a16:creationId xmlns:a16="http://schemas.microsoft.com/office/drawing/2014/main" id="{80EE9E9E-6FCE-0529-411F-174F822A8574}"/>
              </a:ext>
            </a:extLst>
          </p:cNvPr>
          <p:cNvSpPr txBox="1"/>
          <p:nvPr/>
        </p:nvSpPr>
        <p:spPr>
          <a:xfrm>
            <a:off x="-10309" y="-63674"/>
            <a:ext cx="58022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1.2.3 Related Works: Attention-Enhanced Cross-Task Network (1/4)</a:t>
            </a:r>
            <a:endParaRPr lang="zh-TW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字方塊 1">
            <a:extLst>
              <a:ext uri="{FF2B5EF4-FFF2-40B4-BE49-F238E27FC236}">
                <a16:creationId xmlns:a16="http://schemas.microsoft.com/office/drawing/2014/main" id="{7954F2C9-D4E2-8B1D-D8EC-83689866E051}"/>
              </a:ext>
            </a:extLst>
          </p:cNvPr>
          <p:cNvSpPr txBox="1"/>
          <p:nvPr/>
        </p:nvSpPr>
        <p:spPr>
          <a:xfrm>
            <a:off x="315689" y="121359"/>
            <a:ext cx="175881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Global Framework</a:t>
            </a:r>
            <a:endParaRPr lang="zh-TW" altLang="en-US" sz="15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124">
                <a:extLst>
                  <a:ext uri="{FF2B5EF4-FFF2-40B4-BE49-F238E27FC236}">
                    <a16:creationId xmlns:a16="http://schemas.microsoft.com/office/drawing/2014/main" id="{FDA641E1-5AA8-404D-57D9-255117FD588A}"/>
                  </a:ext>
                </a:extLst>
              </p:cNvPr>
              <p:cNvSpPr txBox="1"/>
              <p:nvPr/>
            </p:nvSpPr>
            <p:spPr>
              <a:xfrm>
                <a:off x="1234260" y="300056"/>
                <a:ext cx="4195123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85725" marR="0" lvl="0" indent="-85725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AutoNum type="arabicPeriod"/>
                  <a:tabLst/>
                  <a:defRPr/>
                </a:pPr>
                <a:r>
                  <a:rPr kumimoji="0" lang="en-US" altLang="zh-TW" sz="10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E100E1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Pre-Processing on Image Volume</a:t>
                </a:r>
              </a:p>
              <a:p>
                <a:pPr marL="85725" lvl="0">
                  <a:tabLst>
                    <a:tab pos="85725" algn="l"/>
                  </a:tabLst>
                  <a:defRPr/>
                </a:pPr>
                <a:r>
                  <a:rPr lang="en-US" altLang="zh-TW" sz="1000" dirty="0">
                    <a:solidFill>
                      <a:srgbClr val="E100E1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I/P: Image volume </a:t>
                </a:r>
                <a14:m>
                  <m:oMath xmlns:m="http://schemas.openxmlformats.org/officeDocument/2006/math">
                    <m:r>
                      <a:rPr lang="en-US" altLang="zh-TW" sz="1000" b="0" i="1" smtClean="0">
                        <a:solidFill>
                          <a:srgbClr val="E100E1"/>
                        </a:solidFill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𝑋</m:t>
                    </m:r>
                  </m:oMath>
                </a14:m>
                <a:r>
                  <a:rPr kumimoji="0" lang="en-US" altLang="zh-TW" sz="10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: </a:t>
                </a:r>
                <a14:m>
                  <m:oMath xmlns:m="http://schemas.openxmlformats.org/officeDocument/2006/math">
                    <m:r>
                      <a:rPr kumimoji="0" lang="en-US" altLang="zh-TW" sz="10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新細明體" panose="02020500000000000000" pitchFamily="18" charset="-120"/>
                        <a:cs typeface="+mn-cs"/>
                      </a:rPr>
                      <m:t>𝑧</m:t>
                    </m:r>
                    <m:r>
                      <a:rPr kumimoji="0" lang="en-US" altLang="zh-TW" sz="10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d>
                      <m:dPr>
                        <m:ctrlPr>
                          <a:rPr kumimoji="0" lang="en-US" altLang="zh-TW" sz="10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0" lang="en-US" altLang="zh-TW" sz="10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  <m:r>
                          <a:rPr kumimoji="0" lang="en-US" altLang="zh-TW" sz="10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kumimoji="0" lang="en-US" altLang="zh-TW" sz="10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  <m:r>
                          <a:rPr kumimoji="0" lang="en-US" altLang="zh-TW" sz="10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×1</m:t>
                        </m:r>
                        <m:r>
                          <a:rPr kumimoji="0" lang="en-US" altLang="zh-TW" sz="10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</m:d>
                  </m:oMath>
                </a14:m>
                <a:endParaRPr kumimoji="0" lang="en-US" altLang="zh-TW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/>
                  <a:ea typeface="Cambria Math" panose="02040503050406030204" pitchFamily="18" charset="0"/>
                </a:endParaRPr>
              </a:p>
              <a:p>
                <a:pPr marL="1196975" lvl="0">
                  <a:tabLst>
                    <a:tab pos="1262063" algn="l"/>
                  </a:tabLst>
                  <a:defRPr/>
                </a:pPr>
                <a:r>
                  <a:rPr kumimoji="0" lang="en-US" altLang="zh-TW" sz="10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altLang="zh-TW" sz="1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新細明體" panose="02020500000000000000" pitchFamily="18" charset="-120"/>
                        <a:cs typeface="+mn-cs"/>
                      </a:rPr>
                      <m:t>h</m:t>
                    </m:r>
                    <m:r>
                      <a:rPr kumimoji="0" lang="en-US" altLang="zh-TW" sz="1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新細明體" panose="02020500000000000000" pitchFamily="18" charset="-120"/>
                        <a:cs typeface="+mn-cs"/>
                      </a:rPr>
                      <m:t>,</m:t>
                    </m:r>
                    <m:r>
                      <a:rPr kumimoji="0" lang="en-US" altLang="zh-TW" sz="1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新細明體" panose="02020500000000000000" pitchFamily="18" charset="-120"/>
                        <a:cs typeface="+mn-cs"/>
                      </a:rPr>
                      <m:t>𝑤</m:t>
                    </m:r>
                    <m:r>
                      <a:rPr kumimoji="0" lang="en-US" altLang="zh-TW" sz="1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≤512</m:t>
                    </m:r>
                  </m:oMath>
                </a14:m>
                <a:r>
                  <a:rPr kumimoji="0" lang="en-US" altLang="zh-TW" sz="10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, </a:t>
                </a:r>
                <a14:m>
                  <m:oMath xmlns:m="http://schemas.openxmlformats.org/officeDocument/2006/math">
                    <m:r>
                      <a:rPr kumimoji="0" lang="en-US" altLang="zh-TW" sz="1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新細明體" panose="02020500000000000000" pitchFamily="18" charset="-120"/>
                        <a:cs typeface="+mn-cs"/>
                      </a:rPr>
                      <m:t>𝑧</m:t>
                    </m:r>
                    <m:r>
                      <a:rPr kumimoji="0" lang="en-US" altLang="zh-TW" sz="1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≤45</m:t>
                    </m:r>
                  </m:oMath>
                </a14:m>
                <a:r>
                  <a:rPr kumimoji="0" lang="en-US" altLang="zh-TW" sz="10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 slices and (</a:t>
                </a:r>
                <a14:m>
                  <m:oMath xmlns:m="http://schemas.openxmlformats.org/officeDocument/2006/math">
                    <m:r>
                      <a:rPr lang="en-US" altLang="zh-TW" sz="1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r>
                      <a:rPr lang="en-US" altLang="zh-TW" sz="1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TW" sz="1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𝑤</m:t>
                    </m:r>
                    <m:r>
                      <a:rPr lang="en-US" altLang="zh-TW" sz="1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×1</m:t>
                    </m:r>
                    <m:r>
                      <a:rPr lang="en-US" altLang="zh-TW" sz="1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kumimoji="0" lang="en-US" altLang="zh-TW" sz="10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)/slice</a:t>
                </a:r>
              </a:p>
              <a:p>
                <a:pPr marL="115888" lvl="0">
                  <a:tabLst>
                    <a:tab pos="1262063" algn="l"/>
                  </a:tabLst>
                  <a:defRPr/>
                </a:pPr>
                <a:r>
                  <a:rPr lang="en-US" altLang="zh-TW" sz="1000" dirty="0">
                    <a:solidFill>
                      <a:srgbClr val="E100E1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1.1 Normalization on Image Volume </a:t>
                </a:r>
                <a14:m>
                  <m:oMath xmlns:m="http://schemas.openxmlformats.org/officeDocument/2006/math">
                    <m:r>
                      <a:rPr lang="en-US" altLang="zh-TW" sz="1000" b="0" i="1" smtClean="0">
                        <a:solidFill>
                          <a:srgbClr val="E100E1"/>
                        </a:solidFill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𝑋</m:t>
                    </m:r>
                  </m:oMath>
                </a14:m>
                <a:endParaRPr kumimoji="0" lang="en-US" altLang="zh-TW" sz="1000" i="0" u="none" strike="noStrike" kern="1200" cap="none" spc="0" normalizeH="0" baseline="0" noProof="0" dirty="0">
                  <a:ln>
                    <a:noFill/>
                  </a:ln>
                  <a:solidFill>
                    <a:srgbClr val="E100E1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  <a:p>
                <a:pPr marL="347663" indent="-115888">
                  <a:buFontTx/>
                  <a:buAutoNum type="arabicParenR"/>
                  <a:tabLst>
                    <a:tab pos="1262063" algn="l"/>
                  </a:tabLst>
                  <a:defRPr/>
                </a:pPr>
                <a:r>
                  <a:rPr lang="en-US" altLang="zh-TW" sz="1000" dirty="0">
                    <a:solidFill>
                      <a:srgbClr val="E100E1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 Volume of Interest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000" b="0" i="1" smtClean="0">
                            <a:solidFill>
                              <a:srgbClr val="E100E1"/>
                            </a:solidFill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</m:ctrlPr>
                      </m:sSubPr>
                      <m:e>
                        <m:r>
                          <a:rPr lang="en-US" altLang="zh-TW" sz="1000" b="0" i="1" smtClean="0">
                            <a:solidFill>
                              <a:srgbClr val="E100E1"/>
                            </a:solidFill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𝑥</m:t>
                        </m:r>
                      </m:e>
                      <m:sub>
                        <m:r>
                          <a:rPr lang="en-US" altLang="zh-TW" sz="1000" b="0" i="1" smtClean="0">
                            <a:solidFill>
                              <a:srgbClr val="E100E1"/>
                            </a:solidFill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𝑣𝑘</m:t>
                        </m:r>
                      </m:sub>
                    </m:sSub>
                  </m:oMath>
                </a14:m>
                <a:r>
                  <a:rPr lang="en-US" altLang="zh-TW" sz="1000" dirty="0">
                    <a:solidFill>
                      <a:srgbClr val="E100E1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 (VOI/nodule) </a:t>
                </a:r>
                <a:r>
                  <a:rPr lang="en-US" altLang="zh-TW" sz="1000" dirty="0">
                    <a:latin typeface="Calibri" panose="020F0502020204030204"/>
                    <a:ea typeface="新細明體" panose="02020500000000000000" pitchFamily="18" charset="-120"/>
                  </a:rPr>
                  <a:t>is extracted using bounding box in dataset (</a:t>
                </a:r>
                <a:r>
                  <a:rPr lang="en-US" altLang="zh-TW" sz="1000" dirty="0"/>
                  <a:t>k=1 to 4 nodules per volume)</a:t>
                </a:r>
                <a:r>
                  <a:rPr lang="en-US" altLang="zh-TW" sz="1000" dirty="0">
                    <a:latin typeface="Calibri" panose="020F0502020204030204"/>
                    <a:ea typeface="新細明體" panose="02020500000000000000" pitchFamily="18" charset="-120"/>
                  </a:rPr>
                  <a:t>.</a:t>
                </a:r>
              </a:p>
              <a:p>
                <a:pPr marL="347663" lvl="0" indent="-115888">
                  <a:buAutoNum type="arabicParenR"/>
                  <a:tabLst>
                    <a:tab pos="1262063" algn="l"/>
                  </a:tabLst>
                  <a:defRPr/>
                </a:pPr>
                <a:r>
                  <a:rPr kumimoji="0" lang="en-US" altLang="zh-TW" sz="10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 </a:t>
                </a:r>
                <a:r>
                  <a:rPr kumimoji="0" lang="en-US" altLang="zh-TW" sz="100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Lateral Padding </a:t>
                </a:r>
                <a:r>
                  <a:rPr kumimoji="0" lang="en-US" altLang="zh-TW" sz="10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pads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TW" sz="1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TW" sz="1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+mn-cs"/>
                          </a:rPr>
                          <m:t>𝑥</m:t>
                        </m:r>
                      </m:e>
                      <m:sub>
                        <m:r>
                          <a:rPr kumimoji="0" lang="en-US" altLang="zh-TW" sz="1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+mn-cs"/>
                          </a:rPr>
                          <m:t>𝑣</m:t>
                        </m:r>
                      </m:sub>
                    </m:sSub>
                  </m:oMath>
                </a14:m>
                <a:r>
                  <a:rPr kumimoji="0" lang="en-US" altLang="zh-TW" sz="10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 to square,</a:t>
                </a:r>
                <a:r>
                  <a:rPr kumimoji="0" lang="en-US" altLang="zh-TW" sz="1000" i="0" u="none" strike="noStrike" kern="1200" cap="none" spc="0" normalizeH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 filled with 0s.</a:t>
                </a:r>
              </a:p>
              <a:p>
                <a:pPr marL="347663" lvl="0" indent="-115888">
                  <a:buAutoNum type="arabicParenR"/>
                  <a:tabLst>
                    <a:tab pos="1262063" algn="l"/>
                  </a:tabLst>
                  <a:defRPr/>
                </a:pPr>
                <a:r>
                  <a:rPr lang="en-US" altLang="zh-TW" sz="1000" baseline="0" dirty="0">
                    <a:latin typeface="Calibri" panose="020F0502020204030204"/>
                    <a:ea typeface="新細明體" panose="02020500000000000000" pitchFamily="18" charset="-120"/>
                  </a:rPr>
                  <a:t> Axial Padding pads to the depth to 64 slices, </a:t>
                </a:r>
                <a:r>
                  <a:rPr lang="en-US" altLang="zh-TW" sz="1000" dirty="0">
                    <a:latin typeface="Calibri" panose="020F0502020204030204"/>
                    <a:ea typeface="新細明體" panose="02020500000000000000" pitchFamily="18" charset="-120"/>
                  </a:rPr>
                  <a:t>f</a:t>
                </a:r>
                <a:r>
                  <a:rPr lang="en-US" altLang="zh-TW" sz="1000" baseline="0" dirty="0">
                    <a:latin typeface="Calibri" panose="020F0502020204030204"/>
                    <a:ea typeface="新細明體" panose="02020500000000000000" pitchFamily="18" charset="-120"/>
                  </a:rPr>
                  <a:t>illed with 0s.</a:t>
                </a:r>
              </a:p>
              <a:p>
                <a:pPr marL="347663" lvl="0" indent="-115888">
                  <a:buAutoNum type="arabicParenR"/>
                  <a:tabLst>
                    <a:tab pos="1262063" algn="l"/>
                  </a:tabLst>
                  <a:defRPr/>
                </a:pPr>
                <a:r>
                  <a:rPr kumimoji="0" lang="en-US" altLang="zh-TW" sz="1000" i="0" u="none" strike="noStrike" kern="1200" cap="none" spc="0" normalizeH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 Bilinear interpolation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TW" sz="10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TW" sz="10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+mn-cs"/>
                          </a:rPr>
                          <m:t>𝑥</m:t>
                        </m:r>
                      </m:e>
                      <m:sub>
                        <m:r>
                          <a:rPr kumimoji="0" lang="en-US" altLang="zh-TW" sz="10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+mn-cs"/>
                          </a:rPr>
                          <m:t>𝑣𝑘</m:t>
                        </m:r>
                      </m:sub>
                    </m:sSub>
                  </m:oMath>
                </a14:m>
                <a:r>
                  <a:rPr kumimoji="0" lang="en-US" altLang="zh-TW" sz="10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 (</a:t>
                </a:r>
                <a14:m>
                  <m:oMath xmlns:m="http://schemas.openxmlformats.org/officeDocument/2006/math">
                    <m:r>
                      <a:rPr lang="en-US" altLang="zh-TW" sz="1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r>
                      <a:rPr lang="en-US" altLang="zh-TW" sz="1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TW" sz="1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kumimoji="0" lang="en-US" altLang="zh-TW" sz="10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) to</a:t>
                </a:r>
                <a:r>
                  <a:rPr kumimoji="0" lang="en-US" altLang="zh-TW" sz="1000" i="0" u="none" strike="noStrike" kern="1200" cap="none" spc="0" normalizeH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 64x64.</a:t>
                </a:r>
              </a:p>
              <a:p>
                <a:pPr marL="347663" lvl="0" indent="-115888">
                  <a:buAutoNum type="arabicParenR"/>
                  <a:tabLst>
                    <a:tab pos="1262063" algn="l"/>
                  </a:tabLst>
                  <a:defRPr/>
                </a:pPr>
                <a:r>
                  <a:rPr lang="en-US" altLang="zh-TW" sz="1000" baseline="0" dirty="0">
                    <a:latin typeface="Calibri" panose="020F0502020204030204"/>
                    <a:ea typeface="新細明體" panose="02020500000000000000" pitchFamily="18" charset="-120"/>
                  </a:rPr>
                  <a:t> Mean </a:t>
                </a:r>
                <a:r>
                  <a:rPr lang="en-US" altLang="zh-TW" sz="1000" dirty="0">
                    <a:latin typeface="Calibri" panose="020F0502020204030204"/>
                    <a:ea typeface="新細明體" panose="02020500000000000000" pitchFamily="18" charset="-120"/>
                  </a:rPr>
                  <a:t>subtraction and normalization to adjust the mean to zero.</a:t>
                </a:r>
              </a:p>
              <a:p>
                <a:pPr marL="342900" lvl="0">
                  <a:tabLst>
                    <a:tab pos="1262063" algn="l"/>
                  </a:tabLst>
                  <a:defRPr/>
                </a:pPr>
                <a:r>
                  <a:rPr kumimoji="0" lang="en-US" altLang="zh-TW" sz="10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E100E1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Cropped Volumes of Interest VOI </a:t>
                </a:r>
                <a14:m>
                  <m:oMath xmlns:m="http://schemas.openxmlformats.org/officeDocument/2006/math">
                    <m:r>
                      <a:rPr kumimoji="0" lang="en-US" altLang="zh-TW" sz="100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新細明體" panose="02020500000000000000" pitchFamily="18" charset="-120"/>
                        <a:cs typeface="+mn-cs"/>
                      </a:rPr>
                      <m:t>𝑋</m:t>
                    </m:r>
                  </m:oMath>
                </a14:m>
                <a:r>
                  <a:rPr kumimoji="0" lang="en-US" altLang="zh-TW" sz="10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=</a:t>
                </a:r>
                <a14:m>
                  <m:oMath xmlns:m="http://schemas.openxmlformats.org/officeDocument/2006/math">
                    <m:r>
                      <a:rPr kumimoji="0" lang="en-US" altLang="zh-TW" sz="10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新細明體" panose="02020500000000000000" pitchFamily="18" charset="-120"/>
                        <a:cs typeface="+mn-cs"/>
                      </a:rPr>
                      <m:t>[</m:t>
                    </m:r>
                    <m:sSub>
                      <m:sSubPr>
                        <m:ctrlPr>
                          <a:rPr kumimoji="0" lang="en-US" altLang="zh-TW" sz="10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TW" sz="10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+mn-cs"/>
                          </a:rPr>
                          <m:t>𝑥</m:t>
                        </m:r>
                      </m:e>
                      <m:sub>
                        <m:r>
                          <a:rPr kumimoji="0" lang="en-US" altLang="zh-TW" sz="10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+mn-cs"/>
                          </a:rPr>
                          <m:t>𝑣</m:t>
                        </m:r>
                        <m:r>
                          <a:rPr kumimoji="0" lang="en-US" altLang="zh-TW" sz="10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+mn-cs"/>
                          </a:rPr>
                          <m:t>1</m:t>
                        </m:r>
                      </m:sub>
                    </m:sSub>
                    <m:r>
                      <a:rPr kumimoji="0" lang="en-US" altLang="zh-TW" sz="10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新細明體" panose="02020500000000000000" pitchFamily="18" charset="-120"/>
                        <a:cs typeface="+mn-cs"/>
                      </a:rPr>
                      <m:t>,..,</m:t>
                    </m:r>
                    <m:sSub>
                      <m:sSubPr>
                        <m:ctrlPr>
                          <a:rPr kumimoji="0" lang="en-US" altLang="zh-TW" sz="10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TW" sz="10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+mn-cs"/>
                          </a:rPr>
                          <m:t>𝑥</m:t>
                        </m:r>
                      </m:e>
                      <m:sub>
                        <m:r>
                          <a:rPr kumimoji="0" lang="en-US" altLang="zh-TW" sz="10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+mn-cs"/>
                          </a:rPr>
                          <m:t>𝑣𝑘</m:t>
                        </m:r>
                      </m:sub>
                    </m:sSub>
                    <m:r>
                      <a:rPr kumimoji="0" lang="en-US" altLang="zh-TW" sz="10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新細明體" panose="02020500000000000000" pitchFamily="18" charset="-120"/>
                        <a:cs typeface="+mn-cs"/>
                      </a:rPr>
                      <m:t>]</m:t>
                    </m:r>
                  </m:oMath>
                </a14:m>
                <a:r>
                  <a:rPr kumimoji="0" lang="en-US" altLang="zh-TW" sz="10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, </a:t>
                </a:r>
                <a14:m>
                  <m:oMath xmlns:m="http://schemas.openxmlformats.org/officeDocument/2006/math">
                    <m:r>
                      <a:rPr kumimoji="0" lang="en-US" altLang="zh-TW" sz="10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新細明體" panose="02020500000000000000" pitchFamily="18" charset="-120"/>
                        <a:cs typeface="+mn-cs"/>
                      </a:rPr>
                      <m:t>𝑧</m:t>
                    </m:r>
                    <m:r>
                      <a:rPr kumimoji="0" lang="en-US" altLang="zh-TW" sz="10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×(</m:t>
                    </m:r>
                    <m:r>
                      <a:rPr kumimoji="0" lang="en-US" altLang="zh-TW" sz="10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r>
                      <a:rPr kumimoji="0" lang="en-US" altLang="zh-TW" sz="10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kumimoji="0" lang="en-US" altLang="zh-TW" sz="10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𝑤</m:t>
                    </m:r>
                    <m:r>
                      <a:rPr kumimoji="0" lang="en-US" altLang="zh-TW" sz="10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×1</m:t>
                    </m:r>
                    <m:r>
                      <a:rPr kumimoji="0" lang="en-US" altLang="zh-TW" sz="10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kumimoji="0" lang="en-US" altLang="zh-TW" sz="10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TW" sz="1000" dirty="0">
                  <a:latin typeface="Calibri" panose="020F0502020204030204"/>
                  <a:ea typeface="新細明體" panose="02020500000000000000" pitchFamily="18" charset="-120"/>
                </a:endParaRPr>
              </a:p>
              <a:p>
                <a:pPr marL="742950" lvl="0">
                  <a:tabLst>
                    <a:tab pos="1262063" algn="l"/>
                  </a:tabLst>
                  <a:defRPr/>
                </a:pPr>
                <a:r>
                  <a:rPr lang="en-US" altLang="zh-TW" sz="1000" dirty="0">
                    <a:latin typeface="Calibri" panose="020F0502020204030204"/>
                    <a:ea typeface="新細明體" panose="02020500000000000000" pitchFamily="18" charset="-120"/>
                  </a:rPr>
                  <a:t>One nodule in one VOI z=64 slices and (64x64x1c)/slice</a:t>
                </a:r>
              </a:p>
            </p:txBody>
          </p:sp>
        </mc:Choice>
        <mc:Fallback xmlns="">
          <p:sp>
            <p:nvSpPr>
              <p:cNvPr id="6" name="文字方塊 124">
                <a:extLst>
                  <a:ext uri="{FF2B5EF4-FFF2-40B4-BE49-F238E27FC236}">
                    <a16:creationId xmlns:a16="http://schemas.microsoft.com/office/drawing/2014/main" id="{FDA641E1-5AA8-404D-57D9-255117FD58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4260" y="300056"/>
                <a:ext cx="4195123" cy="1938992"/>
              </a:xfrm>
              <a:prstGeom prst="rect">
                <a:avLst/>
              </a:prstGeom>
              <a:blipFill>
                <a:blip r:embed="rId8"/>
                <a:stretch>
                  <a:fillRect b="-12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124">
                <a:extLst>
                  <a:ext uri="{FF2B5EF4-FFF2-40B4-BE49-F238E27FC236}">
                    <a16:creationId xmlns:a16="http://schemas.microsoft.com/office/drawing/2014/main" id="{AC139188-AC7A-5600-8816-02ED22F355F9}"/>
                  </a:ext>
                </a:extLst>
              </p:cNvPr>
              <p:cNvSpPr txBox="1"/>
              <p:nvPr/>
            </p:nvSpPr>
            <p:spPr>
              <a:xfrm>
                <a:off x="41042" y="1247000"/>
                <a:ext cx="146786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R="0" lvl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14:m>
                  <m:oMath xmlns:m="http://schemas.openxmlformats.org/officeDocument/2006/math">
                    <m:r>
                      <a:rPr lang="en-US" altLang="zh-TW" sz="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𝑋</m:t>
                    </m:r>
                  </m:oMath>
                </a14:m>
                <a:r>
                  <a:rPr kumimoji="0" lang="en-US" altLang="zh-TW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</a:rPr>
                  <a:t>: </a:t>
                </a:r>
                <a14:m>
                  <m:oMath xmlns:m="http://schemas.openxmlformats.org/officeDocument/2006/math">
                    <m:r>
                      <a:rPr kumimoji="0" lang="en-US" altLang="zh-TW" sz="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𝑧</m:t>
                    </m:r>
                    <m:r>
                      <a:rPr kumimoji="0" lang="en-US" altLang="zh-TW" sz="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×(</m:t>
                    </m:r>
                    <m:r>
                      <a:rPr kumimoji="0" lang="en-US" altLang="zh-TW" sz="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r>
                      <a:rPr kumimoji="0" lang="en-US" altLang="zh-TW" sz="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kumimoji="0" lang="en-US" altLang="zh-TW" sz="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𝑤</m:t>
                    </m:r>
                    <m:r>
                      <a:rPr kumimoji="0" lang="en-US" altLang="zh-TW" sz="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×1</m:t>
                    </m:r>
                    <m:r>
                      <a:rPr kumimoji="0" lang="en-US" altLang="zh-TW" sz="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kumimoji="0" lang="en-US" altLang="zh-TW" sz="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0" lang="en-US" altLang="zh-TW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</a:rPr>
                  <a:t>,</a:t>
                </a:r>
              </a:p>
              <a:p>
                <a:pPr marL="166688" marR="0" lvl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altLang="zh-TW" sz="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h</m:t>
                    </m:r>
                    <m:r>
                      <a:rPr kumimoji="0" lang="en-US" altLang="zh-TW" sz="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,</m:t>
                    </m:r>
                    <m:r>
                      <a:rPr kumimoji="0" lang="en-US" altLang="zh-TW" sz="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𝑤</m:t>
                    </m:r>
                    <m:r>
                      <a:rPr kumimoji="0" lang="en-US" altLang="zh-TW" sz="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≤512</m:t>
                    </m:r>
                  </m:oMath>
                </a14:m>
                <a:r>
                  <a:rPr kumimoji="0" lang="en-US" altLang="zh-TW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</a:rPr>
                  <a:t>, </a:t>
                </a:r>
                <a14:m>
                  <m:oMath xmlns:m="http://schemas.openxmlformats.org/officeDocument/2006/math">
                    <m:r>
                      <a:rPr kumimoji="0" lang="en-US" altLang="zh-TW" sz="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𝑧</m:t>
                    </m:r>
                    <m:r>
                      <a:rPr kumimoji="0" lang="en-US" altLang="zh-TW" sz="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≤45</m:t>
                    </m:r>
                  </m:oMath>
                </a14:m>
                <a:r>
                  <a:rPr kumimoji="0" lang="en-US" altLang="zh-TW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</a:rPr>
                  <a:t> slices</a:t>
                </a:r>
              </a:p>
            </p:txBody>
          </p:sp>
        </mc:Choice>
        <mc:Fallback xmlns="">
          <p:sp>
            <p:nvSpPr>
              <p:cNvPr id="7" name="文字方塊 124">
                <a:extLst>
                  <a:ext uri="{FF2B5EF4-FFF2-40B4-BE49-F238E27FC236}">
                    <a16:creationId xmlns:a16="http://schemas.microsoft.com/office/drawing/2014/main" id="{AC139188-AC7A-5600-8816-02ED22F355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42" y="1247000"/>
                <a:ext cx="1467866" cy="338554"/>
              </a:xfrm>
              <a:prstGeom prst="rect">
                <a:avLst/>
              </a:prstGeom>
              <a:blipFill>
                <a:blip r:embed="rId9"/>
                <a:stretch>
                  <a:fillRect b="-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124">
                <a:extLst>
                  <a:ext uri="{FF2B5EF4-FFF2-40B4-BE49-F238E27FC236}">
                    <a16:creationId xmlns:a16="http://schemas.microsoft.com/office/drawing/2014/main" id="{7E6CD5DC-1008-703B-8754-EE7436EA63E2}"/>
                  </a:ext>
                </a:extLst>
              </p:cNvPr>
              <p:cNvSpPr txBox="1"/>
              <p:nvPr/>
            </p:nvSpPr>
            <p:spPr>
              <a:xfrm>
                <a:off x="69550" y="452986"/>
                <a:ext cx="1467866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R="0" lvl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lang="en-US" altLang="zh-TW" sz="800" dirty="0">
                    <a:ea typeface="新細明體" panose="02020500000000000000" pitchFamily="18" charset="-120"/>
                  </a:rPr>
                  <a:t>CT image volume </a:t>
                </a:r>
                <a14:m>
                  <m:oMath xmlns:m="http://schemas.openxmlformats.org/officeDocument/2006/math">
                    <m:r>
                      <a:rPr lang="en-US" altLang="zh-TW" sz="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𝑋</m:t>
                    </m:r>
                  </m:oMath>
                </a14:m>
                <a:r>
                  <a:rPr kumimoji="0" lang="en-US" altLang="zh-TW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</a:rPr>
                  <a:t> </a:t>
                </a:r>
              </a:p>
            </p:txBody>
          </p:sp>
        </mc:Choice>
        <mc:Fallback xmlns="">
          <p:sp>
            <p:nvSpPr>
              <p:cNvPr id="8" name="文字方塊 124">
                <a:extLst>
                  <a:ext uri="{FF2B5EF4-FFF2-40B4-BE49-F238E27FC236}">
                    <a16:creationId xmlns:a16="http://schemas.microsoft.com/office/drawing/2014/main" id="{7E6CD5DC-1008-703B-8754-EE7436EA63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50" y="452986"/>
                <a:ext cx="1467866" cy="215444"/>
              </a:xfrm>
              <a:prstGeom prst="rect">
                <a:avLst/>
              </a:prstGeom>
              <a:blipFill>
                <a:blip r:embed="rId10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字方塊 124">
            <a:extLst>
              <a:ext uri="{FF2B5EF4-FFF2-40B4-BE49-F238E27FC236}">
                <a16:creationId xmlns:a16="http://schemas.microsoft.com/office/drawing/2014/main" id="{0181900A-C034-9830-2A9B-3C4AED464FD2}"/>
              </a:ext>
            </a:extLst>
          </p:cNvPr>
          <p:cNvSpPr txBox="1"/>
          <p:nvPr/>
        </p:nvSpPr>
        <p:spPr>
          <a:xfrm>
            <a:off x="5328016" y="529748"/>
            <a:ext cx="35171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5888" lvl="0">
              <a:tabLst>
                <a:tab pos="1262063" algn="l"/>
              </a:tabLst>
              <a:defRPr/>
            </a:pPr>
            <a:r>
              <a:rPr lang="en-US" altLang="zh-TW" sz="1000" dirty="0">
                <a:solidFill>
                  <a:srgbClr val="E100E1"/>
                </a:solidFill>
                <a:latin typeface="Calibri" panose="020F0502020204030204"/>
                <a:ea typeface="新細明體" panose="02020500000000000000" pitchFamily="18" charset="-120"/>
              </a:rPr>
              <a:t>1.2 Data Augmentation on Each Cropped VOI </a:t>
            </a:r>
            <a:endParaRPr kumimoji="0" lang="en-US" altLang="zh-TW" sz="1000" i="0" u="none" strike="noStrike" kern="1200" cap="none" spc="0" normalizeH="0" baseline="0" noProof="0" dirty="0">
              <a:ln>
                <a:noFill/>
              </a:ln>
              <a:solidFill>
                <a:srgbClr val="E100E1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  <a:p>
            <a:pPr marL="347663" lvl="0" indent="-115888">
              <a:buAutoNum type="arabicParenR"/>
              <a:tabLst>
                <a:tab pos="1262063" algn="l"/>
              </a:tabLst>
              <a:defRPr/>
            </a:pPr>
            <a:r>
              <a:rPr kumimoji="0" lang="en-US" altLang="zh-TW" sz="10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 Random Flipping on either x or y axis.</a:t>
            </a:r>
          </a:p>
          <a:p>
            <a:pPr marL="347663" lvl="0" indent="-115888">
              <a:buAutoNum type="arabicParenR"/>
              <a:tabLst>
                <a:tab pos="1262063" algn="l"/>
              </a:tabLst>
              <a:defRPr/>
            </a:pPr>
            <a:r>
              <a:rPr kumimoji="0" lang="en-US" altLang="zh-TW" sz="10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 Random Rotation to 90, 180, or 270</a:t>
            </a:r>
            <a:r>
              <a:rPr lang="en-US" altLang="zh-TW" sz="1000" baseline="30000" dirty="0">
                <a:latin typeface="Calibri" panose="020F0502020204030204"/>
                <a:ea typeface="新細明體" panose="02020500000000000000" pitchFamily="18" charset="-120"/>
              </a:rPr>
              <a:t>o</a:t>
            </a:r>
            <a:r>
              <a:rPr lang="en-US" altLang="zh-TW" sz="1000" dirty="0">
                <a:latin typeface="Calibri" panose="020F0502020204030204"/>
                <a:ea typeface="新細明體" panose="02020500000000000000" pitchFamily="18" charset="-120"/>
              </a:rPr>
              <a:t> on x or y axis.</a:t>
            </a:r>
          </a:p>
          <a:p>
            <a:pPr marL="347663" lvl="0" indent="-115888">
              <a:buAutoNum type="arabicParenR"/>
              <a:tabLst>
                <a:tab pos="1262063" algn="l"/>
              </a:tabLst>
              <a:defRPr/>
            </a:pPr>
            <a:r>
              <a:rPr kumimoji="0" lang="en-US" altLang="zh-TW" sz="10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 Reverse the slices in z-order.</a:t>
            </a:r>
          </a:p>
        </p:txBody>
      </p:sp>
      <p:sp>
        <p:nvSpPr>
          <p:cNvPr id="10" name="文字方塊 124">
            <a:extLst>
              <a:ext uri="{FF2B5EF4-FFF2-40B4-BE49-F238E27FC236}">
                <a16:creationId xmlns:a16="http://schemas.microsoft.com/office/drawing/2014/main" id="{8FBD079C-FE87-9EB6-3330-43AF5B39CABC}"/>
              </a:ext>
            </a:extLst>
          </p:cNvPr>
          <p:cNvSpPr txBox="1"/>
          <p:nvPr/>
        </p:nvSpPr>
        <p:spPr>
          <a:xfrm>
            <a:off x="7830481" y="3013978"/>
            <a:ext cx="11665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TW" sz="1000" b="1" dirty="0">
                <a:latin typeface="Calibri" panose="020F0502020204030204"/>
                <a:ea typeface="新細明體" panose="02020500000000000000" pitchFamily="18" charset="-120"/>
              </a:rPr>
              <a:t>Content Aggregator</a:t>
            </a:r>
          </a:p>
        </p:txBody>
      </p:sp>
      <p:sp>
        <p:nvSpPr>
          <p:cNvPr id="12" name="文字方塊 124">
            <a:extLst>
              <a:ext uri="{FF2B5EF4-FFF2-40B4-BE49-F238E27FC236}">
                <a16:creationId xmlns:a16="http://schemas.microsoft.com/office/drawing/2014/main" id="{EA46A365-3F40-54D2-279A-B4CC8707B33A}"/>
              </a:ext>
            </a:extLst>
          </p:cNvPr>
          <p:cNvSpPr txBox="1"/>
          <p:nvPr/>
        </p:nvSpPr>
        <p:spPr>
          <a:xfrm>
            <a:off x="7591559" y="42174"/>
            <a:ext cx="15714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tabLst>
                <a:tab pos="1262063" algn="l"/>
              </a:tabLst>
              <a:defRPr/>
            </a:pPr>
            <a:r>
              <a:rPr lang="en-US" altLang="zh-TW" sz="800" dirty="0">
                <a:solidFill>
                  <a:schemeClr val="tx1"/>
                </a:solidFill>
                <a:latin typeface="Calibri" panose="020F0502020204030204"/>
                <a:ea typeface="新細明體" panose="02020500000000000000" pitchFamily="18" charset="-120"/>
              </a:rPr>
              <a:t>1 Image Volume </a:t>
            </a:r>
            <a:r>
              <a:rPr lang="en-US" altLang="zh-TW" sz="800" dirty="0">
                <a:solidFill>
                  <a:schemeClr val="tx1"/>
                </a:solidFill>
                <a:latin typeface="Calibri" panose="020F0502020204030204"/>
                <a:ea typeface="新細明體" panose="02020500000000000000" pitchFamily="18" charset="-120"/>
                <a:sym typeface="Wingdings" panose="05000000000000000000" pitchFamily="2" charset="2"/>
              </a:rPr>
              <a:t> 1 to 4 VOIs</a:t>
            </a:r>
            <a:endParaRPr lang="en-US" altLang="zh-TW" sz="800" dirty="0">
              <a:solidFill>
                <a:schemeClr val="tx1"/>
              </a:solidFill>
              <a:latin typeface="Calibri" panose="020F0502020204030204"/>
              <a:ea typeface="新細明體" panose="02020500000000000000" pitchFamily="18" charset="-120"/>
            </a:endParaRPr>
          </a:p>
          <a:p>
            <a:pPr lvl="0">
              <a:tabLst>
                <a:tab pos="1262063" algn="l"/>
              </a:tabLst>
              <a:defRPr/>
            </a:pPr>
            <a:r>
              <a:rPr lang="en-US" altLang="zh-TW" sz="800" dirty="0">
                <a:solidFill>
                  <a:schemeClr val="tx1"/>
                </a:solidFill>
                <a:latin typeface="Calibri" panose="020F0502020204030204"/>
                <a:ea typeface="新細明體" panose="02020500000000000000" pitchFamily="18" charset="-120"/>
              </a:rPr>
              <a:t>1 VOI </a:t>
            </a:r>
            <a:r>
              <a:rPr lang="en-US" altLang="zh-TW" sz="800" dirty="0">
                <a:solidFill>
                  <a:schemeClr val="tx1"/>
                </a:solidFill>
                <a:latin typeface="Calibri" panose="020F0502020204030204"/>
                <a:ea typeface="新細明體" panose="02020500000000000000" pitchFamily="18" charset="-120"/>
                <a:sym typeface="Wingdings" panose="05000000000000000000" pitchFamily="2" charset="2"/>
              </a:rPr>
              <a:t> 1 nodule </a:t>
            </a:r>
            <a:endParaRPr lang="en-US" altLang="zh-TW" sz="800" dirty="0">
              <a:solidFill>
                <a:schemeClr val="tx1"/>
              </a:solidFill>
              <a:latin typeface="Calibri" panose="020F0502020204030204"/>
              <a:ea typeface="新細明體" panose="02020500000000000000" pitchFamily="18" charset="-120"/>
            </a:endParaRPr>
          </a:p>
          <a:p>
            <a:pPr lvl="0">
              <a:tabLst>
                <a:tab pos="1262063" algn="l"/>
              </a:tabLst>
              <a:defRPr/>
            </a:pPr>
            <a:r>
              <a:rPr lang="en-US" altLang="zh-TW" sz="800" dirty="0">
                <a:solidFill>
                  <a:schemeClr val="tx1"/>
                </a:solidFill>
                <a:latin typeface="Calibri" panose="020F0502020204030204"/>
                <a:ea typeface="新細明體" panose="02020500000000000000" pitchFamily="18" charset="-120"/>
              </a:rPr>
              <a:t>1 nodule in 1 VOI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1FE1D93-E1EA-C0DD-2335-8A61AE0B98B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5213" y="629557"/>
            <a:ext cx="668270" cy="65453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字方塊 124">
                <a:extLst>
                  <a:ext uri="{FF2B5EF4-FFF2-40B4-BE49-F238E27FC236}">
                    <a16:creationId xmlns:a16="http://schemas.microsoft.com/office/drawing/2014/main" id="{9DE497BD-966B-94C0-1923-5F4CF56CAC0B}"/>
                  </a:ext>
                </a:extLst>
              </p:cNvPr>
              <p:cNvSpPr txBox="1"/>
              <p:nvPr/>
            </p:nvSpPr>
            <p:spPr>
              <a:xfrm>
                <a:off x="1582597" y="6541219"/>
                <a:ext cx="3129393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tabLst>
                    <a:tab pos="1262063" algn="l"/>
                  </a:tabLst>
                  <a:defRPr/>
                </a:pPr>
                <a:r>
                  <a:rPr lang="en-US" altLang="zh-TW" sz="1000" dirty="0">
                    <a:solidFill>
                      <a:srgbClr val="00B0F0"/>
                    </a:solidFill>
                  </a:rPr>
                  <a:t>O/P</a:t>
                </a:r>
                <a:r>
                  <a:rPr lang="en-US" altLang="zh-TW" sz="1000" dirty="0"/>
                  <a:t>: </a:t>
                </a:r>
                <a:r>
                  <a:rPr lang="en-US" altLang="zh-TW" sz="1000" dirty="0">
                    <a:solidFill>
                      <a:schemeClr val="accent2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Nodule Content Vector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000" b="0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TW" sz="1000" b="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altLang="zh-TW" sz="1000" dirty="0">
                    <a:latin typeface="Calibri" panose="020F0502020204030204"/>
                    <a:ea typeface="新細明體" panose="02020500000000000000" pitchFamily="18" charset="-120"/>
                  </a:rPr>
                  <a:t> (1x1x256c)/VOI(nodule)</a:t>
                </a:r>
              </a:p>
            </p:txBody>
          </p:sp>
        </mc:Choice>
        <mc:Fallback xmlns="">
          <p:sp>
            <p:nvSpPr>
              <p:cNvPr id="32" name="文字方塊 124">
                <a:extLst>
                  <a:ext uri="{FF2B5EF4-FFF2-40B4-BE49-F238E27FC236}">
                    <a16:creationId xmlns:a16="http://schemas.microsoft.com/office/drawing/2014/main" id="{9DE497BD-966B-94C0-1923-5F4CF56CAC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2597" y="6541219"/>
                <a:ext cx="3129393" cy="246221"/>
              </a:xfrm>
              <a:prstGeom prst="rect">
                <a:avLst/>
              </a:prstGeom>
              <a:blipFill>
                <a:blip r:embed="rId12"/>
                <a:stretch>
                  <a:fillRect b="-1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9" name="Group 68">
            <a:extLst>
              <a:ext uri="{FF2B5EF4-FFF2-40B4-BE49-F238E27FC236}">
                <a16:creationId xmlns:a16="http://schemas.microsoft.com/office/drawing/2014/main" id="{E81D717E-C4F1-8DCD-8291-868048735497}"/>
              </a:ext>
            </a:extLst>
          </p:cNvPr>
          <p:cNvGrpSpPr/>
          <p:nvPr/>
        </p:nvGrpSpPr>
        <p:grpSpPr>
          <a:xfrm>
            <a:off x="493967" y="2146116"/>
            <a:ext cx="8229258" cy="2127705"/>
            <a:chOff x="1419371" y="2296924"/>
            <a:chExt cx="8229258" cy="2127705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2E8748AB-72F3-79A7-01CB-EF162524E6C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419371" y="2480227"/>
              <a:ext cx="5143140" cy="1938991"/>
            </a:xfrm>
            <a:prstGeom prst="rect">
              <a:avLst/>
            </a:prstGeom>
          </p:spPr>
        </p:pic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63BCE15A-F96A-246A-BB82-DE23D7E8CE20}"/>
                </a:ext>
              </a:extLst>
            </p:cNvPr>
            <p:cNvSpPr/>
            <p:nvPr/>
          </p:nvSpPr>
          <p:spPr>
            <a:xfrm>
              <a:off x="2710647" y="2460193"/>
              <a:ext cx="4422276" cy="1576518"/>
            </a:xfrm>
            <a:prstGeom prst="rect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文字方塊 124">
                  <a:extLst>
                    <a:ext uri="{FF2B5EF4-FFF2-40B4-BE49-F238E27FC236}">
                      <a16:creationId xmlns:a16="http://schemas.microsoft.com/office/drawing/2014/main" id="{AD42B137-6090-D2CE-B2E0-368F635C407F}"/>
                    </a:ext>
                  </a:extLst>
                </p:cNvPr>
                <p:cNvSpPr txBox="1"/>
                <p:nvPr/>
              </p:nvSpPr>
              <p:spPr>
                <a:xfrm>
                  <a:off x="1554584" y="3786915"/>
                  <a:ext cx="1541170" cy="34406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defRPr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TW" sz="8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altLang="zh-TW" sz="800" i="1" dirty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800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zh-TW" sz="800" i="1" dirty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altLang="zh-TW" sz="8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sz="800" dirty="0">
                          <a:latin typeface="Cambria Math" panose="020405030504060302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en-US" altLang="zh-TW" sz="800" b="0" i="1" dirty="0" smtClean="0"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</m:ctrlPr>
                        </m:sSubPr>
                        <m:e>
                          <m:r>
                            <a:rPr lang="en-US" altLang="zh-TW" sz="800" b="0" i="1" dirty="0" smtClean="0"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800" b="0" i="1" dirty="0" smtClean="0"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  <m:t>𝑣</m:t>
                          </m:r>
                          <m:r>
                            <a:rPr lang="en-US" altLang="zh-TW" sz="800" b="0" i="1" dirty="0" smtClean="0"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  <m:t>,,</m:t>
                          </m:r>
                          <m:r>
                            <a:rPr lang="en-US" altLang="zh-TW" sz="800" b="0" i="1" dirty="0" smtClean="0"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  <m:t>𝑖</m:t>
                          </m:r>
                        </m:sub>
                      </m:sSub>
                    </m:oMath>
                  </a14:m>
                  <a:r>
                    <a:rPr lang="en-US" altLang="zh-TW" sz="800" dirty="0">
                      <a:latin typeface="Calibri" panose="020F0502020204030204"/>
                      <a:ea typeface="新細明體" panose="02020500000000000000" pitchFamily="18" charset="-120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altLang="zh-TW" sz="800" dirty="0">
                          <a:latin typeface="Cambria Math" panose="02040503050406030204" pitchFamily="18" charset="0"/>
                          <a:ea typeface="新細明體" panose="02020500000000000000" pitchFamily="18" charset="-120"/>
                        </a:rPr>
                        <m:t>(</m:t>
                      </m:r>
                      <m:r>
                        <a:rPr lang="en-US" altLang="zh-TW" sz="800" b="0" i="0" dirty="0" smtClean="0">
                          <a:latin typeface="Cambria Math" panose="02040503050406030204" pitchFamily="18" charset="0"/>
                          <a:ea typeface="新細明體" panose="02020500000000000000" pitchFamily="18" charset="-120"/>
                        </a:rPr>
                        <m:t>64</m:t>
                      </m:r>
                      <m:r>
                        <a:rPr lang="en-US" altLang="zh-TW" sz="800" dirty="0">
                          <a:latin typeface="Cambria Math" panose="02040503050406030204" pitchFamily="18" charset="0"/>
                          <a:ea typeface="新細明體" panose="02020500000000000000" pitchFamily="18" charset="-120"/>
                        </a:rPr>
                        <m:t>×</m:t>
                      </m:r>
                      <m:r>
                        <a:rPr lang="en-US" altLang="zh-TW" sz="800" b="0" i="0" dirty="0" smtClean="0">
                          <a:latin typeface="Cambria Math" panose="02040503050406030204" pitchFamily="18" charset="0"/>
                          <a:ea typeface="新細明體" panose="02020500000000000000" pitchFamily="18" charset="-120"/>
                        </a:rPr>
                        <m:t>64</m:t>
                      </m:r>
                      <m:r>
                        <a:rPr lang="en-US" altLang="zh-TW" sz="800" dirty="0">
                          <a:latin typeface="Cambria Math" panose="02040503050406030204" pitchFamily="18" charset="0"/>
                          <a:ea typeface="新細明體" panose="02020500000000000000" pitchFamily="18" charset="-120"/>
                        </a:rPr>
                        <m:t>×1</m:t>
                      </m:r>
                      <m:r>
                        <a:rPr lang="en-US" altLang="zh-TW" sz="800" dirty="0">
                          <a:latin typeface="Cambria Math" panose="02040503050406030204" pitchFamily="18" charset="0"/>
                          <a:ea typeface="新細明體" panose="02020500000000000000" pitchFamily="18" charset="-120"/>
                        </a:rPr>
                        <m:t>𝑐</m:t>
                      </m:r>
                      <m:r>
                        <a:rPr lang="en-US" altLang="zh-TW" sz="800" dirty="0">
                          <a:latin typeface="Cambria Math" panose="02040503050406030204" pitchFamily="18" charset="0"/>
                          <a:ea typeface="新細明體" panose="02020500000000000000" pitchFamily="18" charset="-120"/>
                        </a:rPr>
                        <m:t>)</m:t>
                      </m:r>
                    </m:oMath>
                  </a14:m>
                  <a:r>
                    <a:rPr lang="en-US" altLang="zh-TW" sz="800" dirty="0">
                      <a:latin typeface="Calibri" panose="020F0502020204030204"/>
                      <a:ea typeface="新細明體" panose="02020500000000000000" pitchFamily="18" charset="-120"/>
                    </a:rPr>
                    <a:t>/slice where </a:t>
                  </a:r>
                  <a:r>
                    <a:rPr lang="en-US" sz="800" dirty="0">
                      <a:latin typeface="Calibri" panose="020F0502020204030204"/>
                      <a:ea typeface="新細明體" panose="02020500000000000000" pitchFamily="18" charset="-120"/>
                    </a:rPr>
                    <a:t> </a:t>
                  </a:r>
                  <a:r>
                    <a:rPr lang="en-US" sz="800" dirty="0" err="1">
                      <a:latin typeface="Calibri" panose="020F0502020204030204"/>
                      <a:ea typeface="新細明體" panose="02020500000000000000" pitchFamily="18" charset="-120"/>
                    </a:rPr>
                    <a:t>i</a:t>
                  </a:r>
                  <a:r>
                    <a:rPr lang="en-US" sz="800" dirty="0">
                      <a:latin typeface="Calibri" panose="020F0502020204030204"/>
                      <a:ea typeface="新細明體" panose="02020500000000000000" pitchFamily="18" charset="-120"/>
                    </a:rPr>
                    <a:t>=1st,..,64th slice. </a:t>
                  </a:r>
                  <a:endParaRPr lang="en-US" altLang="zh-TW" sz="800" dirty="0">
                    <a:latin typeface="Calibri" panose="020F0502020204030204"/>
                    <a:ea typeface="新細明體" panose="02020500000000000000" pitchFamily="18" charset="-120"/>
                  </a:endParaRPr>
                </a:p>
              </p:txBody>
            </p:sp>
          </mc:Choice>
          <mc:Fallback xmlns="">
            <p:sp>
              <p:nvSpPr>
                <p:cNvPr id="19" name="文字方塊 124">
                  <a:extLst>
                    <a:ext uri="{FF2B5EF4-FFF2-40B4-BE49-F238E27FC236}">
                      <a16:creationId xmlns:a16="http://schemas.microsoft.com/office/drawing/2014/main" id="{AD42B137-6090-D2CE-B2E0-368F635C407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54584" y="3786915"/>
                  <a:ext cx="1541170" cy="344069"/>
                </a:xfrm>
                <a:prstGeom prst="rect">
                  <a:avLst/>
                </a:prstGeom>
                <a:blipFill>
                  <a:blip r:embed="rId14"/>
                  <a:stretch>
                    <a:fillRect b="-350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文字方塊 124">
                  <a:extLst>
                    <a:ext uri="{FF2B5EF4-FFF2-40B4-BE49-F238E27FC236}">
                      <a16:creationId xmlns:a16="http://schemas.microsoft.com/office/drawing/2014/main" id="{2706FF14-6749-453E-B02E-719CE21889FC}"/>
                    </a:ext>
                  </a:extLst>
                </p:cNvPr>
                <p:cNvSpPr txBox="1"/>
                <p:nvPr/>
              </p:nvSpPr>
              <p:spPr>
                <a:xfrm>
                  <a:off x="3666166" y="3627629"/>
                  <a:ext cx="1198287" cy="34406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defRPr/>
                  </a:pPr>
                  <a:r>
                    <a:rPr lang="en-US" altLang="zh-TW" sz="800" dirty="0">
                      <a:solidFill>
                        <a:srgbClr val="C55A11"/>
                      </a:solidFill>
                    </a:rPr>
                    <a:t>Slices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TW" sz="800" i="1">
                              <a:solidFill>
                                <a:srgbClr val="C55A1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TW" sz="800" i="1">
                                  <a:solidFill>
                                    <a:srgbClr val="C55A1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800" i="1">
                                  <a:solidFill>
                                    <a:srgbClr val="C55A1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zh-TW" sz="800" i="1">
                              <a:solidFill>
                                <a:srgbClr val="C55A1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altLang="zh-TW" sz="800" i="1">
                              <a:solidFill>
                                <a:srgbClr val="C55A1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800" i="1">
                              <a:solidFill>
                                <a:srgbClr val="C55A1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a14:m>
                  <a:r>
                    <a:rPr lang="en-US" altLang="zh-TW" sz="800" dirty="0">
                      <a:solidFill>
                        <a:srgbClr val="C55A11"/>
                      </a:solidFill>
                    </a:rPr>
                    <a:t> </a:t>
                  </a:r>
                </a:p>
                <a:p>
                  <a:pPr>
                    <a:defRPr/>
                  </a:pPr>
                  <a:r>
                    <a:rPr lang="en-US" altLang="zh-TW" sz="800" dirty="0"/>
                    <a:t>(</a:t>
                  </a:r>
                  <a14:m>
                    <m:oMath xmlns:m="http://schemas.openxmlformats.org/officeDocument/2006/math">
                      <m:r>
                        <a:rPr lang="en-US" altLang="zh-TW" sz="8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8</m:t>
                      </m:r>
                      <m:r>
                        <a:rPr lang="en-US" altLang="zh-TW" sz="8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TW" sz="8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8</m:t>
                      </m:r>
                      <m:r>
                        <a:rPr lang="en-US" altLang="zh-TW" sz="8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×256</m:t>
                      </m:r>
                      <m:r>
                        <a:rPr lang="en-US" altLang="zh-TW" sz="8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</m:oMath>
                  </a14:m>
                  <a:r>
                    <a:rPr lang="en-US" altLang="zh-TW" sz="800" dirty="0"/>
                    <a:t>)/slice</a:t>
                  </a:r>
                  <a:endParaRPr lang="en-US" altLang="zh-TW" sz="800" dirty="0">
                    <a:latin typeface="Calibri" panose="020F0502020204030204"/>
                    <a:ea typeface="新細明體" panose="02020500000000000000" pitchFamily="18" charset="-120"/>
                  </a:endParaRPr>
                </a:p>
              </p:txBody>
            </p:sp>
          </mc:Choice>
          <mc:Fallback xmlns="">
            <p:sp>
              <p:nvSpPr>
                <p:cNvPr id="20" name="文字方塊 124">
                  <a:extLst>
                    <a:ext uri="{FF2B5EF4-FFF2-40B4-BE49-F238E27FC236}">
                      <a16:creationId xmlns:a16="http://schemas.microsoft.com/office/drawing/2014/main" id="{2706FF14-6749-453E-B02E-719CE21889F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66166" y="3627629"/>
                  <a:ext cx="1198287" cy="344069"/>
                </a:xfrm>
                <a:prstGeom prst="rect">
                  <a:avLst/>
                </a:prstGeom>
                <a:blipFill>
                  <a:blip r:embed="rId15"/>
                  <a:stretch>
                    <a:fillRect b="-526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" name="文字方塊 124">
              <a:extLst>
                <a:ext uri="{FF2B5EF4-FFF2-40B4-BE49-F238E27FC236}">
                  <a16:creationId xmlns:a16="http://schemas.microsoft.com/office/drawing/2014/main" id="{ADB49A78-BA42-D63E-18C1-2BA983DE45B9}"/>
                </a:ext>
              </a:extLst>
            </p:cNvPr>
            <p:cNvSpPr txBox="1"/>
            <p:nvPr/>
          </p:nvSpPr>
          <p:spPr>
            <a:xfrm>
              <a:off x="1609109" y="2856572"/>
              <a:ext cx="13914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sz="1200" dirty="0" err="1">
                  <a:latin typeface="Calibri" panose="020F0502020204030204"/>
                  <a:ea typeface="新細明體" panose="02020500000000000000" pitchFamily="18" charset="-120"/>
                </a:rPr>
                <a:t>i</a:t>
              </a:r>
              <a:r>
                <a:rPr lang="en-US" sz="1200" dirty="0">
                  <a:latin typeface="Calibri" panose="020F0502020204030204"/>
                  <a:ea typeface="新細明體" panose="02020500000000000000" pitchFamily="18" charset="-120"/>
                </a:rPr>
                <a:t>=1st,..,64th slice. </a:t>
              </a:r>
              <a:endParaRPr lang="en-US" altLang="zh-TW" sz="1200" dirty="0">
                <a:latin typeface="Calibri" panose="020F0502020204030204"/>
                <a:ea typeface="新細明體" panose="02020500000000000000" pitchFamily="18" charset="-12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文字方塊 124">
                  <a:extLst>
                    <a:ext uri="{FF2B5EF4-FFF2-40B4-BE49-F238E27FC236}">
                      <a16:creationId xmlns:a16="http://schemas.microsoft.com/office/drawing/2014/main" id="{3B2E0705-D045-B0C9-DA5B-A2E6AE6D55A0}"/>
                    </a:ext>
                  </a:extLst>
                </p:cNvPr>
                <p:cNvSpPr txBox="1"/>
                <p:nvPr/>
              </p:nvSpPr>
              <p:spPr>
                <a:xfrm>
                  <a:off x="4507415" y="3546243"/>
                  <a:ext cx="1192688" cy="34868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defRPr/>
                  </a:pPr>
                  <a:r>
                    <a:rPr lang="en-US" altLang="zh-TW" sz="800" dirty="0">
                      <a:solidFill>
                        <a:schemeClr val="accent2"/>
                      </a:solidFill>
                    </a:rPr>
                    <a:t>Tokens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TW" sz="8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8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8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altLang="zh-TW" sz="8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8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a14:m>
                  <a:r>
                    <a:rPr lang="en-US" altLang="zh-TW" sz="800" dirty="0">
                      <a:solidFill>
                        <a:schemeClr val="accent2"/>
                      </a:solidFill>
                    </a:rPr>
                    <a:t> </a:t>
                  </a:r>
                </a:p>
                <a:p>
                  <a:pPr>
                    <a:defRPr/>
                  </a:pPr>
                  <a:r>
                    <a:rPr lang="en-US" altLang="zh-TW" sz="800" dirty="0">
                      <a:solidFill>
                        <a:schemeClr val="tx1"/>
                      </a:solidFill>
                    </a:rPr>
                    <a:t>(</a:t>
                  </a:r>
                  <a14:m>
                    <m:oMath xmlns:m="http://schemas.openxmlformats.org/officeDocument/2006/math">
                      <m:r>
                        <a:rPr lang="en-US" altLang="zh-TW" sz="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altLang="zh-TW" sz="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×1</m:t>
                      </m:r>
                      <m:r>
                        <a:rPr lang="en-US" altLang="zh-TW" sz="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TW" sz="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256</m:t>
                      </m:r>
                      <m:r>
                        <a:rPr lang="en-US" altLang="zh-TW" sz="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</m:oMath>
                  </a14:m>
                  <a:r>
                    <a:rPr lang="en-US" altLang="zh-TW" sz="800" dirty="0">
                      <a:solidFill>
                        <a:schemeClr val="tx1"/>
                      </a:solidFill>
                    </a:rPr>
                    <a:t>)/token</a:t>
                  </a:r>
                  <a:endParaRPr lang="en-US" altLang="zh-TW" sz="800" dirty="0">
                    <a:solidFill>
                      <a:schemeClr val="accent2"/>
                    </a:solidFill>
                    <a:latin typeface="Calibri" panose="020F0502020204030204"/>
                    <a:ea typeface="新細明體" panose="02020500000000000000" pitchFamily="18" charset="-120"/>
                  </a:endParaRPr>
                </a:p>
              </p:txBody>
            </p:sp>
          </mc:Choice>
          <mc:Fallback xmlns="">
            <p:sp>
              <p:nvSpPr>
                <p:cNvPr id="22" name="文字方塊 124">
                  <a:extLst>
                    <a:ext uri="{FF2B5EF4-FFF2-40B4-BE49-F238E27FC236}">
                      <a16:creationId xmlns:a16="http://schemas.microsoft.com/office/drawing/2014/main" id="{3B2E0705-D045-B0C9-DA5B-A2E6AE6D55A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07415" y="3546243"/>
                  <a:ext cx="1192688" cy="348685"/>
                </a:xfrm>
                <a:prstGeom prst="rect">
                  <a:avLst/>
                </a:prstGeom>
                <a:blipFill>
                  <a:blip r:embed="rId16"/>
                  <a:stretch>
                    <a:fillRect b="-526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" name="文字方塊 124">
              <a:extLst>
                <a:ext uri="{FF2B5EF4-FFF2-40B4-BE49-F238E27FC236}">
                  <a16:creationId xmlns:a16="http://schemas.microsoft.com/office/drawing/2014/main" id="{6705CC03-4C2F-E142-C0B9-6DAA6864ED5F}"/>
                </a:ext>
              </a:extLst>
            </p:cNvPr>
            <p:cNvSpPr txBox="1"/>
            <p:nvPr/>
          </p:nvSpPr>
          <p:spPr>
            <a:xfrm>
              <a:off x="2876928" y="3168182"/>
              <a:ext cx="39818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altLang="zh-TW" sz="800" dirty="0"/>
                <a:t>2.1</a:t>
              </a:r>
              <a:endParaRPr lang="en-US" altLang="zh-TW" sz="800" dirty="0">
                <a:latin typeface="Calibri" panose="020F0502020204030204"/>
                <a:ea typeface="新細明體" panose="02020500000000000000" pitchFamily="18" charset="-120"/>
              </a:endParaRPr>
            </a:p>
          </p:txBody>
        </p:sp>
        <p:sp>
          <p:nvSpPr>
            <p:cNvPr id="24" name="文字方塊 124">
              <a:extLst>
                <a:ext uri="{FF2B5EF4-FFF2-40B4-BE49-F238E27FC236}">
                  <a16:creationId xmlns:a16="http://schemas.microsoft.com/office/drawing/2014/main" id="{948951BA-974E-8A79-D63B-0DB4B20D0335}"/>
                </a:ext>
              </a:extLst>
            </p:cNvPr>
            <p:cNvSpPr txBox="1"/>
            <p:nvPr/>
          </p:nvSpPr>
          <p:spPr>
            <a:xfrm>
              <a:off x="4487571" y="2499509"/>
              <a:ext cx="163715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altLang="zh-TW" sz="800" dirty="0"/>
                <a:t>2.3 Content-wise Weighted Sum using Slice Attention Module (SAM)</a:t>
              </a:r>
              <a:endParaRPr lang="en-US" altLang="zh-TW" sz="800" dirty="0">
                <a:latin typeface="Calibri" panose="020F0502020204030204"/>
                <a:ea typeface="新細明體" panose="02020500000000000000" pitchFamily="18" charset="-120"/>
              </a:endParaRPr>
            </a:p>
          </p:txBody>
        </p:sp>
        <p:sp>
          <p:nvSpPr>
            <p:cNvPr id="25" name="文字方塊 124">
              <a:extLst>
                <a:ext uri="{FF2B5EF4-FFF2-40B4-BE49-F238E27FC236}">
                  <a16:creationId xmlns:a16="http://schemas.microsoft.com/office/drawing/2014/main" id="{3C5D71A5-6974-BD62-9E3E-62CDDBEE03F0}"/>
                </a:ext>
              </a:extLst>
            </p:cNvPr>
            <p:cNvSpPr txBox="1"/>
            <p:nvPr/>
          </p:nvSpPr>
          <p:spPr>
            <a:xfrm>
              <a:off x="3944674" y="3265667"/>
              <a:ext cx="32063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altLang="zh-TW" sz="800" dirty="0"/>
                <a:t>2.2</a:t>
              </a:r>
              <a:endParaRPr lang="en-US" altLang="zh-TW" sz="800" dirty="0">
                <a:latin typeface="Calibri" panose="020F0502020204030204"/>
                <a:ea typeface="新細明體" panose="02020500000000000000" pitchFamily="18" charset="-120"/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056AF754-E134-BDF8-9E94-8F23B9394588}"/>
                </a:ext>
              </a:extLst>
            </p:cNvPr>
            <p:cNvSpPr/>
            <p:nvPr/>
          </p:nvSpPr>
          <p:spPr>
            <a:xfrm>
              <a:off x="4511558" y="2540880"/>
              <a:ext cx="1494937" cy="1386324"/>
            </a:xfrm>
            <a:prstGeom prst="rect">
              <a:avLst/>
            </a:prstGeom>
            <a:noFill/>
            <a:ln>
              <a:solidFill>
                <a:srgbClr val="00B0F0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文字方塊 124">
              <a:extLst>
                <a:ext uri="{FF2B5EF4-FFF2-40B4-BE49-F238E27FC236}">
                  <a16:creationId xmlns:a16="http://schemas.microsoft.com/office/drawing/2014/main" id="{832E2449-9A77-1662-EB35-EBFC0E9E1721}"/>
                </a:ext>
              </a:extLst>
            </p:cNvPr>
            <p:cNvSpPr txBox="1"/>
            <p:nvPr/>
          </p:nvSpPr>
          <p:spPr>
            <a:xfrm>
              <a:off x="4583659" y="3245074"/>
              <a:ext cx="91809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altLang="zh-TW" sz="800" dirty="0">
                  <a:solidFill>
                    <a:schemeClr val="accent2"/>
                  </a:solidFill>
                </a:rPr>
                <a:t>Sum across slices</a:t>
              </a:r>
              <a:endParaRPr lang="en-US" altLang="zh-TW" sz="800" dirty="0">
                <a:solidFill>
                  <a:schemeClr val="accent2"/>
                </a:solidFill>
                <a:latin typeface="Calibri" panose="020F0502020204030204"/>
                <a:ea typeface="新細明體" panose="02020500000000000000" pitchFamily="18" charset="-12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文字方塊 124">
                  <a:extLst>
                    <a:ext uri="{FF2B5EF4-FFF2-40B4-BE49-F238E27FC236}">
                      <a16:creationId xmlns:a16="http://schemas.microsoft.com/office/drawing/2014/main" id="{0489FA07-9D15-708D-8EFD-F1F59D32C63A}"/>
                    </a:ext>
                  </a:extLst>
                </p:cNvPr>
                <p:cNvSpPr txBox="1"/>
                <p:nvPr/>
              </p:nvSpPr>
              <p:spPr>
                <a:xfrm>
                  <a:off x="6020199" y="3722893"/>
                  <a:ext cx="1430813" cy="34406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defRPr/>
                  </a:pPr>
                  <a:r>
                    <a:rPr lang="en-US" altLang="zh-TW" sz="800" dirty="0">
                      <a:solidFill>
                        <a:schemeClr val="accent2"/>
                      </a:solidFill>
                    </a:rPr>
                    <a:t>Content vector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TW" sz="8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8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TW" sz="8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8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a14:m>
                  <a:r>
                    <a:rPr lang="en-US" altLang="zh-TW" sz="800" dirty="0">
                      <a:solidFill>
                        <a:schemeClr val="accent2"/>
                      </a:solidFill>
                    </a:rPr>
                    <a:t> </a:t>
                  </a:r>
                </a:p>
                <a:p>
                  <a:pPr>
                    <a:defRPr/>
                  </a:pPr>
                  <a:r>
                    <a:rPr lang="en-US" altLang="zh-TW" sz="800" dirty="0">
                      <a:solidFill>
                        <a:schemeClr val="tx1"/>
                      </a:solidFill>
                    </a:rPr>
                    <a:t>(</a:t>
                  </a:r>
                  <a14:m>
                    <m:oMath xmlns:m="http://schemas.openxmlformats.org/officeDocument/2006/math">
                      <m:r>
                        <a:rPr lang="en-US" altLang="zh-TW" sz="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altLang="zh-TW" sz="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×1</m:t>
                      </m:r>
                      <m:r>
                        <a:rPr lang="en-US" altLang="zh-TW" sz="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TW" sz="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256</m:t>
                      </m:r>
                      <m:r>
                        <a:rPr lang="en-US" altLang="zh-TW" sz="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</m:oMath>
                  </a14:m>
                  <a:r>
                    <a:rPr lang="en-US" altLang="zh-TW" sz="800" dirty="0">
                      <a:solidFill>
                        <a:schemeClr val="tx1"/>
                      </a:solidFill>
                    </a:rPr>
                    <a:t>)/VOI(nodule)</a:t>
                  </a:r>
                  <a:endParaRPr lang="en-US" altLang="zh-TW" sz="800" dirty="0">
                    <a:solidFill>
                      <a:schemeClr val="accent2"/>
                    </a:solidFill>
                    <a:latin typeface="Calibri" panose="020F0502020204030204"/>
                    <a:ea typeface="新細明體" panose="02020500000000000000" pitchFamily="18" charset="-120"/>
                  </a:endParaRPr>
                </a:p>
              </p:txBody>
            </p:sp>
          </mc:Choice>
          <mc:Fallback xmlns="">
            <p:sp>
              <p:nvSpPr>
                <p:cNvPr id="29" name="文字方塊 124">
                  <a:extLst>
                    <a:ext uri="{FF2B5EF4-FFF2-40B4-BE49-F238E27FC236}">
                      <a16:creationId xmlns:a16="http://schemas.microsoft.com/office/drawing/2014/main" id="{0489FA07-9D15-708D-8EFD-F1F59D32C63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20199" y="3722893"/>
                  <a:ext cx="1430813" cy="344069"/>
                </a:xfrm>
                <a:prstGeom prst="rect">
                  <a:avLst/>
                </a:prstGeom>
                <a:blipFill>
                  <a:blip r:embed="rId17"/>
                  <a:stretch>
                    <a:fillRect b="-71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0B46F468-EEDF-6B5D-F658-FB211AD5C2E2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7306391" y="2474814"/>
              <a:ext cx="1114159" cy="1949815"/>
            </a:xfrm>
            <a:prstGeom prst="rect">
              <a:avLst/>
            </a:prstGeom>
          </p:spPr>
        </p:pic>
        <p:sp>
          <p:nvSpPr>
            <p:cNvPr id="39" name="文字方塊 124">
              <a:extLst>
                <a:ext uri="{FF2B5EF4-FFF2-40B4-BE49-F238E27FC236}">
                  <a16:creationId xmlns:a16="http://schemas.microsoft.com/office/drawing/2014/main" id="{B490C673-2186-8C5A-C70E-1A4E8A54CDB0}"/>
                </a:ext>
              </a:extLst>
            </p:cNvPr>
            <p:cNvSpPr txBox="1"/>
            <p:nvPr/>
          </p:nvSpPr>
          <p:spPr>
            <a:xfrm>
              <a:off x="7591229" y="2296924"/>
              <a:ext cx="20574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tabLst>
                  <a:tab pos="1262063" algn="l"/>
                </a:tabLst>
                <a:defRPr/>
              </a:pPr>
              <a:r>
                <a:rPr lang="en-US" altLang="zh-TW" sz="1000" dirty="0">
                  <a:solidFill>
                    <a:srgbClr val="7030A0"/>
                  </a:solidFill>
                </a:rPr>
                <a:t>3. Attribute-Specific Content Modulation Module (ASCMM)</a:t>
              </a:r>
              <a:endParaRPr lang="en-US" altLang="zh-TW" sz="1000" dirty="0">
                <a:solidFill>
                  <a:srgbClr val="7030A0"/>
                </a:solidFill>
                <a:latin typeface="Calibri" panose="020F0502020204030204"/>
                <a:ea typeface="新細明體" panose="02020500000000000000" pitchFamily="18" charset="-120"/>
              </a:endParaRP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AD21A176-A8AE-FADE-B811-D22180AE3784}"/>
                </a:ext>
              </a:extLst>
            </p:cNvPr>
            <p:cNvCxnSpPr>
              <a:stCxn id="18" idx="3"/>
              <a:endCxn id="38" idx="1"/>
            </p:cNvCxnSpPr>
            <p:nvPr/>
          </p:nvCxnSpPr>
          <p:spPr>
            <a:xfrm flipV="1">
              <a:off x="6562511" y="3449722"/>
              <a:ext cx="743880" cy="1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4" name="文字方塊 124">
              <a:extLst>
                <a:ext uri="{FF2B5EF4-FFF2-40B4-BE49-F238E27FC236}">
                  <a16:creationId xmlns:a16="http://schemas.microsoft.com/office/drawing/2014/main" id="{021A1999-72B6-84BE-B5D3-74E9B0A845B8}"/>
                </a:ext>
              </a:extLst>
            </p:cNvPr>
            <p:cNvSpPr txBox="1"/>
            <p:nvPr/>
          </p:nvSpPr>
          <p:spPr>
            <a:xfrm>
              <a:off x="2666002" y="2417920"/>
              <a:ext cx="233819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R="0" lvl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-US" altLang="zh-TW" sz="1000" i="0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2. CNN Encoder with Slice Attention (SA)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文字方塊 124">
                <a:extLst>
                  <a:ext uri="{FF2B5EF4-FFF2-40B4-BE49-F238E27FC236}">
                    <a16:creationId xmlns:a16="http://schemas.microsoft.com/office/drawing/2014/main" id="{96BAB447-BE56-5E95-1CDC-50CD69E6942C}"/>
                  </a:ext>
                </a:extLst>
              </p:cNvPr>
              <p:cNvSpPr txBox="1"/>
              <p:nvPr/>
            </p:nvSpPr>
            <p:spPr>
              <a:xfrm>
                <a:off x="4877149" y="5592079"/>
                <a:ext cx="4003553" cy="7789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15888" lvl="0">
                  <a:tabLst>
                    <a:tab pos="1262063" algn="l"/>
                  </a:tabLst>
                  <a:defRPr/>
                </a:pPr>
                <a:r>
                  <a:rPr lang="en-US" altLang="zh-TW" sz="1000" dirty="0">
                    <a:latin typeface="Calibri" panose="020F0502020204030204"/>
                    <a:ea typeface="新細明體" panose="02020500000000000000" pitchFamily="18" charset="-120"/>
                  </a:rPr>
                  <a:t>3</a:t>
                </a:r>
                <a:r>
                  <a:rPr lang="en-US" altLang="zh-TW" sz="1000" dirty="0">
                    <a:solidFill>
                      <a:schemeClr val="tx1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.2 Find the probability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</m:ctrlPr>
                      </m:sSubPr>
                      <m:e>
                        <m:r>
                          <a:rPr lang="en-US" altLang="zh-TW" sz="1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𝑦</m:t>
                        </m:r>
                      </m:e>
                      <m:sub>
                        <m:r>
                          <a:rPr lang="en-US" altLang="zh-TW" sz="1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𝑛</m:t>
                        </m:r>
                      </m:sub>
                    </m:sSub>
                    <m:r>
                      <a:rPr lang="en-US" altLang="zh-TW" sz="1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∈(0,1)</m:t>
                    </m:r>
                  </m:oMath>
                </a14:m>
                <a:r>
                  <a:rPr lang="en-US" altLang="zh-TW" sz="1000" dirty="0">
                    <a:solidFill>
                      <a:schemeClr val="tx1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 for each attribute.</a:t>
                </a:r>
              </a:p>
              <a:p>
                <a:pPr marL="233363" lvl="0">
                  <a:tabLst>
                    <a:tab pos="1262063" algn="l"/>
                  </a:tabLst>
                  <a:defRPr/>
                </a:pPr>
                <a:r>
                  <a:rPr lang="en-US" altLang="zh-TW" sz="1000" dirty="0">
                    <a:solidFill>
                      <a:schemeClr val="tx1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</m:ctrlPr>
                      </m:sSubPr>
                      <m:e>
                        <m:r>
                          <a:rPr lang="en-US" altLang="zh-TW" sz="1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𝑦</m:t>
                        </m:r>
                      </m:e>
                      <m:sub>
                        <m:r>
                          <a:rPr lang="en-US" altLang="zh-TW" sz="1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TW" sz="1000" dirty="0">
                    <a:solidFill>
                      <a:schemeClr val="tx1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=</a:t>
                </a:r>
                <a14:m>
                  <m:oMath xmlns:m="http://schemas.openxmlformats.org/officeDocument/2006/math">
                    <m:r>
                      <a:rPr lang="zh-TW" altLang="en-US" sz="1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𝜎</m:t>
                    </m:r>
                    <m:r>
                      <a:rPr lang="en-US" altLang="zh-TW" sz="1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(</m:t>
                    </m:r>
                    <m:sSub>
                      <m:sSubPr>
                        <m:ctrlPr>
                          <a:rPr lang="en-US" altLang="zh-TW" sz="1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</m:ctrlPr>
                      </m:sSubPr>
                      <m:e>
                        <m:r>
                          <a:rPr lang="en-US" altLang="zh-TW" sz="1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𝑤</m:t>
                        </m:r>
                      </m:e>
                      <m:sub>
                        <m:r>
                          <a:rPr lang="en-US" altLang="zh-TW" sz="1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𝑛</m:t>
                        </m:r>
                      </m:sub>
                    </m:sSub>
                    <m:r>
                      <a:rPr lang="en-US" altLang="zh-TW" sz="1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)</m:t>
                    </m:r>
                  </m:oMath>
                </a14:m>
                <a:r>
                  <a:rPr lang="en-US" altLang="zh-TW" sz="1000" dirty="0">
                    <a:solidFill>
                      <a:schemeClr val="tx1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1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</m:ctrlPr>
                      </m:fPr>
                      <m:num>
                        <m:r>
                          <a:rPr lang="en-US" altLang="zh-TW" sz="1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1</m:t>
                        </m:r>
                      </m:num>
                      <m:den>
                        <m:r>
                          <a:rPr lang="en-US" altLang="zh-TW" sz="1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1+</m:t>
                        </m:r>
                        <m:sSup>
                          <m:sSupPr>
                            <m:ctrlPr>
                              <a:rPr lang="en-US" altLang="zh-TW" sz="1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</a:rPr>
                            </m:ctrlPr>
                          </m:sSupPr>
                          <m:e>
                            <m:r>
                              <a:rPr lang="en-US" altLang="zh-TW" sz="1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TW" sz="1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TW" sz="1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新細明體" panose="02020500000000000000" pitchFamily="18" charset="-12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1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新細明體" panose="02020500000000000000" pitchFamily="18" charset="-12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altLang="zh-TW" sz="1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新細明體" panose="02020500000000000000" pitchFamily="18" charset="-120"/>
                                  </a:rPr>
                                  <m:t>𝑛</m:t>
                                </m:r>
                              </m:sub>
                            </m:sSub>
                          </m:sup>
                        </m:sSup>
                      </m:den>
                    </m:f>
                  </m:oMath>
                </a14:m>
                <a:r>
                  <a:rPr lang="en-US" altLang="zh-TW" sz="1000" dirty="0">
                    <a:solidFill>
                      <a:schemeClr val="tx1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 Sigmoid for each attribute n</a:t>
                </a:r>
              </a:p>
              <a:p>
                <a:pPr marL="115888" lvl="0">
                  <a:tabLst>
                    <a:tab pos="1262063" algn="l"/>
                  </a:tabLst>
                  <a:defRPr/>
                </a:pPr>
                <a:r>
                  <a:rPr lang="en-US" altLang="zh-TW" sz="1000" dirty="0">
                    <a:solidFill>
                      <a:srgbClr val="7030A0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O/P</a:t>
                </a:r>
                <a:r>
                  <a:rPr lang="en-US" altLang="zh-TW" sz="1000" dirty="0">
                    <a:solidFill>
                      <a:schemeClr val="tx1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: </a:t>
                </a:r>
                <a:r>
                  <a:rPr lang="en-US" altLang="zh-TW" sz="1000" dirty="0">
                    <a:solidFill>
                      <a:srgbClr val="7030A0"/>
                    </a:solidFill>
                  </a:rPr>
                  <a:t>Preliminary attribute prediction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TW" sz="1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sz="1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TW" sz="1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TW" sz="1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TW" sz="1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TW" sz="1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TW" sz="1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TW" sz="1000" dirty="0">
                    <a:solidFill>
                      <a:schemeClr val="tx1"/>
                    </a:solidFill>
                  </a:rPr>
                  <a:t> (1x1x1c) and n=k(=9)</a:t>
                </a:r>
              </a:p>
              <a:p>
                <a:pPr marL="404813">
                  <a:tabLst>
                    <a:tab pos="1262063" algn="l"/>
                  </a:tabLst>
                  <a:defRPr/>
                </a:pPr>
                <a:r>
                  <a:rPr lang="en-US" altLang="zh-TW" sz="1000" dirty="0">
                    <a:solidFill>
                      <a:srgbClr val="7030A0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Feature vector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</m:ctrlPr>
                      </m:sSubPr>
                      <m:e>
                        <m:r>
                          <a:rPr lang="en-US" altLang="zh-TW" sz="1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𝑓</m:t>
                        </m:r>
                      </m:e>
                      <m:sub>
                        <m:r>
                          <a:rPr lang="en-US" altLang="zh-TW" sz="1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en-US" altLang="zh-TW" sz="1000" dirty="0">
                    <a:solidFill>
                      <a:schemeClr val="tx1"/>
                    </a:solidFill>
                  </a:rPr>
                  <a:t>=</a:t>
                </a:r>
                <a14:m>
                  <m:oMath xmlns:m="http://schemas.openxmlformats.org/officeDocument/2006/math">
                    <m:r>
                      <a:rPr lang="en-US" altLang="zh-TW" sz="1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en-US" altLang="zh-TW" sz="1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TW" sz="1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altLang="zh-TW" sz="1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,1</m:t>
                        </m:r>
                      </m:sub>
                    </m:sSub>
                    <m:r>
                      <a:rPr lang="en-US" altLang="zh-TW" sz="1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TW" sz="1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TW" sz="1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altLang="zh-TW" sz="1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,2</m:t>
                        </m:r>
                      </m:sub>
                    </m:sSub>
                    <m:r>
                      <a:rPr lang="en-US" altLang="zh-TW" sz="1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TW" sz="1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TW" sz="1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altLang="zh-TW" sz="1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1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TW" sz="1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altLang="zh-TW" sz="1000" dirty="0">
                    <a:solidFill>
                      <a:schemeClr val="tx1"/>
                    </a:solidFill>
                  </a:rPr>
                  <a:t> 9x(1x1x256c)</a:t>
                </a:r>
              </a:p>
            </p:txBody>
          </p:sp>
        </mc:Choice>
        <mc:Fallback xmlns="">
          <p:sp>
            <p:nvSpPr>
              <p:cNvPr id="70" name="文字方塊 124">
                <a:extLst>
                  <a:ext uri="{FF2B5EF4-FFF2-40B4-BE49-F238E27FC236}">
                    <a16:creationId xmlns:a16="http://schemas.microsoft.com/office/drawing/2014/main" id="{96BAB447-BE56-5E95-1CDC-50CD69E694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7149" y="5592079"/>
                <a:ext cx="4003553" cy="778931"/>
              </a:xfrm>
              <a:prstGeom prst="rect">
                <a:avLst/>
              </a:prstGeom>
              <a:blipFill>
                <a:blip r:embed="rId19"/>
                <a:stretch>
                  <a:fillRect b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7" name="Connector: Elbow 76">
            <a:extLst>
              <a:ext uri="{FF2B5EF4-FFF2-40B4-BE49-F238E27FC236}">
                <a16:creationId xmlns:a16="http://schemas.microsoft.com/office/drawing/2014/main" id="{51B0ED2B-D2A1-FFBD-101F-3BAE4F6BB260}"/>
              </a:ext>
            </a:extLst>
          </p:cNvPr>
          <p:cNvCxnSpPr>
            <a:stCxn id="9" idx="2"/>
            <a:endCxn id="18" idx="1"/>
          </p:cNvCxnSpPr>
          <p:nvPr/>
        </p:nvCxnSpPr>
        <p:spPr>
          <a:xfrm rot="5400000">
            <a:off x="2759644" y="-1028042"/>
            <a:ext cx="2061281" cy="6592633"/>
          </a:xfrm>
          <a:prstGeom prst="bentConnector4">
            <a:avLst>
              <a:gd name="adj1" fmla="val 46084"/>
              <a:gd name="adj2" fmla="val 103468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FA6F495D-C398-946A-5AF9-42D6B3A30EC8}"/>
              </a:ext>
            </a:extLst>
          </p:cNvPr>
          <p:cNvCxnSpPr/>
          <p:nvPr/>
        </p:nvCxnSpPr>
        <p:spPr>
          <a:xfrm>
            <a:off x="270308" y="3303838"/>
            <a:ext cx="50466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文字方塊 124">
                <a:extLst>
                  <a:ext uri="{FF2B5EF4-FFF2-40B4-BE49-F238E27FC236}">
                    <a16:creationId xmlns:a16="http://schemas.microsoft.com/office/drawing/2014/main" id="{0F0BB3FC-8AE2-BDC0-C66F-B79C8DD712DF}"/>
                  </a:ext>
                </a:extLst>
              </p:cNvPr>
              <p:cNvSpPr txBox="1"/>
              <p:nvPr/>
            </p:nvSpPr>
            <p:spPr>
              <a:xfrm>
                <a:off x="5278088" y="1151926"/>
                <a:ext cx="35171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66688" lvl="0">
                  <a:tabLst>
                    <a:tab pos="1262063" algn="l"/>
                  </a:tabLst>
                  <a:defRPr/>
                </a:pPr>
                <a:r>
                  <a:rPr lang="en-US" altLang="zh-TW" sz="1000" dirty="0">
                    <a:solidFill>
                      <a:srgbClr val="E100E1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O/P: </a:t>
                </a:r>
                <a:r>
                  <a:rPr kumimoji="0" lang="en-US" altLang="zh-TW" sz="10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E100E1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Normalized VOIs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kumimoji="0" lang="en-US" altLang="zh-TW" sz="1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+mn-cs"/>
                          </a:rPr>
                        </m:ctrlPr>
                      </m:accPr>
                      <m:e>
                        <m:r>
                          <a:rPr kumimoji="0" lang="en-US" altLang="zh-TW" sz="1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+mn-cs"/>
                          </a:rPr>
                          <m:t>𝑋</m:t>
                        </m:r>
                      </m:e>
                    </m:acc>
                  </m:oMath>
                </a14:m>
                <a:r>
                  <a:rPr kumimoji="0" lang="en-US" altLang="zh-TW" sz="10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=</a:t>
                </a:r>
                <a14:m>
                  <m:oMath xmlns:m="http://schemas.openxmlformats.org/officeDocument/2006/math">
                    <m:r>
                      <a:rPr kumimoji="0" lang="en-US" altLang="zh-TW" sz="10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新細明體" panose="02020500000000000000" pitchFamily="18" charset="-120"/>
                        <a:cs typeface="+mn-cs"/>
                      </a:rPr>
                      <m:t>[</m:t>
                    </m:r>
                    <m:sSub>
                      <m:sSubPr>
                        <m:ctrlPr>
                          <a:rPr kumimoji="0" lang="en-US" altLang="zh-TW" sz="10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+mn-cs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kumimoji="0" lang="en-US" altLang="zh-TW" sz="10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  <a:cs typeface="+mn-cs"/>
                              </a:rPr>
                            </m:ctrlPr>
                          </m:accPr>
                          <m:e>
                            <m:r>
                              <a:rPr kumimoji="0" lang="en-US" altLang="zh-TW" sz="10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  <a:cs typeface="+mn-cs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kumimoji="0" lang="en-US" altLang="zh-TW" sz="10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+mn-cs"/>
                          </a:rPr>
                          <m:t>𝑣</m:t>
                        </m:r>
                        <m:r>
                          <a:rPr kumimoji="0" lang="en-US" altLang="zh-TW" sz="10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+mn-cs"/>
                          </a:rPr>
                          <m:t>1</m:t>
                        </m:r>
                      </m:sub>
                    </m:sSub>
                    <m:r>
                      <a:rPr kumimoji="0" lang="en-US" altLang="zh-TW" sz="10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新細明體" panose="02020500000000000000" pitchFamily="18" charset="-120"/>
                        <a:cs typeface="+mn-cs"/>
                      </a:rPr>
                      <m:t>,..,</m:t>
                    </m:r>
                    <m:sSub>
                      <m:sSubPr>
                        <m:ctrlPr>
                          <a:rPr kumimoji="0" lang="en-US" altLang="zh-TW" sz="10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+mn-cs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kumimoji="0" lang="en-US" altLang="zh-TW" sz="10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  <a:cs typeface="+mn-cs"/>
                              </a:rPr>
                            </m:ctrlPr>
                          </m:accPr>
                          <m:e>
                            <m:r>
                              <a:rPr kumimoji="0" lang="en-US" altLang="zh-TW" sz="10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  <a:cs typeface="+mn-cs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kumimoji="0" lang="en-US" altLang="zh-TW" sz="10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+mn-cs"/>
                          </a:rPr>
                          <m:t>𝑣𝑘</m:t>
                        </m:r>
                      </m:sub>
                    </m:sSub>
                    <m:r>
                      <a:rPr kumimoji="0" lang="en-US" altLang="zh-TW" sz="10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新細明體" panose="02020500000000000000" pitchFamily="18" charset="-120"/>
                        <a:cs typeface="+mn-cs"/>
                      </a:rPr>
                      <m:t>]</m:t>
                    </m:r>
                  </m:oMath>
                </a14:m>
                <a:r>
                  <a:rPr kumimoji="0" lang="en-US" altLang="zh-TW" sz="10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, </a:t>
                </a:r>
                <a14:m>
                  <m:oMath xmlns:m="http://schemas.openxmlformats.org/officeDocument/2006/math">
                    <m:r>
                      <a:rPr kumimoji="0" lang="en-US" altLang="zh-TW" sz="10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新細明體" panose="02020500000000000000" pitchFamily="18" charset="-120"/>
                        <a:cs typeface="+mn-cs"/>
                      </a:rPr>
                      <m:t>𝑧</m:t>
                    </m:r>
                    <m:r>
                      <a:rPr kumimoji="0" lang="en-US" altLang="zh-TW" sz="10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×(</m:t>
                    </m:r>
                    <m:r>
                      <a:rPr kumimoji="0" lang="en-US" altLang="zh-TW" sz="10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r>
                      <a:rPr kumimoji="0" lang="en-US" altLang="zh-TW" sz="10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kumimoji="0" lang="en-US" altLang="zh-TW" sz="10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𝑤</m:t>
                    </m:r>
                    <m:r>
                      <a:rPr kumimoji="0" lang="en-US" altLang="zh-TW" sz="10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×1</m:t>
                    </m:r>
                    <m:r>
                      <a:rPr kumimoji="0" lang="en-US" altLang="zh-TW" sz="10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kumimoji="0" lang="en-US" altLang="zh-TW" sz="10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kumimoji="0" lang="en-US" altLang="zh-TW" sz="10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  <a:p>
                <a:pPr marL="1319213" lvl="0">
                  <a:tabLst>
                    <a:tab pos="1319213" algn="l"/>
                  </a:tabLst>
                  <a:defRPr/>
                </a:pPr>
                <a:r>
                  <a:rPr lang="en-US" altLang="zh-TW" sz="1000" dirty="0">
                    <a:latin typeface="Calibri" panose="020F0502020204030204"/>
                    <a:ea typeface="新細明體" panose="02020500000000000000" pitchFamily="18" charset="-120"/>
                  </a:rPr>
                  <a:t>z=64 slices and (64x64x1c)/slice</a:t>
                </a:r>
              </a:p>
            </p:txBody>
          </p:sp>
        </mc:Choice>
        <mc:Fallback xmlns="">
          <p:sp>
            <p:nvSpPr>
              <p:cNvPr id="86" name="文字方塊 124">
                <a:extLst>
                  <a:ext uri="{FF2B5EF4-FFF2-40B4-BE49-F238E27FC236}">
                    <a16:creationId xmlns:a16="http://schemas.microsoft.com/office/drawing/2014/main" id="{0F0BB3FC-8AE2-BDC0-C66F-B79C8DD712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8088" y="1151926"/>
                <a:ext cx="3517168" cy="400110"/>
              </a:xfrm>
              <a:prstGeom prst="rect">
                <a:avLst/>
              </a:prstGeom>
              <a:blipFill>
                <a:blip r:embed="rId20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文字方塊 124">
                <a:extLst>
                  <a:ext uri="{FF2B5EF4-FFF2-40B4-BE49-F238E27FC236}">
                    <a16:creationId xmlns:a16="http://schemas.microsoft.com/office/drawing/2014/main" id="{6B0571DA-B200-1390-409B-7CB851D770B1}"/>
                  </a:ext>
                </a:extLst>
              </p:cNvPr>
              <p:cNvSpPr txBox="1"/>
              <p:nvPr/>
            </p:nvSpPr>
            <p:spPr>
              <a:xfrm>
                <a:off x="7756159" y="3342943"/>
                <a:ext cx="1253410" cy="5607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defRPr/>
                </a:pPr>
                <a:r>
                  <a:rPr lang="en-US" altLang="zh-TW" sz="1000" dirty="0">
                    <a:latin typeface="Cambria Math" panose="02040503050406030204" pitchFamily="18" charset="0"/>
                  </a:rPr>
                  <a:t>Feature vector</a:t>
                </a:r>
              </a:p>
              <a:p>
                <a:pPr lvl="0"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TW" sz="1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en-US" altLang="zh-TW" sz="1000" dirty="0"/>
                  <a:t>=</a:t>
                </a:r>
                <a14:m>
                  <m:oMath xmlns:m="http://schemas.openxmlformats.org/officeDocument/2006/math">
                    <m:r>
                      <a:rPr lang="en-US" altLang="zh-TW" sz="1000" i="1" dirty="0"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en-US" altLang="zh-TW" sz="1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000" i="1" dirty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TW" sz="1000" i="1" dirty="0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altLang="zh-TW" sz="1000" i="1" dirty="0">
                            <a:latin typeface="Cambria Math" panose="02040503050406030204" pitchFamily="18" charset="0"/>
                          </a:rPr>
                          <m:t>,1</m:t>
                        </m:r>
                      </m:sub>
                    </m:sSub>
                    <m:r>
                      <a:rPr lang="en-US" altLang="zh-TW" sz="1000" i="1" dirty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TW" sz="1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000" i="1" dirty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TW" sz="1000" i="1" dirty="0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altLang="zh-TW" sz="1000" i="1" dirty="0">
                            <a:latin typeface="Cambria Math" panose="02040503050406030204" pitchFamily="18" charset="0"/>
                          </a:rPr>
                          <m:t>,2</m:t>
                        </m:r>
                      </m:sub>
                    </m:sSub>
                    <m:r>
                      <a:rPr lang="en-US" altLang="zh-TW" sz="1000" i="1" dirty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TW" sz="1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000" i="1" dirty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TW" sz="1000" i="1" dirty="0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altLang="zh-TW" sz="1000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1000" i="1" dirty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TW" sz="1000" i="1" dirty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altLang="zh-TW" sz="1000" dirty="0"/>
                  <a:t> 9x(1x1x256c)</a:t>
                </a:r>
              </a:p>
            </p:txBody>
          </p:sp>
        </mc:Choice>
        <mc:Fallback xmlns="">
          <p:sp>
            <p:nvSpPr>
              <p:cNvPr id="90" name="文字方塊 124">
                <a:extLst>
                  <a:ext uri="{FF2B5EF4-FFF2-40B4-BE49-F238E27FC236}">
                    <a16:creationId xmlns:a16="http://schemas.microsoft.com/office/drawing/2014/main" id="{6B0571DA-B200-1390-409B-7CB851D770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6159" y="3342943"/>
                <a:ext cx="1253410" cy="560795"/>
              </a:xfrm>
              <a:prstGeom prst="rect">
                <a:avLst/>
              </a:prstGeom>
              <a:blipFill>
                <a:blip r:embed="rId21"/>
                <a:stretch>
                  <a:fillRect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文字方塊 124">
                <a:extLst>
                  <a:ext uri="{FF2B5EF4-FFF2-40B4-BE49-F238E27FC236}">
                    <a16:creationId xmlns:a16="http://schemas.microsoft.com/office/drawing/2014/main" id="{6AB64AFF-601F-0F27-45B4-B45AC8BAE4B6}"/>
                  </a:ext>
                </a:extLst>
              </p:cNvPr>
              <p:cNvSpPr txBox="1"/>
              <p:nvPr/>
            </p:nvSpPr>
            <p:spPr>
              <a:xfrm>
                <a:off x="7537781" y="2571256"/>
                <a:ext cx="122767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R="0" lvl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zh-TW" sz="1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sz="1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TW" sz="1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zh-TW" sz="1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TW" sz="1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TW" sz="1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zh-TW" sz="1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TW" sz="1000" dirty="0">
                    <a:solidFill>
                      <a:schemeClr val="tx1"/>
                    </a:solidFill>
                  </a:rPr>
                  <a:t> (1x1x1c)/z and n=9</a:t>
                </a:r>
              </a:p>
            </p:txBody>
          </p:sp>
        </mc:Choice>
        <mc:Fallback xmlns="">
          <p:sp>
            <p:nvSpPr>
              <p:cNvPr id="91" name="文字方塊 124">
                <a:extLst>
                  <a:ext uri="{FF2B5EF4-FFF2-40B4-BE49-F238E27FC236}">
                    <a16:creationId xmlns:a16="http://schemas.microsoft.com/office/drawing/2014/main" id="{6AB64AFF-601F-0F27-45B4-B45AC8BAE4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7781" y="2571256"/>
                <a:ext cx="1227674" cy="400110"/>
              </a:xfrm>
              <a:prstGeom prst="rect">
                <a:avLst/>
              </a:prstGeom>
              <a:blipFill>
                <a:blip r:embed="rId22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E0C1CFF4-A14D-B4F8-8E8F-BB18BECE8F51}"/>
              </a:ext>
            </a:extLst>
          </p:cNvPr>
          <p:cNvCxnSpPr>
            <a:cxnSpLocks/>
          </p:cNvCxnSpPr>
          <p:nvPr/>
        </p:nvCxnSpPr>
        <p:spPr>
          <a:xfrm flipH="1">
            <a:off x="7212311" y="2764160"/>
            <a:ext cx="506245" cy="419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AFDD25D5-552C-C717-1AAD-1B6C69289933}"/>
              </a:ext>
            </a:extLst>
          </p:cNvPr>
          <p:cNvCxnSpPr>
            <a:cxnSpLocks/>
          </p:cNvCxnSpPr>
          <p:nvPr/>
        </p:nvCxnSpPr>
        <p:spPr>
          <a:xfrm flipH="1">
            <a:off x="7212311" y="2841809"/>
            <a:ext cx="543848" cy="3601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7E51BC95-AB88-25CF-B4EB-E0B749A4DB5E}"/>
              </a:ext>
            </a:extLst>
          </p:cNvPr>
          <p:cNvCxnSpPr/>
          <p:nvPr/>
        </p:nvCxnSpPr>
        <p:spPr>
          <a:xfrm flipH="1">
            <a:off x="7189279" y="2902188"/>
            <a:ext cx="742714" cy="6759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BF0A68E8-83DB-D383-DB33-11B1DF795A68}"/>
              </a:ext>
            </a:extLst>
          </p:cNvPr>
          <p:cNvCxnSpPr>
            <a:cxnSpLocks/>
          </p:cNvCxnSpPr>
          <p:nvPr/>
        </p:nvCxnSpPr>
        <p:spPr>
          <a:xfrm flipV="1">
            <a:off x="7324481" y="3262367"/>
            <a:ext cx="570412" cy="7535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文字方塊 124">
                <a:extLst>
                  <a:ext uri="{FF2B5EF4-FFF2-40B4-BE49-F238E27FC236}">
                    <a16:creationId xmlns:a16="http://schemas.microsoft.com/office/drawing/2014/main" id="{673DF5BF-E154-AEF9-2321-CCC0EFDF5231}"/>
                  </a:ext>
                </a:extLst>
              </p:cNvPr>
              <p:cNvSpPr txBox="1"/>
              <p:nvPr/>
            </p:nvSpPr>
            <p:spPr>
              <a:xfrm>
                <a:off x="6685344" y="1694170"/>
                <a:ext cx="2563322" cy="4069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lang="en-US" altLang="zh-TW" sz="1000" dirty="0">
                    <a:latin typeface="Calibri" panose="020F0502020204030204"/>
                    <a:ea typeface="新細明體" panose="02020500000000000000" pitchFamily="18" charset="-120"/>
                  </a:rPr>
                  <a:t>One VOI (nodule) from </a:t>
                </a:r>
                <a14:m>
                  <m:oMath xmlns:m="http://schemas.openxmlformats.org/officeDocument/2006/math">
                    <m:r>
                      <a:rPr lang="en-US" altLang="zh-TW" sz="1000" b="0" i="1" smtClean="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𝑋</m:t>
                    </m:r>
                  </m:oMath>
                </a14:m>
                <a:r>
                  <a:rPr lang="en-US" altLang="zh-TW" sz="1000" dirty="0">
                    <a:latin typeface="Calibri" panose="020F0502020204030204"/>
                    <a:ea typeface="新細明體" panose="02020500000000000000" pitchFamily="18" charset="-120"/>
                  </a:rPr>
                  <a:t>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altLang="zh-TW" sz="1000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sz="1000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altLang="zh-TW" sz="1000" i="1" dirty="0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altLang="zh-TW" sz="10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sz="1000" dirty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altLang="zh-TW" sz="1000" b="0" i="1" dirty="0" smtClean="0"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</m:ctrlPr>
                      </m:sSubPr>
                      <m:e>
                        <m:r>
                          <a:rPr lang="en-US" altLang="zh-TW" sz="1000" b="0" i="1" dirty="0" smtClean="0"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𝑥</m:t>
                        </m:r>
                      </m:e>
                      <m:sub>
                        <m:r>
                          <a:rPr lang="en-US" altLang="zh-TW" sz="1000" b="0" i="1" dirty="0" smtClean="0"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𝑣</m:t>
                        </m:r>
                        <m:r>
                          <a:rPr lang="en-US" altLang="zh-TW" sz="1000" b="0" i="1" dirty="0" smtClean="0"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,,</m:t>
                        </m:r>
                        <m:r>
                          <a:rPr lang="en-US" altLang="zh-TW" sz="1000" b="0" i="1" dirty="0" smtClean="0"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𝑖</m:t>
                        </m:r>
                      </m:sub>
                    </m:sSub>
                  </m:oMath>
                </a14:m>
                <a:endParaRPr lang="en-US" altLang="zh-TW" sz="1000" dirty="0">
                  <a:latin typeface="Calibri" panose="020F0502020204030204"/>
                  <a:ea typeface="新細明體" panose="02020500000000000000" pitchFamily="18" charset="-120"/>
                </a:endParaRPr>
              </a:p>
              <a:p>
                <a:pPr>
                  <a:defRPr/>
                </a:pPr>
                <a:r>
                  <a:rPr lang="en-US" altLang="zh-TW" sz="1000" dirty="0">
                    <a:latin typeface="Calibri" panose="020F0502020204030204"/>
                    <a:ea typeface="新細明體" panose="02020500000000000000" pitchFamily="18" charset="-12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1000" dirty="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(</m:t>
                    </m:r>
                    <m:r>
                      <a:rPr lang="en-US" altLang="zh-TW" sz="1000" dirty="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h</m:t>
                    </m:r>
                    <m:r>
                      <a:rPr lang="en-US" altLang="zh-TW" sz="1000" dirty="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×</m:t>
                    </m:r>
                    <m:r>
                      <a:rPr lang="en-US" altLang="zh-TW" sz="1000" dirty="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𝑤</m:t>
                    </m:r>
                    <m:r>
                      <a:rPr lang="en-US" altLang="zh-TW" sz="1000" dirty="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×1</m:t>
                    </m:r>
                    <m:r>
                      <a:rPr lang="en-US" altLang="zh-TW" sz="1000" dirty="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𝑐</m:t>
                    </m:r>
                    <m:r>
                      <a:rPr lang="en-US" altLang="zh-TW" sz="1000" dirty="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)</m:t>
                    </m:r>
                  </m:oMath>
                </a14:m>
                <a:r>
                  <a:rPr lang="en-US" altLang="zh-TW" sz="1000" dirty="0">
                    <a:latin typeface="Calibri" panose="020F0502020204030204"/>
                    <a:ea typeface="新細明體" panose="02020500000000000000" pitchFamily="18" charset="-120"/>
                  </a:rPr>
                  <a:t>/slice where </a:t>
                </a:r>
                <a:r>
                  <a:rPr lang="en-US" sz="1000" dirty="0">
                    <a:latin typeface="Calibri" panose="020F0502020204030204"/>
                    <a:ea typeface="新細明體" panose="02020500000000000000" pitchFamily="18" charset="-120"/>
                  </a:rPr>
                  <a:t> </a:t>
                </a:r>
                <a:r>
                  <a:rPr lang="en-US" sz="1000" dirty="0" err="1">
                    <a:latin typeface="Calibri" panose="020F0502020204030204"/>
                    <a:ea typeface="新細明體" panose="02020500000000000000" pitchFamily="18" charset="-120"/>
                  </a:rPr>
                  <a:t>i</a:t>
                </a:r>
                <a:r>
                  <a:rPr lang="en-US" sz="1000" dirty="0">
                    <a:latin typeface="Calibri" panose="020F0502020204030204"/>
                    <a:ea typeface="新細明體" panose="02020500000000000000" pitchFamily="18" charset="-120"/>
                  </a:rPr>
                  <a:t>=1st,..,64th slice. </a:t>
                </a:r>
                <a:endParaRPr lang="en-US" altLang="zh-TW" sz="1000" dirty="0"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106" name="文字方塊 124">
                <a:extLst>
                  <a:ext uri="{FF2B5EF4-FFF2-40B4-BE49-F238E27FC236}">
                    <a16:creationId xmlns:a16="http://schemas.microsoft.com/office/drawing/2014/main" id="{673DF5BF-E154-AEF9-2321-CCC0EFDF52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5344" y="1694170"/>
                <a:ext cx="2563322" cy="406906"/>
              </a:xfrm>
              <a:prstGeom prst="rect">
                <a:avLst/>
              </a:prstGeom>
              <a:blipFill>
                <a:blip r:embed="rId23"/>
                <a:stretch>
                  <a:fillRect b="-74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文字方塊 124">
                <a:extLst>
                  <a:ext uri="{FF2B5EF4-FFF2-40B4-BE49-F238E27FC236}">
                    <a16:creationId xmlns:a16="http://schemas.microsoft.com/office/drawing/2014/main" id="{57CEBCE9-5450-D585-0634-94DC5DB19B14}"/>
                  </a:ext>
                </a:extLst>
              </p:cNvPr>
              <p:cNvSpPr txBox="1"/>
              <p:nvPr/>
            </p:nvSpPr>
            <p:spPr>
              <a:xfrm>
                <a:off x="4945800" y="4218506"/>
                <a:ext cx="3688061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R="0" lvl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lang="en-US" altLang="zh-TW" sz="1000" dirty="0">
                    <a:solidFill>
                      <a:srgbClr val="7030A0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3</a:t>
                </a:r>
                <a:r>
                  <a:rPr kumimoji="0" lang="en-US" altLang="zh-TW" sz="10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. Preliminary Attribute Prediction using Attribute-Specific Content Modulation Module (ASCMM)</a:t>
                </a:r>
              </a:p>
              <a:p>
                <a:pPr marL="85725" lvl="0">
                  <a:tabLst>
                    <a:tab pos="85725" algn="l"/>
                  </a:tabLst>
                  <a:defRPr/>
                </a:pPr>
                <a:r>
                  <a:rPr lang="en-US" altLang="zh-TW" sz="1000" dirty="0">
                    <a:solidFill>
                      <a:srgbClr val="7030A0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I/P</a:t>
                </a:r>
                <a:r>
                  <a:rPr lang="en-US" altLang="zh-TW" sz="1000" dirty="0">
                    <a:solidFill>
                      <a:schemeClr val="tx1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: </a:t>
                </a:r>
                <a:r>
                  <a:rPr lang="en-US" altLang="zh-TW" sz="1000" dirty="0">
                    <a:latin typeface="Calibri" panose="020F0502020204030204"/>
                    <a:ea typeface="新細明體" panose="02020500000000000000" pitchFamily="18" charset="-120"/>
                  </a:rPr>
                  <a:t>Content Vector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000" b="0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TW" sz="1000" b="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altLang="zh-TW" sz="1000" dirty="0">
                    <a:latin typeface="Calibri" panose="020F0502020204030204"/>
                    <a:ea typeface="新細明體" panose="02020500000000000000" pitchFamily="18" charset="-120"/>
                  </a:rPr>
                  <a:t> (1x1x256c)/VOI(nodule)</a:t>
                </a:r>
                <a:endParaRPr kumimoji="0" lang="en-US" altLang="zh-TW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1" name="文字方塊 124">
                <a:extLst>
                  <a:ext uri="{FF2B5EF4-FFF2-40B4-BE49-F238E27FC236}">
                    <a16:creationId xmlns:a16="http://schemas.microsoft.com/office/drawing/2014/main" id="{57CEBCE9-5450-D585-0634-94DC5DB19B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5800" y="4218506"/>
                <a:ext cx="3688061" cy="553998"/>
              </a:xfrm>
              <a:prstGeom prst="rect">
                <a:avLst/>
              </a:prstGeom>
              <a:blipFill>
                <a:blip r:embed="rId24"/>
                <a:stretch>
                  <a:fillRect b="-65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5" name="Group 34">
            <a:extLst>
              <a:ext uri="{FF2B5EF4-FFF2-40B4-BE49-F238E27FC236}">
                <a16:creationId xmlns:a16="http://schemas.microsoft.com/office/drawing/2014/main" id="{DC54900D-E0C1-A4C1-B1BF-7C717559F8BB}"/>
              </a:ext>
            </a:extLst>
          </p:cNvPr>
          <p:cNvGrpSpPr/>
          <p:nvPr/>
        </p:nvGrpSpPr>
        <p:grpSpPr>
          <a:xfrm>
            <a:off x="2715122" y="4189345"/>
            <a:ext cx="2221545" cy="1087375"/>
            <a:chOff x="2458842" y="5562915"/>
            <a:chExt cx="1841025" cy="865192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8B1A3D52-B698-5E25-8681-C80DB4C7AB5F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2525303" y="5562915"/>
              <a:ext cx="1314633" cy="704948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文字方塊 124">
                  <a:extLst>
                    <a:ext uri="{FF2B5EF4-FFF2-40B4-BE49-F238E27FC236}">
                      <a16:creationId xmlns:a16="http://schemas.microsoft.com/office/drawing/2014/main" id="{881D76CD-85A5-0D13-28A2-03B243561512}"/>
                    </a:ext>
                  </a:extLst>
                </p:cNvPr>
                <p:cNvSpPr txBox="1"/>
                <p:nvPr/>
              </p:nvSpPr>
              <p:spPr>
                <a:xfrm>
                  <a:off x="2458842" y="5965978"/>
                  <a:ext cx="723777" cy="3717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defRPr/>
                  </a:pPr>
                  <a:r>
                    <a:rPr lang="en-US" altLang="zh-TW" sz="800" dirty="0">
                      <a:solidFill>
                        <a:srgbClr val="C55A11"/>
                      </a:solidFill>
                    </a:rPr>
                    <a:t>Slices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TW" sz="800" i="1">
                              <a:solidFill>
                                <a:srgbClr val="C55A1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TW" sz="800" i="1">
                                  <a:solidFill>
                                    <a:srgbClr val="C55A1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800" i="1">
                                  <a:solidFill>
                                    <a:srgbClr val="C55A1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zh-TW" sz="800" i="1">
                              <a:solidFill>
                                <a:srgbClr val="C55A1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altLang="zh-TW" sz="800" i="1">
                              <a:solidFill>
                                <a:srgbClr val="C55A1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800" i="1">
                              <a:solidFill>
                                <a:srgbClr val="C55A1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a14:m>
                  <a:r>
                    <a:rPr lang="en-US" altLang="zh-TW" sz="800" dirty="0">
                      <a:solidFill>
                        <a:srgbClr val="C55A11"/>
                      </a:solidFill>
                    </a:rPr>
                    <a:t> </a:t>
                  </a:r>
                </a:p>
                <a:p>
                  <a:pPr>
                    <a:defRPr/>
                  </a:pPr>
                  <a:r>
                    <a:rPr lang="en-US" altLang="zh-TW" sz="800" dirty="0"/>
                    <a:t>(</a:t>
                  </a:r>
                  <a14:m>
                    <m:oMath xmlns:m="http://schemas.openxmlformats.org/officeDocument/2006/math">
                      <m:r>
                        <a:rPr lang="en-US" altLang="zh-TW" sz="8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altLang="zh-TW" sz="8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TW" sz="8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zh-TW" sz="8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×256</m:t>
                      </m:r>
                      <m:r>
                        <a:rPr lang="en-US" altLang="zh-TW" sz="8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</m:oMath>
                  </a14:m>
                  <a:r>
                    <a:rPr lang="en-US" altLang="zh-TW" sz="800" dirty="0"/>
                    <a:t>)/slice</a:t>
                  </a:r>
                  <a:endParaRPr lang="en-US" altLang="zh-TW" sz="800" dirty="0">
                    <a:latin typeface="Calibri" panose="020F0502020204030204"/>
                    <a:ea typeface="新細明體" panose="02020500000000000000" pitchFamily="18" charset="-120"/>
                  </a:endParaRPr>
                </a:p>
              </p:txBody>
            </p:sp>
          </mc:Choice>
          <mc:Fallback xmlns="">
            <p:sp>
              <p:nvSpPr>
                <p:cNvPr id="33" name="文字方塊 124">
                  <a:extLst>
                    <a:ext uri="{FF2B5EF4-FFF2-40B4-BE49-F238E27FC236}">
                      <a16:creationId xmlns:a16="http://schemas.microsoft.com/office/drawing/2014/main" id="{881D76CD-85A5-0D13-28A2-03B2435615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58842" y="5965978"/>
                  <a:ext cx="723777" cy="371720"/>
                </a:xfrm>
                <a:prstGeom prst="rect">
                  <a:avLst/>
                </a:prstGeom>
                <a:blipFill>
                  <a:blip r:embed="rId26"/>
                  <a:stretch>
                    <a:fillRect b="-389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文字方塊 124">
                  <a:extLst>
                    <a:ext uri="{FF2B5EF4-FFF2-40B4-BE49-F238E27FC236}">
                      <a16:creationId xmlns:a16="http://schemas.microsoft.com/office/drawing/2014/main" id="{1863DD7C-6979-7877-960C-3E9AB6F269EC}"/>
                    </a:ext>
                  </a:extLst>
                </p:cNvPr>
                <p:cNvSpPr txBox="1"/>
                <p:nvPr/>
              </p:nvSpPr>
              <p:spPr>
                <a:xfrm>
                  <a:off x="3568310" y="5956311"/>
                  <a:ext cx="731557" cy="47179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defRPr/>
                  </a:pPr>
                  <a:r>
                    <a:rPr lang="en-US" altLang="zh-TW" sz="800" dirty="0">
                      <a:solidFill>
                        <a:schemeClr val="accent2"/>
                      </a:solidFill>
                    </a:rPr>
                    <a:t>Tokens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TW" sz="8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8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8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altLang="zh-TW" sz="8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8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a14:m>
                  <a:r>
                    <a:rPr lang="en-US" altLang="zh-TW" sz="800" dirty="0">
                      <a:solidFill>
                        <a:schemeClr val="accent2"/>
                      </a:solidFill>
                    </a:rPr>
                    <a:t> </a:t>
                  </a:r>
                </a:p>
                <a:p>
                  <a:pPr>
                    <a:defRPr/>
                  </a:pPr>
                  <a:r>
                    <a:rPr lang="en-US" altLang="zh-TW" sz="800" dirty="0">
                      <a:solidFill>
                        <a:schemeClr val="tx1"/>
                      </a:solidFill>
                    </a:rPr>
                    <a:t>(</a:t>
                  </a:r>
                  <a14:m>
                    <m:oMath xmlns:m="http://schemas.openxmlformats.org/officeDocument/2006/math">
                      <m:r>
                        <a:rPr lang="en-US" altLang="zh-TW" sz="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altLang="zh-TW" sz="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×1</m:t>
                      </m:r>
                      <m:r>
                        <a:rPr lang="en-US" altLang="zh-TW" sz="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TW" sz="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256</m:t>
                      </m:r>
                      <m:r>
                        <a:rPr lang="en-US" altLang="zh-TW" sz="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</m:oMath>
                  </a14:m>
                  <a:r>
                    <a:rPr lang="en-US" altLang="zh-TW" sz="800" dirty="0">
                      <a:solidFill>
                        <a:schemeClr val="tx1"/>
                      </a:solidFill>
                    </a:rPr>
                    <a:t>)/token</a:t>
                  </a:r>
                  <a:endParaRPr lang="en-US" altLang="zh-TW" sz="800" dirty="0">
                    <a:solidFill>
                      <a:schemeClr val="accent2"/>
                    </a:solidFill>
                    <a:latin typeface="Calibri" panose="020F0502020204030204"/>
                    <a:ea typeface="新細明體" panose="02020500000000000000" pitchFamily="18" charset="-120"/>
                  </a:endParaRPr>
                </a:p>
              </p:txBody>
            </p:sp>
          </mc:Choice>
          <mc:Fallback xmlns="">
            <p:sp>
              <p:nvSpPr>
                <p:cNvPr id="34" name="文字方塊 124">
                  <a:extLst>
                    <a:ext uri="{FF2B5EF4-FFF2-40B4-BE49-F238E27FC236}">
                      <a16:creationId xmlns:a16="http://schemas.microsoft.com/office/drawing/2014/main" id="{1863DD7C-6979-7877-960C-3E9AB6F269E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68310" y="5956311"/>
                  <a:ext cx="731557" cy="471796"/>
                </a:xfrm>
                <a:prstGeom prst="rect">
                  <a:avLst/>
                </a:prstGeom>
                <a:blipFill>
                  <a:blip r:embed="rId2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24">
                <a:extLst>
                  <a:ext uri="{FF2B5EF4-FFF2-40B4-BE49-F238E27FC236}">
                    <a16:creationId xmlns:a16="http://schemas.microsoft.com/office/drawing/2014/main" id="{C963535D-D774-C2C0-6C51-23BB18ED280F}"/>
                  </a:ext>
                </a:extLst>
              </p:cNvPr>
              <p:cNvSpPr txBox="1"/>
              <p:nvPr/>
            </p:nvSpPr>
            <p:spPr>
              <a:xfrm>
                <a:off x="-19492" y="5181552"/>
                <a:ext cx="4779687" cy="6307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15888" lvl="0">
                  <a:tabLst>
                    <a:tab pos="1262063" algn="l"/>
                  </a:tabLst>
                  <a:defRPr/>
                </a:pPr>
                <a:r>
                  <a:rPr lang="en-US" altLang="zh-TW" sz="1000" dirty="0">
                    <a:latin typeface="Calibri" panose="020F0502020204030204"/>
                    <a:ea typeface="新細明體" panose="02020500000000000000" pitchFamily="18" charset="-120"/>
                  </a:rPr>
                  <a:t>2.2 </a:t>
                </a:r>
                <a:r>
                  <a:rPr lang="en-US" altLang="zh-TW" sz="1000" dirty="0">
                    <a:solidFill>
                      <a:schemeClr val="accent2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Global Average Pooling </a:t>
                </a:r>
                <a:r>
                  <a:rPr lang="en-US" altLang="zh-TW" sz="1000" dirty="0">
                    <a:latin typeface="Calibri" panose="020F0502020204030204"/>
                    <a:ea typeface="新細明體" panose="02020500000000000000" pitchFamily="18" charset="-120"/>
                  </a:rPr>
                  <a:t>for Tokenization, flattening (2D to 1D) each slice.</a:t>
                </a:r>
              </a:p>
              <a:p>
                <a:pPr marL="115888" lvl="0">
                  <a:tabLst>
                    <a:tab pos="1262063" algn="l"/>
                  </a:tabLst>
                  <a:defRPr/>
                </a:pPr>
                <a:r>
                  <a:rPr lang="en-US" altLang="zh-TW" sz="1000" dirty="0">
                    <a:latin typeface="Calibri" panose="020F0502020204030204"/>
                    <a:ea typeface="新細明體" panose="02020500000000000000" pitchFamily="18" charset="-120"/>
                  </a:rPr>
                  <a:t>       </a:t>
                </a:r>
                <a14:m>
                  <m:oMath xmlns:m="http://schemas.openxmlformats.org/officeDocument/2006/math">
                    <m:r>
                      <a:rPr lang="en-US" altLang="zh-TW" sz="1000" i="1" dirty="0" smtClean="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𝐺𝐴</m:t>
                    </m:r>
                    <m:r>
                      <a:rPr lang="en-US" altLang="zh-TW" sz="1000" i="1" dirty="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𝑃</m:t>
                    </m:r>
                    <m:r>
                      <a:rPr lang="en-US" altLang="zh-TW" sz="1000" b="0" i="0" dirty="0" smtClean="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(</m:t>
                    </m:r>
                    <m:sSub>
                      <m:sSubPr>
                        <m:ctrlPr>
                          <a:rPr lang="en-US" altLang="zh-TW" sz="1000" b="0" i="1" dirty="0" smtClean="0"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TW" sz="1000" b="0" i="1" dirty="0" smtClean="0"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</a:rPr>
                            </m:ctrlPr>
                          </m:accPr>
                          <m:e>
                            <m:r>
                              <a:rPr lang="en-US" altLang="zh-TW" sz="1000" b="0" i="1" dirty="0" smtClean="0"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m:rPr>
                            <m:sty m:val="p"/>
                          </m:rPr>
                          <a:rPr lang="en-US" altLang="zh-TW" sz="1000" b="0" i="0" dirty="0" smtClean="0"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v</m:t>
                        </m:r>
                        <m:r>
                          <a:rPr lang="en-US" altLang="zh-TW" sz="1000" b="0" i="0" dirty="0" smtClean="0"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TW" sz="1000" b="0" i="0" dirty="0" smtClean="0"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i</m:t>
                        </m:r>
                      </m:sub>
                    </m:sSub>
                    <m:r>
                      <a:rPr lang="en-US" altLang="zh-TW" sz="1000" b="0" i="0" dirty="0" smtClean="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)</m:t>
                    </m:r>
                  </m:oMath>
                </a14:m>
                <a:r>
                  <a:rPr lang="en-US" altLang="zh-TW" sz="1000" dirty="0">
                    <a:latin typeface="Calibri" panose="020F0502020204030204"/>
                    <a:ea typeface="新細明體" panose="02020500000000000000" pitchFamily="18" charset="-120"/>
                  </a:rPr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1000" b="0" i="1" dirty="0" smtClean="0"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</m:ctrlPr>
                      </m:fPr>
                      <m:num>
                        <m:r>
                          <a:rPr lang="en-US" altLang="zh-TW" sz="1000" b="0" i="1" dirty="0" smtClean="0"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1</m:t>
                        </m:r>
                      </m:num>
                      <m:den>
                        <m:r>
                          <a:rPr lang="en-US" altLang="zh-TW" sz="1000" b="0" i="1" dirty="0" smtClean="0"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h</m:t>
                        </m:r>
                        <m:r>
                          <a:rPr lang="en-US" altLang="zh-TW" sz="1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TW" sz="1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altLang="zh-TW" sz="1000" b="0" i="1" dirty="0" smtClean="0"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altLang="zh-TW" sz="1000" b="0" i="1" dirty="0" smtClean="0"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𝑛</m:t>
                        </m:r>
                        <m:r>
                          <a:rPr lang="en-US" altLang="zh-TW" sz="1000" b="0" i="1" dirty="0" smtClean="0"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=1</m:t>
                        </m:r>
                      </m:sub>
                      <m:sup>
                        <m:r>
                          <a:rPr lang="en-US" altLang="zh-TW" sz="1000" b="0" i="1" dirty="0" smtClean="0"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h</m:t>
                        </m:r>
                        <m:r>
                          <a:rPr lang="en-US" altLang="zh-TW" sz="1000" b="0" i="1" dirty="0" smtClean="0"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=8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en-US" altLang="zh-TW" sz="1000" b="0" i="1" dirty="0" smtClean="0"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altLang="zh-TW" sz="1000" b="0" i="1" dirty="0" smtClean="0"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</a:rPr>
                              <m:t>𝑚</m:t>
                            </m:r>
                            <m:r>
                              <a:rPr lang="en-US" altLang="zh-TW" sz="1000" b="0" i="1" dirty="0" smtClean="0"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TW" sz="1000" b="0" i="1" dirty="0" smtClean="0"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</a:rPr>
                              <m:t>𝑤</m:t>
                            </m:r>
                            <m:r>
                              <a:rPr lang="en-US" altLang="zh-TW" sz="1000" b="0" i="1" dirty="0" smtClean="0"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</a:rPr>
                              <m:t>=8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altLang="zh-TW" sz="1000" b="0" i="1" dirty="0" smtClean="0">
                                    <a:latin typeface="Cambria Math" panose="02040503050406030204" pitchFamily="18" charset="0"/>
                                    <a:ea typeface="新細明體" panose="02020500000000000000" pitchFamily="18" charset="-12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1000" b="0" i="1" dirty="0" smtClean="0">
                                    <a:latin typeface="Cambria Math" panose="02040503050406030204" pitchFamily="18" charset="0"/>
                                    <a:ea typeface="新細明體" panose="02020500000000000000" pitchFamily="18" charset="-12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TW" sz="1000" b="0" i="1" dirty="0" smtClean="0">
                                    <a:latin typeface="Cambria Math" panose="02040503050406030204" pitchFamily="18" charset="0"/>
                                    <a:ea typeface="新細明體" panose="02020500000000000000" pitchFamily="18" charset="-120"/>
                                  </a:rPr>
                                  <m:t>𝑣</m:t>
                                </m:r>
                                <m:r>
                                  <a:rPr lang="en-US" altLang="zh-TW" sz="1000" b="0" i="1" dirty="0" smtClean="0">
                                    <a:latin typeface="Cambria Math" panose="02040503050406030204" pitchFamily="18" charset="0"/>
                                    <a:ea typeface="新細明體" panose="02020500000000000000" pitchFamily="18" charset="-120"/>
                                  </a:rPr>
                                  <m:t>,</m:t>
                                </m:r>
                                <m:r>
                                  <a:rPr lang="en-US" altLang="zh-TW" sz="1000" b="0" i="1" dirty="0" smtClean="0">
                                    <a:latin typeface="Cambria Math" panose="02040503050406030204" pitchFamily="18" charset="0"/>
                                    <a:ea typeface="新細明體" panose="02020500000000000000" pitchFamily="18" charset="-120"/>
                                  </a:rPr>
                                  <m:t>𝑐</m:t>
                                </m:r>
                              </m:sub>
                            </m:sSub>
                            <m:r>
                              <a:rPr lang="en-US" altLang="zh-TW" sz="1000" b="0" i="1" dirty="0" smtClean="0"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</a:rPr>
                              <m:t>(</m:t>
                            </m:r>
                            <m:r>
                              <a:rPr lang="en-US" altLang="zh-TW" sz="1000" b="0" i="1" dirty="0" smtClean="0"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</a:rPr>
                              <m:t>𝑛</m:t>
                            </m:r>
                            <m:r>
                              <a:rPr lang="en-US" altLang="zh-TW" sz="1000" b="0" i="1" dirty="0" smtClean="0"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</a:rPr>
                              <m:t>,</m:t>
                            </m:r>
                            <m:r>
                              <a:rPr lang="en-US" altLang="zh-TW" sz="1000" b="0" i="1" dirty="0" smtClean="0"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</a:rPr>
                              <m:t>𝑚</m:t>
                            </m:r>
                            <m:r>
                              <a:rPr lang="en-US" altLang="zh-TW" sz="1000" b="0" i="1" dirty="0" smtClean="0"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</a:rPr>
                              <m:t>)</m:t>
                            </m:r>
                          </m:e>
                        </m:nary>
                      </m:e>
                    </m:nary>
                  </m:oMath>
                </a14:m>
                <a:r>
                  <a:rPr lang="en-US" altLang="zh-TW" sz="1000" dirty="0">
                    <a:latin typeface="Calibri" panose="020F0502020204030204"/>
                    <a:ea typeface="新細明體" panose="02020500000000000000" pitchFamily="18" charset="-120"/>
                  </a:rPr>
                  <a:t> for channel c=1,..,256</a:t>
                </a:r>
              </a:p>
              <a:p>
                <a:pPr marL="398463" lvl="0">
                  <a:tabLst>
                    <a:tab pos="1262063" algn="l"/>
                  </a:tabLst>
                  <a:defRPr/>
                </a:pPr>
                <a:r>
                  <a:rPr lang="en-US" altLang="zh-TW" sz="1000" dirty="0">
                    <a:latin typeface="Calibri" panose="020F0502020204030204"/>
                    <a:ea typeface="新細明體" panose="02020500000000000000" pitchFamily="18" charset="-120"/>
                  </a:rPr>
                  <a:t>Tokens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000" b="0" i="1" smtClean="0"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</m:ctrlPr>
                      </m:sSubPr>
                      <m:e>
                        <m:r>
                          <a:rPr lang="en-US" altLang="zh-TW" sz="1000" b="0" i="1" smtClean="0"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𝑥</m:t>
                        </m:r>
                      </m:e>
                      <m:sub>
                        <m:r>
                          <a:rPr lang="en-US" altLang="zh-TW" sz="1000" b="0" i="1" smtClean="0"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𝑔</m:t>
                        </m:r>
                        <m:r>
                          <a:rPr lang="en-US" altLang="zh-TW" sz="1000" b="0" i="1" smtClean="0"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,</m:t>
                        </m:r>
                        <m:r>
                          <a:rPr lang="en-US" altLang="zh-TW" sz="1000" b="0" i="1" smtClean="0"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TW" sz="1000" dirty="0">
                    <a:latin typeface="Calibri" panose="020F0502020204030204"/>
                    <a:ea typeface="新細明體" panose="02020500000000000000" pitchFamily="18" charset="-120"/>
                  </a:rPr>
                  <a:t> (</a:t>
                </a:r>
                <a14:m>
                  <m:oMath xmlns:m="http://schemas.openxmlformats.org/officeDocument/2006/math">
                    <m:r>
                      <a:rPr lang="en-US" altLang="zh-TW" sz="1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altLang="zh-TW" sz="1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TW" sz="10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altLang="zh-TW" sz="1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TW" sz="10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256</m:t>
                    </m:r>
                    <m:r>
                      <a:rPr lang="en-US" altLang="zh-TW" sz="1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altLang="zh-TW" sz="1000" dirty="0">
                    <a:latin typeface="Calibri" panose="020F0502020204030204"/>
                    <a:ea typeface="新細明體" panose="02020500000000000000" pitchFamily="18" charset="-120"/>
                  </a:rPr>
                  <a:t>)/token </a:t>
                </a:r>
                <a:r>
                  <a:rPr lang="en-US" altLang="zh-TW" sz="1000" dirty="0"/>
                  <a:t>where </a:t>
                </a:r>
                <a:r>
                  <a:rPr lang="en-US" altLang="zh-TW" sz="1000" dirty="0" err="1"/>
                  <a:t>i</a:t>
                </a:r>
                <a:r>
                  <a:rPr lang="en-US" altLang="zh-TW" sz="1000" dirty="0"/>
                  <a:t>=1</a:t>
                </a:r>
                <a:r>
                  <a:rPr lang="en-US" altLang="zh-TW" sz="1000" baseline="30000" dirty="0"/>
                  <a:t>st</a:t>
                </a:r>
                <a:r>
                  <a:rPr lang="en-US" altLang="zh-TW" sz="1000" dirty="0"/>
                  <a:t>,…,64</a:t>
                </a:r>
                <a:r>
                  <a:rPr lang="en-US" altLang="zh-TW" sz="1000" baseline="30000" dirty="0"/>
                  <a:t>th</a:t>
                </a:r>
                <a:r>
                  <a:rPr lang="en-US" altLang="zh-TW" sz="1000" dirty="0"/>
                  <a:t> token(=flattened slice)</a:t>
                </a:r>
              </a:p>
            </p:txBody>
          </p:sp>
        </mc:Choice>
        <mc:Fallback xmlns="">
          <p:sp>
            <p:nvSpPr>
              <p:cNvPr id="11" name="文字方塊 124">
                <a:extLst>
                  <a:ext uri="{FF2B5EF4-FFF2-40B4-BE49-F238E27FC236}">
                    <a16:creationId xmlns:a16="http://schemas.microsoft.com/office/drawing/2014/main" id="{C963535D-D774-C2C0-6C51-23BB18ED28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9492" y="5181552"/>
                <a:ext cx="4779687" cy="630750"/>
              </a:xfrm>
              <a:prstGeom prst="rect">
                <a:avLst/>
              </a:prstGeom>
              <a:blipFill>
                <a:blip r:embed="rId28"/>
                <a:stretch>
                  <a:fillRect t="-4854" b="-252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文字方塊 124">
                <a:extLst>
                  <a:ext uri="{FF2B5EF4-FFF2-40B4-BE49-F238E27FC236}">
                    <a16:creationId xmlns:a16="http://schemas.microsoft.com/office/drawing/2014/main" id="{C4CB17C0-961E-206C-97BA-7CE832398CC6}"/>
                  </a:ext>
                </a:extLst>
              </p:cNvPr>
              <p:cNvSpPr txBox="1"/>
              <p:nvPr/>
            </p:nvSpPr>
            <p:spPr>
              <a:xfrm>
                <a:off x="4897643" y="4740141"/>
                <a:ext cx="2365869" cy="7375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15888" lvl="0">
                  <a:tabLst>
                    <a:tab pos="1262063" algn="l"/>
                  </a:tabLst>
                  <a:defRPr/>
                </a:pPr>
                <a:r>
                  <a:rPr lang="en-US" altLang="zh-TW" sz="1000" dirty="0">
                    <a:latin typeface="Calibri" panose="020F0502020204030204"/>
                    <a:ea typeface="新細明體" panose="02020500000000000000" pitchFamily="18" charset="-120"/>
                  </a:rPr>
                  <a:t>3</a:t>
                </a:r>
                <a:r>
                  <a:rPr lang="en-US" altLang="zh-TW" sz="1000" dirty="0">
                    <a:solidFill>
                      <a:schemeClr val="tx1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.1 Specialize k(=9) pathways for individual attribute in each batch B(=1)</a:t>
                </a:r>
              </a:p>
              <a:p>
                <a:pPr marL="398463" lvl="0">
                  <a:tabLst>
                    <a:tab pos="1262063" algn="l"/>
                  </a:tabLst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</m:ctrlPr>
                      </m:sSubPr>
                      <m:e>
                        <m:r>
                          <a:rPr lang="en-US" altLang="zh-TW" sz="10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𝑓</m:t>
                        </m:r>
                      </m:e>
                      <m:sub>
                        <m:r>
                          <a:rPr lang="en-US" altLang="zh-TW" sz="1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𝑣</m:t>
                        </m:r>
                        <m:r>
                          <a:rPr lang="en-US" altLang="zh-TW" sz="1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,</m:t>
                        </m:r>
                        <m:r>
                          <a:rPr lang="en-US" altLang="zh-TW" sz="1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TW" sz="1000" dirty="0">
                    <a:solidFill>
                      <a:schemeClr val="tx1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</m:ctrlPr>
                      </m:sSubPr>
                      <m:e>
                        <m:r>
                          <a:rPr lang="en-US" altLang="zh-TW" sz="1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𝑊</m:t>
                        </m:r>
                      </m:e>
                      <m:sub>
                        <m:r>
                          <a:rPr lang="en-US" altLang="zh-TW" sz="1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0(256</m:t>
                        </m:r>
                        <m:r>
                          <a:rPr lang="en-US" altLang="zh-TW" sz="1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×256)</m:t>
                        </m:r>
                      </m:sub>
                    </m:sSub>
                    <m:sSub>
                      <m:sSubPr>
                        <m:ctrlPr>
                          <a:rPr lang="en-US" altLang="zh-TW" sz="1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</m:ctrlPr>
                      </m:sSubPr>
                      <m:e>
                        <m:r>
                          <a:rPr lang="en-US" altLang="zh-TW" sz="1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𝑓</m:t>
                        </m:r>
                      </m:e>
                      <m:sub>
                        <m:r>
                          <a:rPr lang="en-US" altLang="zh-TW" sz="1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𝑐</m:t>
                        </m:r>
                      </m:sub>
                    </m:sSub>
                    <m:r>
                      <a:rPr lang="en-US" altLang="zh-TW" sz="1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+</m:t>
                    </m:r>
                    <m:sSub>
                      <m:sSubPr>
                        <m:ctrlPr>
                          <a:rPr lang="en-US" altLang="zh-TW" sz="1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</m:ctrlPr>
                      </m:sSubPr>
                      <m:e>
                        <m:r>
                          <a:rPr lang="en-US" altLang="zh-TW" sz="1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𝑏</m:t>
                        </m:r>
                      </m:e>
                      <m:sub>
                        <m:r>
                          <a:rPr lang="en-US" altLang="zh-TW" sz="1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0</m:t>
                        </m:r>
                      </m:sub>
                    </m:sSub>
                  </m:oMath>
                </a14:m>
                <a:endParaRPr lang="en-US" altLang="zh-TW" sz="1000" dirty="0">
                  <a:solidFill>
                    <a:schemeClr val="tx1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  <a:p>
                <a:pPr marL="398463" lvl="0">
                  <a:tabLst>
                    <a:tab pos="1262063" algn="l"/>
                  </a:tabLst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</m:ctrlPr>
                      </m:sSubPr>
                      <m:e>
                        <m:r>
                          <a:rPr lang="en-US" altLang="zh-TW" sz="1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𝑤</m:t>
                        </m:r>
                      </m:e>
                      <m:sub>
                        <m:r>
                          <a:rPr lang="en-US" altLang="zh-TW" sz="1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TW" sz="1000" dirty="0">
                    <a:solidFill>
                      <a:schemeClr val="tx1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</m:ctrlPr>
                      </m:sSubPr>
                      <m:e>
                        <m:r>
                          <a:rPr lang="en-US" altLang="zh-TW" sz="1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𝑊</m:t>
                        </m:r>
                      </m:e>
                      <m:sub>
                        <m:r>
                          <a:rPr lang="en-US" altLang="zh-TW" sz="1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1(256</m:t>
                        </m:r>
                        <m:r>
                          <a:rPr lang="en-US" altLang="zh-TW" sz="1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𝑥</m:t>
                        </m:r>
                        <m:r>
                          <a:rPr lang="en-US" altLang="zh-TW" sz="1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1)</m:t>
                        </m:r>
                      </m:sub>
                    </m:sSub>
                    <m:sSub>
                      <m:sSubPr>
                        <m:ctrlPr>
                          <a:rPr lang="en-US" altLang="zh-TW" sz="1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</m:ctrlPr>
                      </m:sSubPr>
                      <m:e>
                        <m:r>
                          <a:rPr lang="en-US" altLang="zh-TW" sz="1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𝑓</m:t>
                        </m:r>
                      </m:e>
                      <m:sub>
                        <m:r>
                          <a:rPr lang="en-US" altLang="zh-TW" sz="1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𝑣</m:t>
                        </m:r>
                        <m:r>
                          <a:rPr lang="en-US" altLang="zh-TW" sz="1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,</m:t>
                        </m:r>
                        <m:r>
                          <a:rPr lang="en-US" altLang="zh-TW" sz="1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𝑛</m:t>
                        </m:r>
                      </m:sub>
                    </m:sSub>
                  </m:oMath>
                </a14:m>
                <a:endParaRPr lang="en-US" altLang="zh-TW" sz="1000" dirty="0">
                  <a:solidFill>
                    <a:schemeClr val="tx1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113" name="文字方塊 124">
                <a:extLst>
                  <a:ext uri="{FF2B5EF4-FFF2-40B4-BE49-F238E27FC236}">
                    <a16:creationId xmlns:a16="http://schemas.microsoft.com/office/drawing/2014/main" id="{C4CB17C0-961E-206C-97BA-7CE832398C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7643" y="4740141"/>
                <a:ext cx="2365869" cy="737510"/>
              </a:xfrm>
              <a:prstGeom prst="rect">
                <a:avLst/>
              </a:prstGeom>
              <a:blipFill>
                <a:blip r:embed="rId29"/>
                <a:stretch>
                  <a:fillRect b="-16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文字方塊 124">
                <a:extLst>
                  <a:ext uri="{FF2B5EF4-FFF2-40B4-BE49-F238E27FC236}">
                    <a16:creationId xmlns:a16="http://schemas.microsoft.com/office/drawing/2014/main" id="{53428FCA-7283-F16F-0536-84E2FC38DE1E}"/>
                  </a:ext>
                </a:extLst>
              </p:cNvPr>
              <p:cNvSpPr txBox="1"/>
              <p:nvPr/>
            </p:nvSpPr>
            <p:spPr>
              <a:xfrm>
                <a:off x="-4988" y="4078334"/>
                <a:ext cx="2932357" cy="11831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R="0" lvl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kumimoji="0" lang="en-US" altLang="zh-TW" sz="10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B0F0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2. CNN Encoder with Slice Attention Module (SAM)</a:t>
                </a:r>
              </a:p>
              <a:p>
                <a:pPr marL="85725" lvl="0">
                  <a:tabLst>
                    <a:tab pos="85725" algn="l"/>
                  </a:tabLst>
                  <a:defRPr/>
                </a:pPr>
                <a:r>
                  <a:rPr lang="en-US" altLang="zh-TW" sz="1000" dirty="0">
                    <a:solidFill>
                      <a:srgbClr val="00B0F0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I/P</a:t>
                </a:r>
                <a:r>
                  <a:rPr lang="en-US" altLang="zh-TW" sz="1000" dirty="0">
                    <a:solidFill>
                      <a:schemeClr val="tx1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: Slices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</m:ctrlPr>
                      </m:sSubPr>
                      <m:e>
                        <m:r>
                          <a:rPr lang="en-US" altLang="zh-TW" sz="1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𝑥</m:t>
                        </m:r>
                      </m:e>
                      <m:sub>
                        <m:r>
                          <a:rPr lang="en-US" altLang="zh-TW" sz="1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𝑣</m:t>
                        </m:r>
                      </m:sub>
                    </m:sSub>
                  </m:oMath>
                </a14:m>
                <a:r>
                  <a:rPr kumimoji="0" lang="en-US" altLang="zh-TW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/>
                    <a:ea typeface="Cambria Math" panose="02040503050406030204" pitchFamily="18" charset="0"/>
                  </a:rPr>
                  <a:t>=[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000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1000" i="1" dirty="0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altLang="zh-TW" sz="1000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1000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0" lang="en-US" altLang="zh-TW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/>
                    <a:ea typeface="Cambria Math" panose="02040503050406030204" pitchFamily="18" charset="0"/>
                  </a:rPr>
                  <a:t>]</a:t>
                </a:r>
              </a:p>
              <a:p>
                <a:pPr marL="285750" lvl="0">
                  <a:tabLst>
                    <a:tab pos="1262063" algn="l"/>
                  </a:tabLst>
                  <a:defRPr/>
                </a:pPr>
                <a:r>
                  <a:rPr kumimoji="0" lang="en-US" altLang="zh-TW" sz="10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 (</a:t>
                </a:r>
                <a14:m>
                  <m:oMath xmlns:m="http://schemas.openxmlformats.org/officeDocument/2006/math">
                    <m:r>
                      <a:rPr lang="en-US" altLang="zh-TW" sz="1000" i="1" noProof="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6</m:t>
                    </m:r>
                    <m:r>
                      <a:rPr lang="en-US" altLang="zh-TW" sz="1000" b="0" i="1" noProof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4</m:t>
                    </m:r>
                    <m:r>
                      <a:rPr lang="en-US" altLang="zh-TW" sz="1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TW" sz="10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64</m:t>
                    </m:r>
                    <m:r>
                      <a:rPr lang="en-US" altLang="zh-TW" sz="1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×1</m:t>
                    </m:r>
                    <m:r>
                      <a:rPr lang="en-US" altLang="zh-TW" sz="1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kumimoji="0" lang="en-US" altLang="zh-TW" sz="10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)/slice where </a:t>
                </a:r>
                <a:r>
                  <a:rPr kumimoji="0" lang="en-US" altLang="zh-TW" sz="1000" i="0" u="none" strike="noStrike" kern="1200" cap="none" spc="0" normalizeH="0" baseline="0" noProof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i</a:t>
                </a:r>
                <a:r>
                  <a:rPr kumimoji="0" lang="en-US" altLang="zh-TW" sz="10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=1</a:t>
                </a:r>
                <a:r>
                  <a:rPr kumimoji="0" lang="en-US" altLang="zh-TW" sz="1000" i="0" u="none" strike="noStrike" kern="1200" cap="none" spc="0" normalizeH="0" baseline="3000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st</a:t>
                </a:r>
                <a:r>
                  <a:rPr kumimoji="0" lang="en-US" altLang="zh-TW" sz="10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,…,64</a:t>
                </a:r>
                <a:r>
                  <a:rPr kumimoji="0" lang="en-US" altLang="zh-TW" sz="1000" i="0" u="none" strike="noStrike" kern="1200" cap="none" spc="0" normalizeH="0" baseline="3000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th</a:t>
                </a:r>
                <a:r>
                  <a:rPr kumimoji="0" lang="en-US" altLang="zh-TW" sz="10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 </a:t>
                </a:r>
                <a:r>
                  <a:rPr lang="en-US" altLang="zh-TW" sz="1000" dirty="0">
                    <a:solidFill>
                      <a:schemeClr val="accent2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slice</a:t>
                </a:r>
              </a:p>
              <a:p>
                <a:pPr marL="115888" lvl="0">
                  <a:tabLst>
                    <a:tab pos="1262063" algn="l"/>
                  </a:tabLst>
                  <a:defRPr/>
                </a:pPr>
                <a:r>
                  <a:rPr lang="en-US" altLang="zh-TW" sz="1000" dirty="0">
                    <a:latin typeface="Calibri" panose="020F0502020204030204"/>
                    <a:ea typeface="新細明體" panose="02020500000000000000" pitchFamily="18" charset="-120"/>
                  </a:rPr>
                  <a:t>2.1 </a:t>
                </a:r>
                <a:r>
                  <a:rPr lang="en-US" altLang="zh-TW" sz="1000" dirty="0">
                    <a:solidFill>
                      <a:schemeClr val="accent2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Shared CNN Backbone</a:t>
                </a:r>
                <a:r>
                  <a:rPr lang="en-US" altLang="zh-TW" sz="1000" dirty="0">
                    <a:latin typeface="Calibri" panose="020F0502020204030204"/>
                    <a:ea typeface="新細明體" panose="02020500000000000000" pitchFamily="18" charset="-120"/>
                  </a:rPr>
                  <a:t>: Feature Extraction using 2D CNN layers on each slice</a:t>
                </a:r>
              </a:p>
              <a:p>
                <a:pPr marL="398463" lvl="0">
                  <a:tabLst>
                    <a:tab pos="1262063" algn="l"/>
                  </a:tabLst>
                  <a:defRPr/>
                </a:pPr>
                <a:r>
                  <a:rPr lang="en-US" altLang="zh-TW" sz="1000" dirty="0">
                    <a:latin typeface="Calibri" panose="020F0502020204030204"/>
                    <a:ea typeface="新細明體" panose="02020500000000000000" pitchFamily="18" charset="-120"/>
                  </a:rPr>
                  <a:t>Slices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000" b="0" i="1" smtClean="0"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TW" sz="1000" i="1" smtClean="0"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</a:rPr>
                            </m:ctrlPr>
                          </m:accPr>
                          <m:e>
                            <m:r>
                              <a:rPr lang="en-US" altLang="zh-TW" sz="1000" b="0" i="1" smtClean="0"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altLang="zh-TW" sz="1000" b="0" i="1" smtClean="0"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𝑣</m:t>
                        </m:r>
                        <m:r>
                          <a:rPr lang="en-US" altLang="zh-TW" sz="1000" b="0" i="1" smtClean="0"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,</m:t>
                        </m:r>
                        <m:r>
                          <a:rPr lang="en-US" altLang="zh-TW" sz="1000" b="0" i="1" smtClean="0"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TW" sz="1000" dirty="0">
                    <a:latin typeface="Calibri" panose="020F0502020204030204"/>
                    <a:ea typeface="新細明體" panose="02020500000000000000" pitchFamily="18" charset="-120"/>
                  </a:rPr>
                  <a:t> (</a:t>
                </a:r>
                <a14:m>
                  <m:oMath xmlns:m="http://schemas.openxmlformats.org/officeDocument/2006/math">
                    <m:r>
                      <a:rPr lang="en-US" altLang="zh-TW" sz="1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8</m:t>
                    </m:r>
                    <m:r>
                      <a:rPr lang="en-US" altLang="zh-TW" sz="1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TW" sz="10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8</m:t>
                    </m:r>
                    <m:r>
                      <a:rPr lang="en-US" altLang="zh-TW" sz="1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TW" sz="10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256</m:t>
                    </m:r>
                    <m:r>
                      <a:rPr lang="en-US" altLang="zh-TW" sz="1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altLang="zh-TW" sz="1000" dirty="0">
                    <a:latin typeface="Calibri" panose="020F0502020204030204"/>
                    <a:ea typeface="新細明體" panose="02020500000000000000" pitchFamily="18" charset="-120"/>
                  </a:rPr>
                  <a:t>)/slice where </a:t>
                </a:r>
                <a:r>
                  <a:rPr lang="en-US" altLang="zh-TW" sz="1000" dirty="0" err="1">
                    <a:latin typeface="Calibri" panose="020F0502020204030204"/>
                    <a:ea typeface="新細明體" panose="02020500000000000000" pitchFamily="18" charset="-120"/>
                  </a:rPr>
                  <a:t>i</a:t>
                </a:r>
                <a:r>
                  <a:rPr lang="en-US" altLang="zh-TW" sz="1000" dirty="0">
                    <a:latin typeface="Calibri" panose="020F0502020204030204"/>
                    <a:ea typeface="新細明體" panose="02020500000000000000" pitchFamily="18" charset="-120"/>
                  </a:rPr>
                  <a:t>=1</a:t>
                </a:r>
                <a:r>
                  <a:rPr lang="en-US" altLang="zh-TW" sz="1000" baseline="30000" dirty="0">
                    <a:latin typeface="Calibri" panose="020F0502020204030204"/>
                    <a:ea typeface="新細明體" panose="02020500000000000000" pitchFamily="18" charset="-120"/>
                  </a:rPr>
                  <a:t>st</a:t>
                </a:r>
                <a:r>
                  <a:rPr lang="en-US" altLang="zh-TW" sz="1000" dirty="0">
                    <a:latin typeface="Calibri" panose="020F0502020204030204"/>
                    <a:ea typeface="新細明體" panose="02020500000000000000" pitchFamily="18" charset="-120"/>
                  </a:rPr>
                  <a:t>,…,64</a:t>
                </a:r>
                <a:r>
                  <a:rPr lang="en-US" altLang="zh-TW" sz="1000" baseline="30000" dirty="0">
                    <a:latin typeface="Calibri" panose="020F0502020204030204"/>
                    <a:ea typeface="新細明體" panose="02020500000000000000" pitchFamily="18" charset="-120"/>
                  </a:rPr>
                  <a:t>th</a:t>
                </a:r>
                <a:r>
                  <a:rPr lang="en-US" altLang="zh-TW" sz="1000" dirty="0">
                    <a:latin typeface="Calibri" panose="020F0502020204030204"/>
                    <a:ea typeface="新細明體" panose="02020500000000000000" pitchFamily="18" charset="-120"/>
                  </a:rPr>
                  <a:t> slice</a:t>
                </a:r>
              </a:p>
            </p:txBody>
          </p:sp>
        </mc:Choice>
        <mc:Fallback xmlns="">
          <p:sp>
            <p:nvSpPr>
              <p:cNvPr id="114" name="文字方塊 124">
                <a:extLst>
                  <a:ext uri="{FF2B5EF4-FFF2-40B4-BE49-F238E27FC236}">
                    <a16:creationId xmlns:a16="http://schemas.microsoft.com/office/drawing/2014/main" id="{53428FCA-7283-F16F-0536-84E2FC38DE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988" y="4078334"/>
                <a:ext cx="2932357" cy="1183144"/>
              </a:xfrm>
              <a:prstGeom prst="rect">
                <a:avLst/>
              </a:prstGeom>
              <a:blipFill>
                <a:blip r:embed="rId30"/>
                <a:stretch>
                  <a:fillRect b="-25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7" name="Freeform: Shape 116">
            <a:extLst>
              <a:ext uri="{FF2B5EF4-FFF2-40B4-BE49-F238E27FC236}">
                <a16:creationId xmlns:a16="http://schemas.microsoft.com/office/drawing/2014/main" id="{F49A6084-1C46-CA3B-18FD-58254F7278AA}"/>
              </a:ext>
            </a:extLst>
          </p:cNvPr>
          <p:cNvSpPr/>
          <p:nvPr/>
        </p:nvSpPr>
        <p:spPr>
          <a:xfrm>
            <a:off x="1236431" y="365760"/>
            <a:ext cx="7341512" cy="1785257"/>
          </a:xfrm>
          <a:custGeom>
            <a:avLst/>
            <a:gdLst>
              <a:gd name="connsiteX0" fmla="*/ 17417 w 7341326"/>
              <a:gd name="connsiteY0" fmla="*/ 0 h 1811383"/>
              <a:gd name="connsiteX1" fmla="*/ 0 w 7341326"/>
              <a:gd name="connsiteY1" fmla="*/ 1802675 h 1811383"/>
              <a:gd name="connsiteX2" fmla="*/ 4197531 w 7341326"/>
              <a:gd name="connsiteY2" fmla="*/ 1811383 h 1811383"/>
              <a:gd name="connsiteX3" fmla="*/ 4180114 w 7341326"/>
              <a:gd name="connsiteY3" fmla="*/ 1184366 h 1811383"/>
              <a:gd name="connsiteX4" fmla="*/ 7315200 w 7341326"/>
              <a:gd name="connsiteY4" fmla="*/ 1193075 h 1811383"/>
              <a:gd name="connsiteX5" fmla="*/ 7341326 w 7341326"/>
              <a:gd name="connsiteY5" fmla="*/ 121920 h 1811383"/>
              <a:gd name="connsiteX6" fmla="*/ 17417 w 7341326"/>
              <a:gd name="connsiteY6" fmla="*/ 0 h 1811383"/>
              <a:gd name="connsiteX0" fmla="*/ 17417 w 7341326"/>
              <a:gd name="connsiteY0" fmla="*/ 0 h 1689463"/>
              <a:gd name="connsiteX1" fmla="*/ 0 w 7341326"/>
              <a:gd name="connsiteY1" fmla="*/ 1680755 h 1689463"/>
              <a:gd name="connsiteX2" fmla="*/ 4197531 w 7341326"/>
              <a:gd name="connsiteY2" fmla="*/ 1689463 h 1689463"/>
              <a:gd name="connsiteX3" fmla="*/ 4180114 w 7341326"/>
              <a:gd name="connsiteY3" fmla="*/ 1062446 h 1689463"/>
              <a:gd name="connsiteX4" fmla="*/ 7315200 w 7341326"/>
              <a:gd name="connsiteY4" fmla="*/ 1071155 h 1689463"/>
              <a:gd name="connsiteX5" fmla="*/ 7341326 w 7341326"/>
              <a:gd name="connsiteY5" fmla="*/ 0 h 1689463"/>
              <a:gd name="connsiteX6" fmla="*/ 17417 w 7341326"/>
              <a:gd name="connsiteY6" fmla="*/ 0 h 1689463"/>
              <a:gd name="connsiteX0" fmla="*/ 8708 w 7341326"/>
              <a:gd name="connsiteY0" fmla="*/ 0 h 1785257"/>
              <a:gd name="connsiteX1" fmla="*/ 0 w 7341326"/>
              <a:gd name="connsiteY1" fmla="*/ 1776549 h 1785257"/>
              <a:gd name="connsiteX2" fmla="*/ 4197531 w 7341326"/>
              <a:gd name="connsiteY2" fmla="*/ 1785257 h 1785257"/>
              <a:gd name="connsiteX3" fmla="*/ 4180114 w 7341326"/>
              <a:gd name="connsiteY3" fmla="*/ 1158240 h 1785257"/>
              <a:gd name="connsiteX4" fmla="*/ 7315200 w 7341326"/>
              <a:gd name="connsiteY4" fmla="*/ 1166949 h 1785257"/>
              <a:gd name="connsiteX5" fmla="*/ 7341326 w 7341326"/>
              <a:gd name="connsiteY5" fmla="*/ 95794 h 1785257"/>
              <a:gd name="connsiteX6" fmla="*/ 8708 w 7341326"/>
              <a:gd name="connsiteY6" fmla="*/ 0 h 1785257"/>
              <a:gd name="connsiteX0" fmla="*/ 8708 w 7315200"/>
              <a:gd name="connsiteY0" fmla="*/ 34834 h 1820091"/>
              <a:gd name="connsiteX1" fmla="*/ 0 w 7315200"/>
              <a:gd name="connsiteY1" fmla="*/ 1811383 h 1820091"/>
              <a:gd name="connsiteX2" fmla="*/ 4197531 w 7315200"/>
              <a:gd name="connsiteY2" fmla="*/ 1820091 h 1820091"/>
              <a:gd name="connsiteX3" fmla="*/ 4180114 w 7315200"/>
              <a:gd name="connsiteY3" fmla="*/ 1193074 h 1820091"/>
              <a:gd name="connsiteX4" fmla="*/ 7315200 w 7315200"/>
              <a:gd name="connsiteY4" fmla="*/ 1201783 h 1820091"/>
              <a:gd name="connsiteX5" fmla="*/ 7297783 w 7315200"/>
              <a:gd name="connsiteY5" fmla="*/ 0 h 1820091"/>
              <a:gd name="connsiteX6" fmla="*/ 8708 w 7315200"/>
              <a:gd name="connsiteY6" fmla="*/ 34834 h 1820091"/>
              <a:gd name="connsiteX0" fmla="*/ 8708 w 7315200"/>
              <a:gd name="connsiteY0" fmla="*/ 69668 h 1854925"/>
              <a:gd name="connsiteX1" fmla="*/ 0 w 7315200"/>
              <a:gd name="connsiteY1" fmla="*/ 1846217 h 1854925"/>
              <a:gd name="connsiteX2" fmla="*/ 4197531 w 7315200"/>
              <a:gd name="connsiteY2" fmla="*/ 1854925 h 1854925"/>
              <a:gd name="connsiteX3" fmla="*/ 4180114 w 7315200"/>
              <a:gd name="connsiteY3" fmla="*/ 1227908 h 1854925"/>
              <a:gd name="connsiteX4" fmla="*/ 7315200 w 7315200"/>
              <a:gd name="connsiteY4" fmla="*/ 1236617 h 1854925"/>
              <a:gd name="connsiteX5" fmla="*/ 7297783 w 7315200"/>
              <a:gd name="connsiteY5" fmla="*/ 0 h 1854925"/>
              <a:gd name="connsiteX6" fmla="*/ 8708 w 7315200"/>
              <a:gd name="connsiteY6" fmla="*/ 69668 h 1854925"/>
              <a:gd name="connsiteX0" fmla="*/ 8708 w 7315200"/>
              <a:gd name="connsiteY0" fmla="*/ 69668 h 1854925"/>
              <a:gd name="connsiteX1" fmla="*/ 0 w 7315200"/>
              <a:gd name="connsiteY1" fmla="*/ 1846217 h 1854925"/>
              <a:gd name="connsiteX2" fmla="*/ 4197531 w 7315200"/>
              <a:gd name="connsiteY2" fmla="*/ 1854925 h 1854925"/>
              <a:gd name="connsiteX3" fmla="*/ 4197531 w 7315200"/>
              <a:gd name="connsiteY3" fmla="*/ 1201782 h 1854925"/>
              <a:gd name="connsiteX4" fmla="*/ 7315200 w 7315200"/>
              <a:gd name="connsiteY4" fmla="*/ 1236617 h 1854925"/>
              <a:gd name="connsiteX5" fmla="*/ 7297783 w 7315200"/>
              <a:gd name="connsiteY5" fmla="*/ 0 h 1854925"/>
              <a:gd name="connsiteX6" fmla="*/ 8708 w 7315200"/>
              <a:gd name="connsiteY6" fmla="*/ 69668 h 1854925"/>
              <a:gd name="connsiteX0" fmla="*/ 8708 w 7315200"/>
              <a:gd name="connsiteY0" fmla="*/ 69668 h 1854925"/>
              <a:gd name="connsiteX1" fmla="*/ 0 w 7315200"/>
              <a:gd name="connsiteY1" fmla="*/ 1846217 h 1854925"/>
              <a:gd name="connsiteX2" fmla="*/ 4197531 w 7315200"/>
              <a:gd name="connsiteY2" fmla="*/ 1854925 h 1854925"/>
              <a:gd name="connsiteX3" fmla="*/ 4197531 w 7315200"/>
              <a:gd name="connsiteY3" fmla="*/ 1201782 h 1854925"/>
              <a:gd name="connsiteX4" fmla="*/ 7315200 w 7315200"/>
              <a:gd name="connsiteY4" fmla="*/ 1193074 h 1854925"/>
              <a:gd name="connsiteX5" fmla="*/ 7297783 w 7315200"/>
              <a:gd name="connsiteY5" fmla="*/ 0 h 1854925"/>
              <a:gd name="connsiteX6" fmla="*/ 8708 w 7315200"/>
              <a:gd name="connsiteY6" fmla="*/ 69668 h 1854925"/>
              <a:gd name="connsiteX0" fmla="*/ 8708 w 7315200"/>
              <a:gd name="connsiteY0" fmla="*/ 8708 h 1793965"/>
              <a:gd name="connsiteX1" fmla="*/ 0 w 7315200"/>
              <a:gd name="connsiteY1" fmla="*/ 1785257 h 1793965"/>
              <a:gd name="connsiteX2" fmla="*/ 4197531 w 7315200"/>
              <a:gd name="connsiteY2" fmla="*/ 1793965 h 1793965"/>
              <a:gd name="connsiteX3" fmla="*/ 4197531 w 7315200"/>
              <a:gd name="connsiteY3" fmla="*/ 1140822 h 1793965"/>
              <a:gd name="connsiteX4" fmla="*/ 7315200 w 7315200"/>
              <a:gd name="connsiteY4" fmla="*/ 1132114 h 1793965"/>
              <a:gd name="connsiteX5" fmla="*/ 7306492 w 7315200"/>
              <a:gd name="connsiteY5" fmla="*/ 0 h 1793965"/>
              <a:gd name="connsiteX6" fmla="*/ 8708 w 7315200"/>
              <a:gd name="connsiteY6" fmla="*/ 8708 h 1793965"/>
              <a:gd name="connsiteX0" fmla="*/ 8708 w 7367557"/>
              <a:gd name="connsiteY0" fmla="*/ 0 h 1785257"/>
              <a:gd name="connsiteX1" fmla="*/ 0 w 7367557"/>
              <a:gd name="connsiteY1" fmla="*/ 1776549 h 1785257"/>
              <a:gd name="connsiteX2" fmla="*/ 4197531 w 7367557"/>
              <a:gd name="connsiteY2" fmla="*/ 1785257 h 1785257"/>
              <a:gd name="connsiteX3" fmla="*/ 4197531 w 7367557"/>
              <a:gd name="connsiteY3" fmla="*/ 1132114 h 1785257"/>
              <a:gd name="connsiteX4" fmla="*/ 7315200 w 7367557"/>
              <a:gd name="connsiteY4" fmla="*/ 1123406 h 1785257"/>
              <a:gd name="connsiteX5" fmla="*/ 7367452 w 7367557"/>
              <a:gd name="connsiteY5" fmla="*/ 139338 h 1785257"/>
              <a:gd name="connsiteX6" fmla="*/ 8708 w 7367557"/>
              <a:gd name="connsiteY6" fmla="*/ 0 h 1785257"/>
              <a:gd name="connsiteX0" fmla="*/ 837 w 7368395"/>
              <a:gd name="connsiteY0" fmla="*/ 52250 h 1645919"/>
              <a:gd name="connsiteX1" fmla="*/ 838 w 7368395"/>
              <a:gd name="connsiteY1" fmla="*/ 1637211 h 1645919"/>
              <a:gd name="connsiteX2" fmla="*/ 4198369 w 7368395"/>
              <a:gd name="connsiteY2" fmla="*/ 1645919 h 1645919"/>
              <a:gd name="connsiteX3" fmla="*/ 4198369 w 7368395"/>
              <a:gd name="connsiteY3" fmla="*/ 992776 h 1645919"/>
              <a:gd name="connsiteX4" fmla="*/ 7316038 w 7368395"/>
              <a:gd name="connsiteY4" fmla="*/ 984068 h 1645919"/>
              <a:gd name="connsiteX5" fmla="*/ 7368290 w 7368395"/>
              <a:gd name="connsiteY5" fmla="*/ 0 h 1645919"/>
              <a:gd name="connsiteX6" fmla="*/ 837 w 7368395"/>
              <a:gd name="connsiteY6" fmla="*/ 52250 h 1645919"/>
              <a:gd name="connsiteX0" fmla="*/ 186 w 7393869"/>
              <a:gd name="connsiteY0" fmla="*/ 0 h 1785257"/>
              <a:gd name="connsiteX1" fmla="*/ 26312 w 7393869"/>
              <a:gd name="connsiteY1" fmla="*/ 1776549 h 1785257"/>
              <a:gd name="connsiteX2" fmla="*/ 4223843 w 7393869"/>
              <a:gd name="connsiteY2" fmla="*/ 1785257 h 1785257"/>
              <a:gd name="connsiteX3" fmla="*/ 4223843 w 7393869"/>
              <a:gd name="connsiteY3" fmla="*/ 1132114 h 1785257"/>
              <a:gd name="connsiteX4" fmla="*/ 7341512 w 7393869"/>
              <a:gd name="connsiteY4" fmla="*/ 1123406 h 1785257"/>
              <a:gd name="connsiteX5" fmla="*/ 7393764 w 7393869"/>
              <a:gd name="connsiteY5" fmla="*/ 139338 h 1785257"/>
              <a:gd name="connsiteX6" fmla="*/ 186 w 7393869"/>
              <a:gd name="connsiteY6" fmla="*/ 0 h 1785257"/>
              <a:gd name="connsiteX0" fmla="*/ 186 w 7341512"/>
              <a:gd name="connsiteY0" fmla="*/ 34833 h 1820090"/>
              <a:gd name="connsiteX1" fmla="*/ 26312 w 7341512"/>
              <a:gd name="connsiteY1" fmla="*/ 1811382 h 1820090"/>
              <a:gd name="connsiteX2" fmla="*/ 4223843 w 7341512"/>
              <a:gd name="connsiteY2" fmla="*/ 1820090 h 1820090"/>
              <a:gd name="connsiteX3" fmla="*/ 4223843 w 7341512"/>
              <a:gd name="connsiteY3" fmla="*/ 1166947 h 1820090"/>
              <a:gd name="connsiteX4" fmla="*/ 7341512 w 7341512"/>
              <a:gd name="connsiteY4" fmla="*/ 1158239 h 1820090"/>
              <a:gd name="connsiteX5" fmla="*/ 7289261 w 7341512"/>
              <a:gd name="connsiteY5" fmla="*/ 0 h 1820090"/>
              <a:gd name="connsiteX6" fmla="*/ 186 w 7341512"/>
              <a:gd name="connsiteY6" fmla="*/ 34833 h 1820090"/>
              <a:gd name="connsiteX0" fmla="*/ 186 w 7341512"/>
              <a:gd name="connsiteY0" fmla="*/ 0 h 1785257"/>
              <a:gd name="connsiteX1" fmla="*/ 26312 w 7341512"/>
              <a:gd name="connsiteY1" fmla="*/ 1776549 h 1785257"/>
              <a:gd name="connsiteX2" fmla="*/ 4223843 w 7341512"/>
              <a:gd name="connsiteY2" fmla="*/ 1785257 h 1785257"/>
              <a:gd name="connsiteX3" fmla="*/ 4223843 w 7341512"/>
              <a:gd name="connsiteY3" fmla="*/ 1132114 h 1785257"/>
              <a:gd name="connsiteX4" fmla="*/ 7341512 w 7341512"/>
              <a:gd name="connsiteY4" fmla="*/ 1123406 h 1785257"/>
              <a:gd name="connsiteX5" fmla="*/ 7332804 w 7341512"/>
              <a:gd name="connsiteY5" fmla="*/ 26127 h 1785257"/>
              <a:gd name="connsiteX6" fmla="*/ 186 w 7341512"/>
              <a:gd name="connsiteY6" fmla="*/ 0 h 1785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341512" h="1785257">
                <a:moveTo>
                  <a:pt x="186" y="0"/>
                </a:moveTo>
                <a:cubicBezTo>
                  <a:pt x="-2717" y="592183"/>
                  <a:pt x="29215" y="1184366"/>
                  <a:pt x="26312" y="1776549"/>
                </a:cubicBezTo>
                <a:lnTo>
                  <a:pt x="4223843" y="1785257"/>
                </a:lnTo>
                <a:lnTo>
                  <a:pt x="4223843" y="1132114"/>
                </a:lnTo>
                <a:lnTo>
                  <a:pt x="7341512" y="1123406"/>
                </a:lnTo>
                <a:cubicBezTo>
                  <a:pt x="7338609" y="746035"/>
                  <a:pt x="7335707" y="403498"/>
                  <a:pt x="7332804" y="26127"/>
                </a:cubicBezTo>
                <a:lnTo>
                  <a:pt x="186" y="0"/>
                </a:lnTo>
                <a:close/>
              </a:path>
            </a:pathLst>
          </a:custGeom>
          <a:noFill/>
          <a:ln>
            <a:solidFill>
              <a:srgbClr val="E100E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D08F9965-BB78-D0A1-6786-66C086BAC026}"/>
              </a:ext>
            </a:extLst>
          </p:cNvPr>
          <p:cNvSpPr/>
          <p:nvPr/>
        </p:nvSpPr>
        <p:spPr>
          <a:xfrm>
            <a:off x="69550" y="4152741"/>
            <a:ext cx="4642440" cy="2608449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869E40E2-95FF-105F-67FB-F46B055FCD2C}"/>
              </a:ext>
            </a:extLst>
          </p:cNvPr>
          <p:cNvSpPr/>
          <p:nvPr/>
        </p:nvSpPr>
        <p:spPr>
          <a:xfrm>
            <a:off x="5003261" y="4235483"/>
            <a:ext cx="4111251" cy="2209302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1" name="Connector: Elbow 120">
            <a:extLst>
              <a:ext uri="{FF2B5EF4-FFF2-40B4-BE49-F238E27FC236}">
                <a16:creationId xmlns:a16="http://schemas.microsoft.com/office/drawing/2014/main" id="{41F5619A-2840-901F-98DB-0E1129641327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979320" y="5516560"/>
            <a:ext cx="2011680" cy="27432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20B30303-1A5D-21CC-F707-4D3161B74039}"/>
              </a:ext>
            </a:extLst>
          </p:cNvPr>
          <p:cNvCxnSpPr>
            <a:cxnSpLocks/>
          </p:cNvCxnSpPr>
          <p:nvPr/>
        </p:nvCxnSpPr>
        <p:spPr>
          <a:xfrm flipH="1">
            <a:off x="4524409" y="6664311"/>
            <a:ext cx="33532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54643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8072D44-6A80-D7E9-FB02-3CEDCD068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99611"/>
            <a:ext cx="2057400" cy="365125"/>
          </a:xfrm>
        </p:spPr>
        <p:txBody>
          <a:bodyPr/>
          <a:lstStyle/>
          <a:p>
            <a:fld id="{8FB7C883-B5AB-4F1C-8127-8D19C684E47C}" type="slidenum">
              <a:rPr lang="zh-TW" altLang="en-US" smtClean="0"/>
              <a:t>9</a:t>
            </a:fld>
            <a:endParaRPr lang="zh-TW" altLang="en-US"/>
          </a:p>
        </p:txBody>
      </p:sp>
      <p:sp>
        <p:nvSpPr>
          <p:cNvPr id="10" name="文字方塊 124">
            <a:extLst>
              <a:ext uri="{FF2B5EF4-FFF2-40B4-BE49-F238E27FC236}">
                <a16:creationId xmlns:a16="http://schemas.microsoft.com/office/drawing/2014/main" id="{8FBD079C-FE87-9EB6-3330-43AF5B39CABC}"/>
              </a:ext>
            </a:extLst>
          </p:cNvPr>
          <p:cNvSpPr txBox="1"/>
          <p:nvPr/>
        </p:nvSpPr>
        <p:spPr>
          <a:xfrm>
            <a:off x="7336514" y="1497419"/>
            <a:ext cx="116655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TW" sz="1000" b="1" dirty="0">
                <a:latin typeface="Calibri" panose="020F0502020204030204"/>
                <a:ea typeface="新細明體" panose="02020500000000000000" pitchFamily="18" charset="-120"/>
              </a:rPr>
              <a:t>Content Aggregator</a:t>
            </a:r>
          </a:p>
          <a:p>
            <a:pPr>
              <a:defRPr/>
            </a:pPr>
            <a:endParaRPr lang="en-US" altLang="zh-TW" sz="1000" b="1" dirty="0"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12" name="文字方塊 124">
            <a:extLst>
              <a:ext uri="{FF2B5EF4-FFF2-40B4-BE49-F238E27FC236}">
                <a16:creationId xmlns:a16="http://schemas.microsoft.com/office/drawing/2014/main" id="{EA46A365-3F40-54D2-279A-B4CC8707B33A}"/>
              </a:ext>
            </a:extLst>
          </p:cNvPr>
          <p:cNvSpPr txBox="1"/>
          <p:nvPr/>
        </p:nvSpPr>
        <p:spPr>
          <a:xfrm>
            <a:off x="7591559" y="42174"/>
            <a:ext cx="15714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tabLst>
                <a:tab pos="1262063" algn="l"/>
              </a:tabLst>
              <a:defRPr/>
            </a:pPr>
            <a:r>
              <a:rPr lang="en-US" altLang="zh-TW" sz="800" dirty="0">
                <a:solidFill>
                  <a:schemeClr val="tx1"/>
                </a:solidFill>
                <a:latin typeface="Calibri" panose="020F0502020204030204"/>
                <a:ea typeface="新細明體" panose="02020500000000000000" pitchFamily="18" charset="-120"/>
              </a:rPr>
              <a:t>1 Image Volume </a:t>
            </a:r>
            <a:r>
              <a:rPr lang="en-US" altLang="zh-TW" sz="800" dirty="0">
                <a:solidFill>
                  <a:schemeClr val="tx1"/>
                </a:solidFill>
                <a:latin typeface="Calibri" panose="020F0502020204030204"/>
                <a:ea typeface="新細明體" panose="02020500000000000000" pitchFamily="18" charset="-120"/>
                <a:sym typeface="Wingdings" panose="05000000000000000000" pitchFamily="2" charset="2"/>
              </a:rPr>
              <a:t> 1 to 4 VOIs</a:t>
            </a:r>
            <a:endParaRPr lang="en-US" altLang="zh-TW" sz="800" dirty="0">
              <a:solidFill>
                <a:schemeClr val="tx1"/>
              </a:solidFill>
              <a:latin typeface="Calibri" panose="020F0502020204030204"/>
              <a:ea typeface="新細明體" panose="02020500000000000000" pitchFamily="18" charset="-120"/>
            </a:endParaRPr>
          </a:p>
          <a:p>
            <a:pPr lvl="0">
              <a:tabLst>
                <a:tab pos="1262063" algn="l"/>
              </a:tabLst>
              <a:defRPr/>
            </a:pPr>
            <a:r>
              <a:rPr lang="en-US" altLang="zh-TW" sz="800" dirty="0">
                <a:solidFill>
                  <a:schemeClr val="tx1"/>
                </a:solidFill>
                <a:latin typeface="Calibri" panose="020F0502020204030204"/>
                <a:ea typeface="新細明體" panose="02020500000000000000" pitchFamily="18" charset="-120"/>
              </a:rPr>
              <a:t>1 VOI </a:t>
            </a:r>
            <a:r>
              <a:rPr lang="en-US" altLang="zh-TW" sz="800" dirty="0">
                <a:solidFill>
                  <a:schemeClr val="tx1"/>
                </a:solidFill>
                <a:latin typeface="Calibri" panose="020F0502020204030204"/>
                <a:ea typeface="新細明體" panose="02020500000000000000" pitchFamily="18" charset="-120"/>
                <a:sym typeface="Wingdings" panose="05000000000000000000" pitchFamily="2" charset="2"/>
              </a:rPr>
              <a:t> 1 nodule </a:t>
            </a:r>
            <a:endParaRPr lang="en-US" altLang="zh-TW" sz="800" dirty="0">
              <a:solidFill>
                <a:schemeClr val="tx1"/>
              </a:solidFill>
              <a:latin typeface="Calibri" panose="020F0502020204030204"/>
              <a:ea typeface="新細明體" panose="02020500000000000000" pitchFamily="18" charset="-120"/>
            </a:endParaRPr>
          </a:p>
          <a:p>
            <a:pPr lvl="0">
              <a:tabLst>
                <a:tab pos="1262063" algn="l"/>
              </a:tabLst>
              <a:defRPr/>
            </a:pPr>
            <a:r>
              <a:rPr lang="en-US" altLang="zh-TW" sz="800" dirty="0">
                <a:solidFill>
                  <a:schemeClr val="tx1"/>
                </a:solidFill>
                <a:latin typeface="Calibri" panose="020F0502020204030204"/>
                <a:ea typeface="新細明體" panose="02020500000000000000" pitchFamily="18" charset="-120"/>
              </a:rPr>
              <a:t>1 nodule in 1 VOI</a:t>
            </a: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E81D717E-C4F1-8DCD-8291-868048735497}"/>
              </a:ext>
            </a:extLst>
          </p:cNvPr>
          <p:cNvGrpSpPr/>
          <p:nvPr/>
        </p:nvGrpSpPr>
        <p:grpSpPr>
          <a:xfrm>
            <a:off x="0" y="629557"/>
            <a:ext cx="8229258" cy="2127705"/>
            <a:chOff x="1419371" y="2296924"/>
            <a:chExt cx="8229258" cy="2127705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2E8748AB-72F3-79A7-01CB-EF162524E6C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19371" y="2480227"/>
              <a:ext cx="5143140" cy="1938991"/>
            </a:xfrm>
            <a:prstGeom prst="rect">
              <a:avLst/>
            </a:prstGeom>
          </p:spPr>
        </p:pic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63BCE15A-F96A-246A-BB82-DE23D7E8CE20}"/>
                </a:ext>
              </a:extLst>
            </p:cNvPr>
            <p:cNvSpPr/>
            <p:nvPr/>
          </p:nvSpPr>
          <p:spPr>
            <a:xfrm>
              <a:off x="2710647" y="2460193"/>
              <a:ext cx="4422276" cy="1576518"/>
            </a:xfrm>
            <a:prstGeom prst="rect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文字方塊 124">
                  <a:extLst>
                    <a:ext uri="{FF2B5EF4-FFF2-40B4-BE49-F238E27FC236}">
                      <a16:creationId xmlns:a16="http://schemas.microsoft.com/office/drawing/2014/main" id="{AD42B137-6090-D2CE-B2E0-368F635C407F}"/>
                    </a:ext>
                  </a:extLst>
                </p:cNvPr>
                <p:cNvSpPr txBox="1"/>
                <p:nvPr/>
              </p:nvSpPr>
              <p:spPr>
                <a:xfrm>
                  <a:off x="1554584" y="3786915"/>
                  <a:ext cx="1653276" cy="34406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defRPr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TW" sz="8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altLang="zh-TW" sz="800" i="1" dirty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800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zh-TW" sz="800" i="1" dirty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altLang="zh-TW" sz="8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sz="800" dirty="0">
                          <a:latin typeface="Cambria Math" panose="020405030504060302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en-US" altLang="zh-TW" sz="800" b="0" i="1" dirty="0" smtClean="0"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</m:ctrlPr>
                        </m:sSubPr>
                        <m:e>
                          <m:r>
                            <a:rPr lang="en-US" altLang="zh-TW" sz="800" b="0" i="1" dirty="0" smtClean="0"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800" b="0" i="1" dirty="0" smtClean="0"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  <m:t>𝑣</m:t>
                          </m:r>
                          <m:r>
                            <a:rPr lang="en-US" altLang="zh-TW" sz="800" b="0" i="1" dirty="0" smtClean="0"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  <m:t>,,</m:t>
                          </m:r>
                          <m:r>
                            <a:rPr lang="en-US" altLang="zh-TW" sz="800" b="0" i="1" dirty="0" smtClean="0"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  <m:t>𝑖</m:t>
                          </m:r>
                        </m:sub>
                      </m:sSub>
                    </m:oMath>
                  </a14:m>
                  <a:r>
                    <a:rPr lang="en-US" altLang="zh-TW" sz="800" dirty="0">
                      <a:latin typeface="Calibri" panose="020F0502020204030204"/>
                      <a:ea typeface="新細明體" panose="02020500000000000000" pitchFamily="18" charset="-120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altLang="zh-TW" sz="800" dirty="0">
                          <a:latin typeface="Cambria Math" panose="02040503050406030204" pitchFamily="18" charset="0"/>
                          <a:ea typeface="新細明體" panose="02020500000000000000" pitchFamily="18" charset="-120"/>
                        </a:rPr>
                        <m:t>(</m:t>
                      </m:r>
                      <m:r>
                        <a:rPr lang="en-US" altLang="zh-TW" sz="800" b="0" i="0" dirty="0" smtClean="0">
                          <a:latin typeface="Cambria Math" panose="02040503050406030204" pitchFamily="18" charset="0"/>
                          <a:ea typeface="新細明體" panose="02020500000000000000" pitchFamily="18" charset="-120"/>
                        </a:rPr>
                        <m:t>64</m:t>
                      </m:r>
                      <m:r>
                        <a:rPr lang="en-US" altLang="zh-TW" sz="800" dirty="0">
                          <a:latin typeface="Cambria Math" panose="02040503050406030204" pitchFamily="18" charset="0"/>
                          <a:ea typeface="新細明體" panose="02020500000000000000" pitchFamily="18" charset="-120"/>
                        </a:rPr>
                        <m:t>×</m:t>
                      </m:r>
                      <m:r>
                        <a:rPr lang="en-US" altLang="zh-TW" sz="800" b="0" i="0" dirty="0" smtClean="0">
                          <a:latin typeface="Cambria Math" panose="02040503050406030204" pitchFamily="18" charset="0"/>
                          <a:ea typeface="新細明體" panose="02020500000000000000" pitchFamily="18" charset="-120"/>
                        </a:rPr>
                        <m:t>64</m:t>
                      </m:r>
                      <m:r>
                        <a:rPr lang="en-US" altLang="zh-TW" sz="800" dirty="0">
                          <a:latin typeface="Cambria Math" panose="02040503050406030204" pitchFamily="18" charset="0"/>
                          <a:ea typeface="新細明體" panose="02020500000000000000" pitchFamily="18" charset="-120"/>
                        </a:rPr>
                        <m:t>×1</m:t>
                      </m:r>
                      <m:r>
                        <a:rPr lang="en-US" altLang="zh-TW" sz="800" dirty="0">
                          <a:latin typeface="Cambria Math" panose="02040503050406030204" pitchFamily="18" charset="0"/>
                          <a:ea typeface="新細明體" panose="02020500000000000000" pitchFamily="18" charset="-120"/>
                        </a:rPr>
                        <m:t>𝑐</m:t>
                      </m:r>
                      <m:r>
                        <a:rPr lang="en-US" altLang="zh-TW" sz="800" dirty="0">
                          <a:latin typeface="Cambria Math" panose="02040503050406030204" pitchFamily="18" charset="0"/>
                          <a:ea typeface="新細明體" panose="02020500000000000000" pitchFamily="18" charset="-120"/>
                        </a:rPr>
                        <m:t>)</m:t>
                      </m:r>
                    </m:oMath>
                  </a14:m>
                  <a:r>
                    <a:rPr lang="en-US" altLang="zh-TW" sz="800" dirty="0">
                      <a:latin typeface="Calibri" panose="020F0502020204030204"/>
                      <a:ea typeface="新細明體" panose="02020500000000000000" pitchFamily="18" charset="-120"/>
                    </a:rPr>
                    <a:t>/slice where </a:t>
                  </a:r>
                  <a:r>
                    <a:rPr lang="en-US" sz="800" dirty="0">
                      <a:latin typeface="Calibri" panose="020F0502020204030204"/>
                      <a:ea typeface="新細明體" panose="02020500000000000000" pitchFamily="18" charset="-120"/>
                    </a:rPr>
                    <a:t> </a:t>
                  </a:r>
                  <a:r>
                    <a:rPr lang="en-US" sz="800" dirty="0" err="1">
                      <a:latin typeface="Calibri" panose="020F0502020204030204"/>
                      <a:ea typeface="新細明體" panose="02020500000000000000" pitchFamily="18" charset="-120"/>
                    </a:rPr>
                    <a:t>i</a:t>
                  </a:r>
                  <a:r>
                    <a:rPr lang="en-US" sz="800" dirty="0">
                      <a:latin typeface="Calibri" panose="020F0502020204030204"/>
                      <a:ea typeface="新細明體" panose="02020500000000000000" pitchFamily="18" charset="-120"/>
                    </a:rPr>
                    <a:t>=1st,..,64th slice. </a:t>
                  </a:r>
                  <a:endParaRPr lang="en-US" altLang="zh-TW" sz="800" dirty="0">
                    <a:latin typeface="Calibri" panose="020F0502020204030204"/>
                    <a:ea typeface="新細明體" panose="02020500000000000000" pitchFamily="18" charset="-120"/>
                  </a:endParaRPr>
                </a:p>
              </p:txBody>
            </p:sp>
          </mc:Choice>
          <mc:Fallback xmlns="">
            <p:sp>
              <p:nvSpPr>
                <p:cNvPr id="19" name="文字方塊 124">
                  <a:extLst>
                    <a:ext uri="{FF2B5EF4-FFF2-40B4-BE49-F238E27FC236}">
                      <a16:creationId xmlns:a16="http://schemas.microsoft.com/office/drawing/2014/main" id="{AD42B137-6090-D2CE-B2E0-368F635C407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54584" y="3786915"/>
                  <a:ext cx="1653276" cy="344069"/>
                </a:xfrm>
                <a:prstGeom prst="rect">
                  <a:avLst/>
                </a:prstGeom>
                <a:blipFill>
                  <a:blip r:embed="rId4"/>
                  <a:stretch>
                    <a:fillRect b="-53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文字方塊 124">
                  <a:extLst>
                    <a:ext uri="{FF2B5EF4-FFF2-40B4-BE49-F238E27FC236}">
                      <a16:creationId xmlns:a16="http://schemas.microsoft.com/office/drawing/2014/main" id="{2706FF14-6749-453E-B02E-719CE21889FC}"/>
                    </a:ext>
                  </a:extLst>
                </p:cNvPr>
                <p:cNvSpPr txBox="1"/>
                <p:nvPr/>
              </p:nvSpPr>
              <p:spPr>
                <a:xfrm>
                  <a:off x="3666166" y="3627629"/>
                  <a:ext cx="1198287" cy="34406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defRPr/>
                  </a:pPr>
                  <a:r>
                    <a:rPr lang="en-US" altLang="zh-TW" sz="800" dirty="0">
                      <a:solidFill>
                        <a:srgbClr val="C55A11"/>
                      </a:solidFill>
                    </a:rPr>
                    <a:t>Slices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TW" sz="800" i="1">
                              <a:solidFill>
                                <a:srgbClr val="C55A1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TW" sz="800" i="1">
                                  <a:solidFill>
                                    <a:srgbClr val="C55A1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800" i="1">
                                  <a:solidFill>
                                    <a:srgbClr val="C55A1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zh-TW" sz="800" i="1">
                              <a:solidFill>
                                <a:srgbClr val="C55A1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altLang="zh-TW" sz="800" i="1">
                              <a:solidFill>
                                <a:srgbClr val="C55A1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800" i="1">
                              <a:solidFill>
                                <a:srgbClr val="C55A1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a14:m>
                  <a:r>
                    <a:rPr lang="en-US" altLang="zh-TW" sz="800" dirty="0">
                      <a:solidFill>
                        <a:srgbClr val="C55A11"/>
                      </a:solidFill>
                    </a:rPr>
                    <a:t> </a:t>
                  </a:r>
                </a:p>
                <a:p>
                  <a:pPr>
                    <a:defRPr/>
                  </a:pPr>
                  <a:r>
                    <a:rPr lang="en-US" altLang="zh-TW" sz="800" dirty="0"/>
                    <a:t>(</a:t>
                  </a:r>
                  <a14:m>
                    <m:oMath xmlns:m="http://schemas.openxmlformats.org/officeDocument/2006/math">
                      <m:r>
                        <a:rPr lang="en-US" altLang="zh-TW" sz="8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8×</m:t>
                      </m:r>
                      <m:r>
                        <a:rPr lang="en-US" altLang="zh-TW" sz="8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8</m:t>
                      </m:r>
                      <m:r>
                        <a:rPr lang="en-US" altLang="zh-TW" sz="8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×256</m:t>
                      </m:r>
                      <m:r>
                        <a:rPr lang="en-US" altLang="zh-TW" sz="8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</m:oMath>
                  </a14:m>
                  <a:r>
                    <a:rPr lang="en-US" altLang="zh-TW" sz="800" dirty="0"/>
                    <a:t>)/slice</a:t>
                  </a:r>
                  <a:endParaRPr lang="en-US" altLang="zh-TW" sz="800" dirty="0">
                    <a:latin typeface="Calibri" panose="020F0502020204030204"/>
                    <a:ea typeface="新細明體" panose="02020500000000000000" pitchFamily="18" charset="-120"/>
                  </a:endParaRPr>
                </a:p>
              </p:txBody>
            </p:sp>
          </mc:Choice>
          <mc:Fallback xmlns="">
            <p:sp>
              <p:nvSpPr>
                <p:cNvPr id="20" name="文字方塊 124">
                  <a:extLst>
                    <a:ext uri="{FF2B5EF4-FFF2-40B4-BE49-F238E27FC236}">
                      <a16:creationId xmlns:a16="http://schemas.microsoft.com/office/drawing/2014/main" id="{2706FF14-6749-453E-B02E-719CE21889F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66166" y="3627629"/>
                  <a:ext cx="1198287" cy="344069"/>
                </a:xfrm>
                <a:prstGeom prst="rect">
                  <a:avLst/>
                </a:prstGeom>
                <a:blipFill>
                  <a:blip r:embed="rId5"/>
                  <a:stretch>
                    <a:fillRect b="-71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" name="文字方塊 124">
              <a:extLst>
                <a:ext uri="{FF2B5EF4-FFF2-40B4-BE49-F238E27FC236}">
                  <a16:creationId xmlns:a16="http://schemas.microsoft.com/office/drawing/2014/main" id="{ADB49A78-BA42-D63E-18C1-2BA983DE45B9}"/>
                </a:ext>
              </a:extLst>
            </p:cNvPr>
            <p:cNvSpPr txBox="1"/>
            <p:nvPr/>
          </p:nvSpPr>
          <p:spPr>
            <a:xfrm>
              <a:off x="1609109" y="2856572"/>
              <a:ext cx="13914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sz="1200" dirty="0" err="1">
                  <a:latin typeface="Calibri" panose="020F0502020204030204"/>
                  <a:ea typeface="新細明體" panose="02020500000000000000" pitchFamily="18" charset="-120"/>
                </a:rPr>
                <a:t>i</a:t>
              </a:r>
              <a:r>
                <a:rPr lang="en-US" sz="1200" dirty="0">
                  <a:latin typeface="Calibri" panose="020F0502020204030204"/>
                  <a:ea typeface="新細明體" panose="02020500000000000000" pitchFamily="18" charset="-120"/>
                </a:rPr>
                <a:t>=1st,..,64th slice. </a:t>
              </a:r>
              <a:endParaRPr lang="en-US" altLang="zh-TW" sz="1200" dirty="0">
                <a:latin typeface="Calibri" panose="020F0502020204030204"/>
                <a:ea typeface="新細明體" panose="02020500000000000000" pitchFamily="18" charset="-12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文字方塊 124">
                  <a:extLst>
                    <a:ext uri="{FF2B5EF4-FFF2-40B4-BE49-F238E27FC236}">
                      <a16:creationId xmlns:a16="http://schemas.microsoft.com/office/drawing/2014/main" id="{3B2E0705-D045-B0C9-DA5B-A2E6AE6D55A0}"/>
                    </a:ext>
                  </a:extLst>
                </p:cNvPr>
                <p:cNvSpPr txBox="1"/>
                <p:nvPr/>
              </p:nvSpPr>
              <p:spPr>
                <a:xfrm>
                  <a:off x="4507415" y="3546243"/>
                  <a:ext cx="1192688" cy="34868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defRPr/>
                  </a:pPr>
                  <a:r>
                    <a:rPr lang="en-US" altLang="zh-TW" sz="800" dirty="0">
                      <a:solidFill>
                        <a:schemeClr val="accent2"/>
                      </a:solidFill>
                    </a:rPr>
                    <a:t>Tokens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TW" sz="8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8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8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altLang="zh-TW" sz="8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8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a14:m>
                  <a:r>
                    <a:rPr lang="en-US" altLang="zh-TW" sz="800" dirty="0">
                      <a:solidFill>
                        <a:schemeClr val="accent2"/>
                      </a:solidFill>
                    </a:rPr>
                    <a:t> </a:t>
                  </a:r>
                </a:p>
                <a:p>
                  <a:pPr>
                    <a:defRPr/>
                  </a:pPr>
                  <a:r>
                    <a:rPr lang="en-US" altLang="zh-TW" sz="800" dirty="0">
                      <a:solidFill>
                        <a:schemeClr val="tx1"/>
                      </a:solidFill>
                    </a:rPr>
                    <a:t>(</a:t>
                  </a:r>
                  <a14:m>
                    <m:oMath xmlns:m="http://schemas.openxmlformats.org/officeDocument/2006/math">
                      <m:r>
                        <a:rPr lang="en-US" altLang="zh-TW" sz="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altLang="zh-TW" sz="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×1</m:t>
                      </m:r>
                      <m:r>
                        <a:rPr lang="en-US" altLang="zh-TW" sz="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TW" sz="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256</m:t>
                      </m:r>
                      <m:r>
                        <a:rPr lang="en-US" altLang="zh-TW" sz="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</m:oMath>
                  </a14:m>
                  <a:r>
                    <a:rPr lang="en-US" altLang="zh-TW" sz="800" dirty="0">
                      <a:solidFill>
                        <a:schemeClr val="tx1"/>
                      </a:solidFill>
                    </a:rPr>
                    <a:t>)/token</a:t>
                  </a:r>
                  <a:endParaRPr lang="en-US" altLang="zh-TW" sz="800" dirty="0">
                    <a:solidFill>
                      <a:schemeClr val="accent2"/>
                    </a:solidFill>
                    <a:latin typeface="Calibri" panose="020F0502020204030204"/>
                    <a:ea typeface="新細明體" panose="02020500000000000000" pitchFamily="18" charset="-120"/>
                  </a:endParaRPr>
                </a:p>
              </p:txBody>
            </p:sp>
          </mc:Choice>
          <mc:Fallback xmlns="">
            <p:sp>
              <p:nvSpPr>
                <p:cNvPr id="22" name="文字方塊 124">
                  <a:extLst>
                    <a:ext uri="{FF2B5EF4-FFF2-40B4-BE49-F238E27FC236}">
                      <a16:creationId xmlns:a16="http://schemas.microsoft.com/office/drawing/2014/main" id="{3B2E0705-D045-B0C9-DA5B-A2E6AE6D55A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07415" y="3546243"/>
                  <a:ext cx="1192688" cy="348685"/>
                </a:xfrm>
                <a:prstGeom prst="rect">
                  <a:avLst/>
                </a:prstGeom>
                <a:blipFill>
                  <a:blip r:embed="rId6"/>
                  <a:stretch>
                    <a:fillRect b="-526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" name="文字方塊 124">
              <a:extLst>
                <a:ext uri="{FF2B5EF4-FFF2-40B4-BE49-F238E27FC236}">
                  <a16:creationId xmlns:a16="http://schemas.microsoft.com/office/drawing/2014/main" id="{6705CC03-4C2F-E142-C0B9-6DAA6864ED5F}"/>
                </a:ext>
              </a:extLst>
            </p:cNvPr>
            <p:cNvSpPr txBox="1"/>
            <p:nvPr/>
          </p:nvSpPr>
          <p:spPr>
            <a:xfrm>
              <a:off x="2876928" y="3168182"/>
              <a:ext cx="39818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altLang="zh-TW" sz="800" dirty="0"/>
                <a:t>2.1</a:t>
              </a:r>
              <a:endParaRPr lang="en-US" altLang="zh-TW" sz="800" dirty="0">
                <a:latin typeface="Calibri" panose="020F0502020204030204"/>
                <a:ea typeface="新細明體" panose="02020500000000000000" pitchFamily="18" charset="-120"/>
              </a:endParaRPr>
            </a:p>
          </p:txBody>
        </p:sp>
        <p:sp>
          <p:nvSpPr>
            <p:cNvPr id="24" name="文字方塊 124">
              <a:extLst>
                <a:ext uri="{FF2B5EF4-FFF2-40B4-BE49-F238E27FC236}">
                  <a16:creationId xmlns:a16="http://schemas.microsoft.com/office/drawing/2014/main" id="{948951BA-974E-8A79-D63B-0DB4B20D0335}"/>
                </a:ext>
              </a:extLst>
            </p:cNvPr>
            <p:cNvSpPr txBox="1"/>
            <p:nvPr/>
          </p:nvSpPr>
          <p:spPr>
            <a:xfrm>
              <a:off x="4487571" y="2499509"/>
              <a:ext cx="163715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altLang="zh-TW" sz="800" dirty="0"/>
                <a:t>2.3 Content-wise Weighted Sum using Slice Attention Module (SAM)</a:t>
              </a:r>
              <a:endParaRPr lang="en-US" altLang="zh-TW" sz="800" dirty="0">
                <a:latin typeface="Calibri" panose="020F0502020204030204"/>
                <a:ea typeface="新細明體" panose="02020500000000000000" pitchFamily="18" charset="-120"/>
              </a:endParaRPr>
            </a:p>
          </p:txBody>
        </p:sp>
        <p:sp>
          <p:nvSpPr>
            <p:cNvPr id="25" name="文字方塊 124">
              <a:extLst>
                <a:ext uri="{FF2B5EF4-FFF2-40B4-BE49-F238E27FC236}">
                  <a16:creationId xmlns:a16="http://schemas.microsoft.com/office/drawing/2014/main" id="{3C5D71A5-6974-BD62-9E3E-62CDDBEE03F0}"/>
                </a:ext>
              </a:extLst>
            </p:cNvPr>
            <p:cNvSpPr txBox="1"/>
            <p:nvPr/>
          </p:nvSpPr>
          <p:spPr>
            <a:xfrm>
              <a:off x="3944674" y="3265667"/>
              <a:ext cx="32063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altLang="zh-TW" sz="800" dirty="0"/>
                <a:t>2.2</a:t>
              </a:r>
              <a:endParaRPr lang="en-US" altLang="zh-TW" sz="800" dirty="0">
                <a:latin typeface="Calibri" panose="020F0502020204030204"/>
                <a:ea typeface="新細明體" panose="02020500000000000000" pitchFamily="18" charset="-120"/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056AF754-E134-BDF8-9E94-8F23B9394588}"/>
                </a:ext>
              </a:extLst>
            </p:cNvPr>
            <p:cNvSpPr/>
            <p:nvPr/>
          </p:nvSpPr>
          <p:spPr>
            <a:xfrm>
              <a:off x="4511558" y="2540880"/>
              <a:ext cx="1494937" cy="1386324"/>
            </a:xfrm>
            <a:prstGeom prst="rect">
              <a:avLst/>
            </a:prstGeom>
            <a:noFill/>
            <a:ln>
              <a:solidFill>
                <a:srgbClr val="00B0F0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文字方塊 124">
              <a:extLst>
                <a:ext uri="{FF2B5EF4-FFF2-40B4-BE49-F238E27FC236}">
                  <a16:creationId xmlns:a16="http://schemas.microsoft.com/office/drawing/2014/main" id="{832E2449-9A77-1662-EB35-EBFC0E9E1721}"/>
                </a:ext>
              </a:extLst>
            </p:cNvPr>
            <p:cNvSpPr txBox="1"/>
            <p:nvPr/>
          </p:nvSpPr>
          <p:spPr>
            <a:xfrm>
              <a:off x="4583659" y="3245074"/>
              <a:ext cx="91809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altLang="zh-TW" sz="800" dirty="0">
                  <a:solidFill>
                    <a:schemeClr val="accent2"/>
                  </a:solidFill>
                </a:rPr>
                <a:t>Sum across slices</a:t>
              </a:r>
              <a:endParaRPr lang="en-US" altLang="zh-TW" sz="800" dirty="0">
                <a:solidFill>
                  <a:schemeClr val="accent2"/>
                </a:solidFill>
                <a:latin typeface="Calibri" panose="020F0502020204030204"/>
                <a:ea typeface="新細明體" panose="02020500000000000000" pitchFamily="18" charset="-12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文字方塊 124">
                  <a:extLst>
                    <a:ext uri="{FF2B5EF4-FFF2-40B4-BE49-F238E27FC236}">
                      <a16:creationId xmlns:a16="http://schemas.microsoft.com/office/drawing/2014/main" id="{0489FA07-9D15-708D-8EFD-F1F59D32C63A}"/>
                    </a:ext>
                  </a:extLst>
                </p:cNvPr>
                <p:cNvSpPr txBox="1"/>
                <p:nvPr/>
              </p:nvSpPr>
              <p:spPr>
                <a:xfrm>
                  <a:off x="6020199" y="3722893"/>
                  <a:ext cx="1430813" cy="34406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defRPr/>
                  </a:pPr>
                  <a:r>
                    <a:rPr lang="en-US" altLang="zh-TW" sz="800" dirty="0">
                      <a:solidFill>
                        <a:schemeClr val="accent2"/>
                      </a:solidFill>
                    </a:rPr>
                    <a:t>Content vector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TW" sz="8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8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TW" sz="8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8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a14:m>
                  <a:r>
                    <a:rPr lang="en-US" altLang="zh-TW" sz="800" dirty="0">
                      <a:solidFill>
                        <a:schemeClr val="accent2"/>
                      </a:solidFill>
                    </a:rPr>
                    <a:t> </a:t>
                  </a:r>
                </a:p>
                <a:p>
                  <a:pPr>
                    <a:defRPr/>
                  </a:pPr>
                  <a:r>
                    <a:rPr lang="en-US" altLang="zh-TW" sz="800" dirty="0">
                      <a:solidFill>
                        <a:schemeClr val="tx1"/>
                      </a:solidFill>
                    </a:rPr>
                    <a:t>(</a:t>
                  </a:r>
                  <a14:m>
                    <m:oMath xmlns:m="http://schemas.openxmlformats.org/officeDocument/2006/math">
                      <m:r>
                        <a:rPr lang="en-US" altLang="zh-TW" sz="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altLang="zh-TW" sz="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×1</m:t>
                      </m:r>
                      <m:r>
                        <a:rPr lang="en-US" altLang="zh-TW" sz="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TW" sz="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256</m:t>
                      </m:r>
                      <m:r>
                        <a:rPr lang="en-US" altLang="zh-TW" sz="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</m:oMath>
                  </a14:m>
                  <a:r>
                    <a:rPr lang="en-US" altLang="zh-TW" sz="800" dirty="0">
                      <a:solidFill>
                        <a:schemeClr val="tx1"/>
                      </a:solidFill>
                    </a:rPr>
                    <a:t>)/VOI(nodule)</a:t>
                  </a:r>
                  <a:endParaRPr lang="en-US" altLang="zh-TW" sz="800" dirty="0">
                    <a:solidFill>
                      <a:schemeClr val="accent2"/>
                    </a:solidFill>
                    <a:latin typeface="Calibri" panose="020F0502020204030204"/>
                    <a:ea typeface="新細明體" panose="02020500000000000000" pitchFamily="18" charset="-120"/>
                  </a:endParaRPr>
                </a:p>
              </p:txBody>
            </p:sp>
          </mc:Choice>
          <mc:Fallback xmlns="">
            <p:sp>
              <p:nvSpPr>
                <p:cNvPr id="29" name="文字方塊 124">
                  <a:extLst>
                    <a:ext uri="{FF2B5EF4-FFF2-40B4-BE49-F238E27FC236}">
                      <a16:creationId xmlns:a16="http://schemas.microsoft.com/office/drawing/2014/main" id="{0489FA07-9D15-708D-8EFD-F1F59D32C63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20199" y="3722893"/>
                  <a:ext cx="1430813" cy="344069"/>
                </a:xfrm>
                <a:prstGeom prst="rect">
                  <a:avLst/>
                </a:prstGeom>
                <a:blipFill>
                  <a:blip r:embed="rId7"/>
                  <a:stretch>
                    <a:fillRect b="-526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0B46F468-EEDF-6B5D-F658-FB211AD5C2E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306391" y="2474814"/>
              <a:ext cx="1114159" cy="1949815"/>
            </a:xfrm>
            <a:prstGeom prst="rect">
              <a:avLst/>
            </a:prstGeom>
          </p:spPr>
        </p:pic>
        <p:sp>
          <p:nvSpPr>
            <p:cNvPr id="39" name="文字方塊 124">
              <a:extLst>
                <a:ext uri="{FF2B5EF4-FFF2-40B4-BE49-F238E27FC236}">
                  <a16:creationId xmlns:a16="http://schemas.microsoft.com/office/drawing/2014/main" id="{B490C673-2186-8C5A-C70E-1A4E8A54CDB0}"/>
                </a:ext>
              </a:extLst>
            </p:cNvPr>
            <p:cNvSpPr txBox="1"/>
            <p:nvPr/>
          </p:nvSpPr>
          <p:spPr>
            <a:xfrm>
              <a:off x="7591229" y="2296924"/>
              <a:ext cx="20574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tabLst>
                  <a:tab pos="1262063" algn="l"/>
                </a:tabLst>
                <a:defRPr/>
              </a:pPr>
              <a:r>
                <a:rPr lang="en-US" altLang="zh-TW" sz="1000" dirty="0">
                  <a:solidFill>
                    <a:srgbClr val="7030A0"/>
                  </a:solidFill>
                </a:rPr>
                <a:t>3. Attribute-Specific Content Modulation Module (ASCMM)</a:t>
              </a:r>
              <a:endParaRPr lang="en-US" altLang="zh-TW" sz="1000" dirty="0">
                <a:solidFill>
                  <a:srgbClr val="7030A0"/>
                </a:solidFill>
                <a:latin typeface="Calibri" panose="020F0502020204030204"/>
                <a:ea typeface="新細明體" panose="02020500000000000000" pitchFamily="18" charset="-120"/>
              </a:endParaRP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AD21A176-A8AE-FADE-B811-D22180AE3784}"/>
                </a:ext>
              </a:extLst>
            </p:cNvPr>
            <p:cNvCxnSpPr>
              <a:stCxn id="18" idx="3"/>
              <a:endCxn id="38" idx="1"/>
            </p:cNvCxnSpPr>
            <p:nvPr/>
          </p:nvCxnSpPr>
          <p:spPr>
            <a:xfrm flipV="1">
              <a:off x="6562511" y="3449722"/>
              <a:ext cx="743880" cy="1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4" name="文字方塊 124">
              <a:extLst>
                <a:ext uri="{FF2B5EF4-FFF2-40B4-BE49-F238E27FC236}">
                  <a16:creationId xmlns:a16="http://schemas.microsoft.com/office/drawing/2014/main" id="{021A1999-72B6-84BE-B5D3-74E9B0A845B8}"/>
                </a:ext>
              </a:extLst>
            </p:cNvPr>
            <p:cNvSpPr txBox="1"/>
            <p:nvPr/>
          </p:nvSpPr>
          <p:spPr>
            <a:xfrm>
              <a:off x="2666002" y="2417920"/>
              <a:ext cx="233819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R="0" lvl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-US" altLang="zh-TW" sz="1000" i="0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2. CNN Encoder with Slice Attention (SA)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文字方塊 124">
                <a:extLst>
                  <a:ext uri="{FF2B5EF4-FFF2-40B4-BE49-F238E27FC236}">
                    <a16:creationId xmlns:a16="http://schemas.microsoft.com/office/drawing/2014/main" id="{6B0571DA-B200-1390-409B-7CB851D770B1}"/>
                  </a:ext>
                </a:extLst>
              </p:cNvPr>
              <p:cNvSpPr txBox="1"/>
              <p:nvPr/>
            </p:nvSpPr>
            <p:spPr>
              <a:xfrm>
                <a:off x="7328774" y="1870393"/>
                <a:ext cx="1253410" cy="4069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TW" sz="1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en-US" altLang="zh-TW" sz="1000" dirty="0"/>
                  <a:t>=</a:t>
                </a:r>
                <a14:m>
                  <m:oMath xmlns:m="http://schemas.openxmlformats.org/officeDocument/2006/math">
                    <m:r>
                      <a:rPr lang="en-US" altLang="zh-TW" sz="1000" i="1" dirty="0"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en-US" altLang="zh-TW" sz="1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000" i="1" dirty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TW" sz="1000" i="1" dirty="0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altLang="zh-TW" sz="1000" i="1" dirty="0">
                            <a:latin typeface="Cambria Math" panose="02040503050406030204" pitchFamily="18" charset="0"/>
                          </a:rPr>
                          <m:t>,1</m:t>
                        </m:r>
                      </m:sub>
                    </m:sSub>
                    <m:r>
                      <a:rPr lang="en-US" altLang="zh-TW" sz="1000" i="1" dirty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TW" sz="1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000" i="1" dirty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TW" sz="1000" i="1" dirty="0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altLang="zh-TW" sz="1000" i="1" dirty="0">
                            <a:latin typeface="Cambria Math" panose="02040503050406030204" pitchFamily="18" charset="0"/>
                          </a:rPr>
                          <m:t>,2</m:t>
                        </m:r>
                      </m:sub>
                    </m:sSub>
                    <m:r>
                      <a:rPr lang="en-US" altLang="zh-TW" sz="1000" i="1" dirty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TW" sz="1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000" i="1" dirty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TW" sz="1000" i="1" dirty="0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altLang="zh-TW" sz="1000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1000" i="1" dirty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TW" sz="1000" i="1" dirty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altLang="zh-TW" sz="1000" dirty="0"/>
                  <a:t> 9x(1x1x256c)</a:t>
                </a:r>
              </a:p>
            </p:txBody>
          </p:sp>
        </mc:Choice>
        <mc:Fallback xmlns="">
          <p:sp>
            <p:nvSpPr>
              <p:cNvPr id="90" name="文字方塊 124">
                <a:extLst>
                  <a:ext uri="{FF2B5EF4-FFF2-40B4-BE49-F238E27FC236}">
                    <a16:creationId xmlns:a16="http://schemas.microsoft.com/office/drawing/2014/main" id="{6B0571DA-B200-1390-409B-7CB851D770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8774" y="1870393"/>
                <a:ext cx="1253410" cy="406906"/>
              </a:xfrm>
              <a:prstGeom prst="rect">
                <a:avLst/>
              </a:prstGeom>
              <a:blipFill>
                <a:blip r:embed="rId9"/>
                <a:stretch>
                  <a:fillRect b="-74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文字方塊 124">
                <a:extLst>
                  <a:ext uri="{FF2B5EF4-FFF2-40B4-BE49-F238E27FC236}">
                    <a16:creationId xmlns:a16="http://schemas.microsoft.com/office/drawing/2014/main" id="{6AB64AFF-601F-0F27-45B4-B45AC8BAE4B6}"/>
                  </a:ext>
                </a:extLst>
              </p:cNvPr>
              <p:cNvSpPr txBox="1"/>
              <p:nvPr/>
            </p:nvSpPr>
            <p:spPr>
              <a:xfrm>
                <a:off x="7043814" y="1054697"/>
                <a:ext cx="122767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R="0" lvl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zh-TW" sz="1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sz="1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TW" sz="1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zh-TW" sz="1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TW" sz="1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TW" sz="1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zh-TW" sz="1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TW" sz="1000" dirty="0">
                    <a:solidFill>
                      <a:schemeClr val="tx1"/>
                    </a:solidFill>
                  </a:rPr>
                  <a:t> (1x1x1c)/z and n=9</a:t>
                </a:r>
              </a:p>
            </p:txBody>
          </p:sp>
        </mc:Choice>
        <mc:Fallback xmlns="">
          <p:sp>
            <p:nvSpPr>
              <p:cNvPr id="91" name="文字方塊 124">
                <a:extLst>
                  <a:ext uri="{FF2B5EF4-FFF2-40B4-BE49-F238E27FC236}">
                    <a16:creationId xmlns:a16="http://schemas.microsoft.com/office/drawing/2014/main" id="{6AB64AFF-601F-0F27-45B4-B45AC8BAE4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3814" y="1054697"/>
                <a:ext cx="1227674" cy="400110"/>
              </a:xfrm>
              <a:prstGeom prst="rect">
                <a:avLst/>
              </a:prstGeom>
              <a:blipFill>
                <a:blip r:embed="rId10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E0C1CFF4-A14D-B4F8-8E8F-BB18BECE8F51}"/>
              </a:ext>
            </a:extLst>
          </p:cNvPr>
          <p:cNvCxnSpPr>
            <a:cxnSpLocks/>
          </p:cNvCxnSpPr>
          <p:nvPr/>
        </p:nvCxnSpPr>
        <p:spPr>
          <a:xfrm flipH="1">
            <a:off x="6718344" y="1247601"/>
            <a:ext cx="506245" cy="419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AFDD25D5-552C-C717-1AAD-1B6C69289933}"/>
              </a:ext>
            </a:extLst>
          </p:cNvPr>
          <p:cNvCxnSpPr>
            <a:cxnSpLocks/>
          </p:cNvCxnSpPr>
          <p:nvPr/>
        </p:nvCxnSpPr>
        <p:spPr>
          <a:xfrm flipH="1">
            <a:off x="6718344" y="1325250"/>
            <a:ext cx="543848" cy="3601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7E51BC95-AB88-25CF-B4EB-E0B749A4DB5E}"/>
              </a:ext>
            </a:extLst>
          </p:cNvPr>
          <p:cNvCxnSpPr/>
          <p:nvPr/>
        </p:nvCxnSpPr>
        <p:spPr>
          <a:xfrm flipH="1">
            <a:off x="6695312" y="1385629"/>
            <a:ext cx="742714" cy="6759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BF0A68E8-83DB-D383-DB33-11B1DF795A68}"/>
              </a:ext>
            </a:extLst>
          </p:cNvPr>
          <p:cNvCxnSpPr>
            <a:cxnSpLocks/>
          </p:cNvCxnSpPr>
          <p:nvPr/>
        </p:nvCxnSpPr>
        <p:spPr>
          <a:xfrm flipV="1">
            <a:off x="6830514" y="1745808"/>
            <a:ext cx="570412" cy="7535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0" name="Group 39">
            <a:extLst>
              <a:ext uri="{FF2B5EF4-FFF2-40B4-BE49-F238E27FC236}">
                <a16:creationId xmlns:a16="http://schemas.microsoft.com/office/drawing/2014/main" id="{87D2CDD9-11AC-0176-BEA5-16812723B285}"/>
              </a:ext>
            </a:extLst>
          </p:cNvPr>
          <p:cNvGrpSpPr/>
          <p:nvPr/>
        </p:nvGrpSpPr>
        <p:grpSpPr>
          <a:xfrm>
            <a:off x="153377" y="3042564"/>
            <a:ext cx="2926636" cy="2653006"/>
            <a:chOff x="757108" y="2706376"/>
            <a:chExt cx="2926636" cy="2653006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8AB3ADAE-FA36-B8A5-5B6D-1DB5C419AB2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rcRect t="12666" r="23977"/>
            <a:stretch/>
          </p:blipFill>
          <p:spPr>
            <a:xfrm>
              <a:off x="757108" y="2997707"/>
              <a:ext cx="1978852" cy="2361675"/>
            </a:xfrm>
            <a:prstGeom prst="rect">
              <a:avLst/>
            </a:prstGeom>
          </p:spPr>
        </p:pic>
        <p:sp>
          <p:nvSpPr>
            <p:cNvPr id="15" name="文字方塊 124">
              <a:extLst>
                <a:ext uri="{FF2B5EF4-FFF2-40B4-BE49-F238E27FC236}">
                  <a16:creationId xmlns:a16="http://schemas.microsoft.com/office/drawing/2014/main" id="{9200BED0-CEBC-8284-98D9-6C059BC2C6AD}"/>
                </a:ext>
              </a:extLst>
            </p:cNvPr>
            <p:cNvSpPr txBox="1"/>
            <p:nvPr/>
          </p:nvSpPr>
          <p:spPr>
            <a:xfrm>
              <a:off x="797863" y="2706376"/>
              <a:ext cx="162433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tabLst>
                  <a:tab pos="1262063" algn="l"/>
                </a:tabLst>
                <a:defRPr/>
              </a:pPr>
              <a:r>
                <a:rPr lang="en-US" altLang="zh-TW" sz="1000" dirty="0">
                  <a:solidFill>
                    <a:srgbClr val="E100E1"/>
                  </a:solidFill>
                </a:rPr>
                <a:t>4. Cross-Attribute Attention Module (CAAM)</a:t>
              </a:r>
              <a:endParaRPr lang="en-US" altLang="zh-TW" sz="1000" dirty="0">
                <a:solidFill>
                  <a:srgbClr val="E100E1"/>
                </a:solidFill>
                <a:latin typeface="Calibri" panose="020F0502020204030204"/>
                <a:ea typeface="新細明體" panose="02020500000000000000" pitchFamily="18" charset="-120"/>
              </a:endParaRPr>
            </a:p>
          </p:txBody>
        </p:sp>
        <p:sp>
          <p:nvSpPr>
            <p:cNvPr id="17" name="文字方塊 124">
              <a:extLst>
                <a:ext uri="{FF2B5EF4-FFF2-40B4-BE49-F238E27FC236}">
                  <a16:creationId xmlns:a16="http://schemas.microsoft.com/office/drawing/2014/main" id="{7CD8D75E-7DFC-E8B6-7EBC-546EA763E554}"/>
                </a:ext>
              </a:extLst>
            </p:cNvPr>
            <p:cNvSpPr txBox="1"/>
            <p:nvPr/>
          </p:nvSpPr>
          <p:spPr>
            <a:xfrm>
              <a:off x="1944883" y="2873533"/>
              <a:ext cx="173886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tabLst>
                  <a:tab pos="1262063" algn="l"/>
                </a:tabLst>
                <a:defRPr/>
              </a:pPr>
              <a:r>
                <a:rPr lang="en-US" altLang="zh-TW" sz="1000" dirty="0">
                  <a:solidFill>
                    <a:srgbClr val="00B050"/>
                  </a:solidFill>
                </a:rPr>
                <a:t>5. Final Attribute Prediction</a:t>
              </a:r>
              <a:endParaRPr lang="en-US" altLang="zh-TW" sz="1000" dirty="0">
                <a:solidFill>
                  <a:srgbClr val="00B050"/>
                </a:solidFill>
                <a:latin typeface="Calibri" panose="020F0502020204030204"/>
                <a:ea typeface="新細明體" panose="02020500000000000000" pitchFamily="18" charset="-120"/>
              </a:endParaRPr>
            </a:p>
          </p:txBody>
        </p:sp>
      </p:grp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E709B9C9-A91A-3A8E-506F-18061F1D442C}"/>
              </a:ext>
            </a:extLst>
          </p:cNvPr>
          <p:cNvCxnSpPr>
            <a:cxnSpLocks/>
          </p:cNvCxnSpPr>
          <p:nvPr/>
        </p:nvCxnSpPr>
        <p:spPr>
          <a:xfrm rot="10800000" flipV="1">
            <a:off x="489098" y="2816294"/>
            <a:ext cx="6739896" cy="1698437"/>
          </a:xfrm>
          <a:prstGeom prst="bentConnector3">
            <a:avLst>
              <a:gd name="adj1" fmla="val 106003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EF17ED17-6120-B00D-2974-75A3A5098FE6}"/>
              </a:ext>
            </a:extLst>
          </p:cNvPr>
          <p:cNvCxnSpPr>
            <a:cxnSpLocks/>
            <a:endCxn id="10" idx="3"/>
          </p:cNvCxnSpPr>
          <p:nvPr/>
        </p:nvCxnSpPr>
        <p:spPr>
          <a:xfrm>
            <a:off x="7919792" y="1772796"/>
            <a:ext cx="583278" cy="16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935B3815-39A8-7128-8451-2DF34C137D5B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8503070" y="1774418"/>
            <a:ext cx="0" cy="104187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0E57B283-55FF-B2A0-BA24-9097A0297751}"/>
              </a:ext>
            </a:extLst>
          </p:cNvPr>
          <p:cNvCxnSpPr>
            <a:cxnSpLocks/>
          </p:cNvCxnSpPr>
          <p:nvPr/>
        </p:nvCxnSpPr>
        <p:spPr>
          <a:xfrm>
            <a:off x="7224589" y="2816294"/>
            <a:ext cx="127848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74" name="Group 73">
            <a:extLst>
              <a:ext uri="{FF2B5EF4-FFF2-40B4-BE49-F238E27FC236}">
                <a16:creationId xmlns:a16="http://schemas.microsoft.com/office/drawing/2014/main" id="{D0F9E625-4AE2-F710-DCAF-5172AF5EBFA1}"/>
              </a:ext>
            </a:extLst>
          </p:cNvPr>
          <p:cNvGrpSpPr/>
          <p:nvPr/>
        </p:nvGrpSpPr>
        <p:grpSpPr>
          <a:xfrm>
            <a:off x="3256232" y="3001573"/>
            <a:ext cx="5242349" cy="1836164"/>
            <a:chOff x="3157779" y="3207555"/>
            <a:chExt cx="5242349" cy="183616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文字方塊 124">
                  <a:extLst>
                    <a:ext uri="{FF2B5EF4-FFF2-40B4-BE49-F238E27FC236}">
                      <a16:creationId xmlns:a16="http://schemas.microsoft.com/office/drawing/2014/main" id="{F516DA08-331A-726E-F90D-74D41A77F4EA}"/>
                    </a:ext>
                  </a:extLst>
                </p:cNvPr>
                <p:cNvSpPr txBox="1"/>
                <p:nvPr/>
              </p:nvSpPr>
              <p:spPr>
                <a:xfrm>
                  <a:off x="3157779" y="3207555"/>
                  <a:ext cx="4489729" cy="40690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R="0" lvl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tabLst/>
                    <a:defRPr/>
                  </a:pPr>
                  <a:r>
                    <a:rPr lang="en-US" altLang="zh-TW" sz="1000" dirty="0">
                      <a:solidFill>
                        <a:srgbClr val="E100E1"/>
                      </a:solidFill>
                      <a:latin typeface="Calibri" panose="020F0502020204030204"/>
                      <a:ea typeface="新細明體" panose="02020500000000000000" pitchFamily="18" charset="-120"/>
                    </a:rPr>
                    <a:t>4. Weight Attribute Using Cross-Attribute Attention Module (CAMM)</a:t>
                  </a:r>
                  <a:endParaRPr kumimoji="0" lang="en-US" altLang="zh-TW" sz="10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E100E1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endParaRPr>
                </a:p>
                <a:p>
                  <a:pPr marL="85725" lvl="0">
                    <a:tabLst>
                      <a:tab pos="85725" algn="l"/>
                    </a:tabLst>
                    <a:defRPr/>
                  </a:pPr>
                  <a:r>
                    <a:rPr lang="en-US" altLang="zh-TW" sz="1000" dirty="0">
                      <a:solidFill>
                        <a:srgbClr val="E100E1"/>
                      </a:solidFill>
                      <a:latin typeface="Calibri" panose="020F0502020204030204"/>
                      <a:ea typeface="新細明體" panose="02020500000000000000" pitchFamily="18" charset="-120"/>
                    </a:rPr>
                    <a:t>I/P</a:t>
                  </a:r>
                  <a:r>
                    <a:rPr lang="en-US" altLang="zh-TW" sz="1000" dirty="0">
                      <a:solidFill>
                        <a:schemeClr val="tx1"/>
                      </a:solidFill>
                      <a:latin typeface="Calibri" panose="020F0502020204030204"/>
                      <a:ea typeface="新細明體" panose="02020500000000000000" pitchFamily="18" charset="-120"/>
                    </a:rPr>
                    <a:t>: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</m:ctrlPr>
                        </m:sSubPr>
                        <m:e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  <m:t>𝑓</m:t>
                          </m:r>
                        </m:e>
                        <m:sub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  <m:t>𝑣</m:t>
                          </m:r>
                        </m:sub>
                      </m:sSub>
                    </m:oMath>
                  </a14:m>
                  <a:r>
                    <a:rPr kumimoji="0" lang="en-US" altLang="zh-TW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Calibri" panose="020F0502020204030204"/>
                      <a:ea typeface="Cambria Math" panose="02040503050406030204" pitchFamily="18" charset="0"/>
                    </a:rPr>
                    <a:t>=</a:t>
                  </a:r>
                  <a14:m>
                    <m:oMath xmlns:m="http://schemas.openxmlformats.org/officeDocument/2006/math">
                      <m:r>
                        <a:rPr kumimoji="0" lang="en-US" altLang="zh-TW" sz="1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kumimoji="0" lang="en-US" altLang="zh-TW" sz="1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altLang="zh-TW" sz="1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kumimoji="0" lang="en-US" altLang="zh-TW" sz="1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  <m:r>
                            <a:rPr kumimoji="0" lang="en-US" altLang="zh-TW" sz="1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,1</m:t>
                          </m:r>
                        </m:sub>
                      </m:sSub>
                      <m:r>
                        <a:rPr kumimoji="0" lang="en-US" altLang="zh-TW" sz="1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kumimoji="0" lang="en-US" altLang="zh-TW" sz="1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altLang="zh-TW" sz="1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kumimoji="0" lang="en-US" altLang="zh-TW" sz="1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  <m:r>
                            <a:rPr kumimoji="0" lang="en-US" altLang="zh-TW" sz="1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kumimoji="0" lang="en-US" altLang="zh-TW" sz="1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kumimoji="0" lang="en-US" altLang="zh-TW" sz="1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a14:m>
                  <a:r>
                    <a:rPr kumimoji="0" lang="en-US" altLang="zh-TW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Calibri" panose="020F0502020204030204"/>
                      <a:ea typeface="Cambria Math" panose="02040503050406030204" pitchFamily="18" charset="0"/>
                    </a:rPr>
                    <a:t> where n=9</a:t>
                  </a:r>
                </a:p>
              </p:txBody>
            </p:sp>
          </mc:Choice>
          <mc:Fallback xmlns="">
            <p:sp>
              <p:nvSpPr>
                <p:cNvPr id="63" name="文字方塊 124">
                  <a:extLst>
                    <a:ext uri="{FF2B5EF4-FFF2-40B4-BE49-F238E27FC236}">
                      <a16:creationId xmlns:a16="http://schemas.microsoft.com/office/drawing/2014/main" id="{F516DA08-331A-726E-F90D-74D41A77F4E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57779" y="3207555"/>
                  <a:ext cx="4489729" cy="406906"/>
                </a:xfrm>
                <a:prstGeom prst="rect">
                  <a:avLst/>
                </a:prstGeom>
                <a:blipFill>
                  <a:blip r:embed="rId12"/>
                  <a:stretch>
                    <a:fillRect b="-746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文字方塊 124">
                  <a:extLst>
                    <a:ext uri="{FF2B5EF4-FFF2-40B4-BE49-F238E27FC236}">
                      <a16:creationId xmlns:a16="http://schemas.microsoft.com/office/drawing/2014/main" id="{B35D47D6-2F50-6514-8879-0E7DAFEB290C}"/>
                    </a:ext>
                  </a:extLst>
                </p:cNvPr>
                <p:cNvSpPr txBox="1"/>
                <p:nvPr/>
              </p:nvSpPr>
              <p:spPr>
                <a:xfrm>
                  <a:off x="3180804" y="3741380"/>
                  <a:ext cx="3069435" cy="92801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115888" lvl="0">
                    <a:tabLst>
                      <a:tab pos="1262063" algn="l"/>
                    </a:tabLst>
                    <a:defRPr/>
                  </a:pPr>
                  <a:r>
                    <a:rPr lang="en-US" altLang="zh-TW" sz="1000" dirty="0">
                      <a:solidFill>
                        <a:schemeClr val="tx1"/>
                      </a:solidFill>
                      <a:latin typeface="Calibri" panose="020F0502020204030204"/>
                      <a:ea typeface="新細明體" panose="02020500000000000000" pitchFamily="18" charset="-120"/>
                    </a:rPr>
                    <a:t>Specialize k(=9) pathways for individual attribute in each batch B(=1)</a:t>
                  </a:r>
                </a:p>
                <a:p>
                  <a:pPr marL="398463" lvl="0">
                    <a:tabLst>
                      <a:tab pos="1262063" algn="l"/>
                    </a:tabLst>
                    <a:defRPr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TW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</m:ctrlPr>
                        </m:sSubPr>
                        <m:e>
                          <m:r>
                            <a:rPr lang="en-US" altLang="zh-TW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  <m:t>𝑓</m:t>
                          </m:r>
                        </m:e>
                        <m:sub>
                          <m:r>
                            <a:rPr lang="en-US" altLang="zh-TW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  <m:t>𝑎</m:t>
                          </m:r>
                          <m:r>
                            <a:rPr lang="en-US" altLang="zh-TW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  <m:t>,</m:t>
                          </m:r>
                          <m:r>
                            <a:rPr lang="en-US" altLang="zh-TW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  <m:t>𝑛</m:t>
                          </m:r>
                        </m:sub>
                      </m:sSub>
                    </m:oMath>
                  </a14:m>
                  <a:r>
                    <a:rPr lang="en-US" altLang="zh-TW" sz="1000" dirty="0">
                      <a:solidFill>
                        <a:schemeClr val="tx1"/>
                      </a:solidFill>
                      <a:latin typeface="Calibri" panose="020F0502020204030204"/>
                      <a:ea typeface="新細明體" panose="02020500000000000000" pitchFamily="18" charset="-120"/>
                    </a:rPr>
                    <a:t>=</a:t>
                  </a:r>
                  <a14:m>
                    <m:oMath xmlns:m="http://schemas.openxmlformats.org/officeDocument/2006/math">
                      <m:nary>
                        <m:naryPr>
                          <m:chr m:val="∑"/>
                          <m:limLoc m:val="subSup"/>
                          <m:ctrlPr>
                            <a:rPr lang="en-US" altLang="zh-TW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altLang="zh-TW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  <m:t>𝑏</m:t>
                          </m:r>
                          <m:r>
                            <a:rPr lang="en-US" altLang="zh-TW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  <m:t>𝐵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TW" sz="1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</a:rPr>
                              </m:ctrlPr>
                            </m:sSubPr>
                            <m:e>
                              <m:r>
                                <a:rPr lang="en-US" altLang="zh-TW" sz="1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1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</a:rPr>
                                <m:t>𝑛</m:t>
                              </m:r>
                            </m:sub>
                          </m:sSub>
                        </m:e>
                      </m:nary>
                      <m:r>
                        <a:rPr lang="en-US" altLang="zh-TW" sz="1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altLang="zh-TW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TW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altLang="zh-TW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a14:m>
                  <a:r>
                    <a:rPr lang="en-US" altLang="zh-TW" sz="1000" dirty="0">
                      <a:solidFill>
                        <a:schemeClr val="tx1"/>
                      </a:solidFill>
                      <a:latin typeface="Calibri" panose="020F0502020204030204"/>
                      <a:ea typeface="新細明體" panose="02020500000000000000" pitchFamily="18" charset="-120"/>
                    </a:rPr>
                    <a:t> attribute vector</a:t>
                  </a:r>
                </a:p>
                <a:p>
                  <a:pPr marL="398463" lvl="0">
                    <a:tabLst>
                      <a:tab pos="1262063" algn="l"/>
                    </a:tabLst>
                    <a:defRPr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</m:ctrlPr>
                        </m:sSubPr>
                        <m:e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  <m:t>𝑛</m:t>
                          </m:r>
                        </m:sub>
                      </m:sSub>
                    </m:oMath>
                  </a14:m>
                  <a:r>
                    <a:rPr lang="en-US" altLang="zh-TW" sz="1000" dirty="0">
                      <a:solidFill>
                        <a:schemeClr val="tx1"/>
                      </a:solidFill>
                      <a:latin typeface="Calibri" panose="020F0502020204030204"/>
                      <a:ea typeface="新細明體" panose="02020500000000000000" pitchFamily="18" charset="-120"/>
                    </a:rPr>
                    <a:t>=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TW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</m:ctrlPr>
                        </m:sSubPr>
                        <m:e>
                          <m:r>
                            <a:rPr lang="en-US" altLang="zh-TW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  <m:t>𝑊</m:t>
                          </m:r>
                        </m:e>
                        <m:sub>
                          <m:r>
                            <a:rPr lang="en-US" altLang="zh-TW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  <m:t>1</m:t>
                          </m:r>
                          <m:d>
                            <m:dPr>
                              <m:ctrlPr>
                                <a:rPr lang="en-US" altLang="zh-TW" sz="1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</a:rPr>
                              </m:ctrlPr>
                            </m:dPr>
                            <m:e>
                              <m:r>
                                <a:rPr lang="en-US" altLang="zh-TW" sz="1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</a:rPr>
                                <m:t>128</m:t>
                              </m:r>
                              <m:r>
                                <a:rPr lang="en-US" altLang="zh-TW" sz="1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</a:rPr>
                                <m:t>𝑥</m:t>
                              </m:r>
                              <m:r>
                                <a:rPr lang="en-US" altLang="zh-TW" sz="1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</a:rPr>
                                <m:t>1</m:t>
                              </m:r>
                            </m:e>
                          </m:d>
                        </m:sub>
                      </m:sSub>
                      <m:sSub>
                        <m:sSubPr>
                          <m:ctrlPr>
                            <a:rPr lang="en-US" altLang="zh-TW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altLang="zh-TW" sz="1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10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新細明體" panose="02020500000000000000" pitchFamily="18" charset="-12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0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新細明體" panose="02020500000000000000" pitchFamily="18" charset="-12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altLang="zh-TW" sz="10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新細明體" panose="02020500000000000000" pitchFamily="18" charset="-120"/>
                                    </a:rPr>
                                    <m:t>0</m:t>
                                  </m:r>
                                  <m:d>
                                    <m:dPr>
                                      <m:ctrlPr>
                                        <a:rPr lang="en-US" altLang="zh-TW" sz="1000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新細明體" panose="02020500000000000000" pitchFamily="18" charset="-12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1000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新細明體" panose="02020500000000000000" pitchFamily="18" charset="-120"/>
                                        </a:rPr>
                                        <m:t>256</m:t>
                                      </m:r>
                                      <m:r>
                                        <a:rPr lang="en-US" altLang="zh-TW" sz="1000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×128</m:t>
                                      </m:r>
                                    </m:e>
                                  </m:d>
                                </m:sub>
                              </m:sSub>
                              <m:sSub>
                                <m:sSubPr>
                                  <m:ctrlPr>
                                    <a:rPr lang="en-US" altLang="zh-TW" sz="10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新細明體" panose="02020500000000000000" pitchFamily="18" charset="-12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0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新細明體" panose="02020500000000000000" pitchFamily="18" charset="-12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altLang="zh-TW" sz="10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新細明體" panose="02020500000000000000" pitchFamily="18" charset="-120"/>
                                    </a:rPr>
                                    <m:t>𝑣</m:t>
                                  </m:r>
                                  <m:r>
                                    <a:rPr lang="en-US" altLang="zh-TW" sz="10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新細明體" panose="02020500000000000000" pitchFamily="18" charset="-120"/>
                                    </a:rPr>
                                    <m:t>,</m:t>
                                  </m:r>
                                  <m:r>
                                    <a:rPr lang="en-US" altLang="zh-TW" sz="10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新細明體" panose="02020500000000000000" pitchFamily="18" charset="-12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altLang="zh-TW" sz="1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TW" sz="10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新細明體" panose="02020500000000000000" pitchFamily="18" charset="-12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0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新細明體" panose="02020500000000000000" pitchFamily="18" charset="-12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zh-TW" sz="10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新細明體" panose="02020500000000000000" pitchFamily="18" charset="-12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altLang="zh-TW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  <m:t>𝑅𝐸𝐿𝑈</m:t>
                          </m:r>
                        </m:sub>
                      </m:sSub>
                      <m:r>
                        <a:rPr lang="en-US" altLang="zh-TW" sz="1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新細明體" panose="02020500000000000000" pitchFamily="18" charset="-120"/>
                        </a:rPr>
                        <m:t>+</m:t>
                      </m:r>
                      <m:sSub>
                        <m:sSubPr>
                          <m:ctrlPr>
                            <a:rPr lang="en-US" altLang="zh-TW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</m:ctrlPr>
                        </m:sSubPr>
                        <m:e>
                          <m:r>
                            <a:rPr lang="en-US" altLang="zh-TW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  <m:t>𝑏</m:t>
                          </m:r>
                        </m:e>
                        <m:sub>
                          <m:r>
                            <a:rPr lang="en-US" altLang="zh-TW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  <m:t>1</m:t>
                          </m:r>
                        </m:sub>
                      </m:sSub>
                    </m:oMath>
                  </a14:m>
                  <a:r>
                    <a:rPr lang="en-US" altLang="zh-TW" sz="1000" dirty="0">
                      <a:solidFill>
                        <a:schemeClr val="tx1"/>
                      </a:solidFill>
                      <a:latin typeface="Calibri" panose="020F0502020204030204"/>
                      <a:ea typeface="新細明體" panose="02020500000000000000" pitchFamily="18" charset="-120"/>
                    </a:rPr>
                    <a:t> (1x1x1c) for n=1,…,k</a:t>
                  </a:r>
                </a:p>
              </p:txBody>
            </p:sp>
          </mc:Choice>
          <mc:Fallback xmlns="">
            <p:sp>
              <p:nvSpPr>
                <p:cNvPr id="64" name="文字方塊 124">
                  <a:extLst>
                    <a:ext uri="{FF2B5EF4-FFF2-40B4-BE49-F238E27FC236}">
                      <a16:creationId xmlns:a16="http://schemas.microsoft.com/office/drawing/2014/main" id="{B35D47D6-2F50-6514-8879-0E7DAFEB290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80804" y="3741380"/>
                  <a:ext cx="3069435" cy="928011"/>
                </a:xfrm>
                <a:prstGeom prst="rect">
                  <a:avLst/>
                </a:prstGeom>
                <a:blipFill>
                  <a:blip r:embed="rId13"/>
                  <a:stretch>
                    <a:fillRect b="-197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22F3B9C9-4B44-11B0-9266-FDC66113CE0A}"/>
                </a:ext>
              </a:extLst>
            </p:cNvPr>
            <p:cNvGrpSpPr/>
            <p:nvPr/>
          </p:nvGrpSpPr>
          <p:grpSpPr>
            <a:xfrm>
              <a:off x="5580407" y="3411008"/>
              <a:ext cx="2819721" cy="927819"/>
              <a:chOff x="4848944" y="4610446"/>
              <a:chExt cx="2819721" cy="927819"/>
            </a:xfrm>
          </p:grpSpPr>
          <p:pic>
            <p:nvPicPr>
              <p:cNvPr id="66" name="Picture 65">
                <a:extLst>
                  <a:ext uri="{FF2B5EF4-FFF2-40B4-BE49-F238E27FC236}">
                    <a16:creationId xmlns:a16="http://schemas.microsoft.com/office/drawing/2014/main" id="{77E3AC67-F1E9-B49D-6978-2961553A59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386462" y="4610446"/>
                <a:ext cx="1390721" cy="863644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7" name="文字方塊 124">
                    <a:extLst>
                      <a:ext uri="{FF2B5EF4-FFF2-40B4-BE49-F238E27FC236}">
                        <a16:creationId xmlns:a16="http://schemas.microsoft.com/office/drawing/2014/main" id="{C7782147-537D-E617-88B6-55A3F30A72A8}"/>
                      </a:ext>
                    </a:extLst>
                  </p:cNvPr>
                  <p:cNvSpPr txBox="1"/>
                  <p:nvPr/>
                </p:nvSpPr>
                <p:spPr>
                  <a:xfrm>
                    <a:off x="4848944" y="5176652"/>
                    <a:ext cx="1070344" cy="34406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lvl="0">
                      <a:tabLst>
                        <a:tab pos="1262063" algn="l"/>
                      </a:tabLst>
                      <a:defRPr/>
                    </a:pPr>
                    <a:r>
                      <a:rPr lang="en-US" altLang="zh-TW" sz="800" b="0" dirty="0">
                        <a:solidFill>
                          <a:srgbClr val="7030A0"/>
                        </a:solidFill>
                        <a:ea typeface="新細明體" panose="02020500000000000000" pitchFamily="18" charset="-120"/>
                      </a:rPr>
                      <a:t>Feature vector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8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</a:rPr>
                            </m:ctrlPr>
                          </m:sSubPr>
                          <m:e>
                            <m:r>
                              <a:rPr lang="en-US" altLang="zh-TW" sz="8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zh-TW" sz="8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</a:rPr>
                              <m:t>𝑣</m:t>
                            </m:r>
                            <m:r>
                              <a:rPr lang="en-US" altLang="zh-TW" sz="8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</a:rPr>
                              <m:t>,</m:t>
                            </m:r>
                            <m:r>
                              <a:rPr lang="en-US" altLang="zh-TW" sz="8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</a:rPr>
                              <m:t>𝑛</m:t>
                            </m:r>
                          </m:sub>
                        </m:sSub>
                        <m:r>
                          <a:rPr lang="en-US" altLang="zh-TW" sz="8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 </m:t>
                        </m:r>
                      </m:oMath>
                    </a14:m>
                    <a:r>
                      <a:rPr lang="en-US" altLang="zh-TW" sz="800" dirty="0">
                        <a:solidFill>
                          <a:schemeClr val="tx1"/>
                        </a:solidFill>
                        <a:latin typeface="Calibri" panose="020F0502020204030204"/>
                        <a:ea typeface="新細明體" panose="02020500000000000000" pitchFamily="18" charset="-120"/>
                      </a:rPr>
                      <a:t>(1x1x256c) </a:t>
                    </a:r>
                  </a:p>
                </p:txBody>
              </p:sp>
            </mc:Choice>
            <mc:Fallback xmlns="">
              <p:sp>
                <p:nvSpPr>
                  <p:cNvPr id="67" name="文字方塊 124">
                    <a:extLst>
                      <a:ext uri="{FF2B5EF4-FFF2-40B4-BE49-F238E27FC236}">
                        <a16:creationId xmlns:a16="http://schemas.microsoft.com/office/drawing/2014/main" id="{C7782147-537D-E617-88B6-55A3F30A72A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48944" y="5176652"/>
                    <a:ext cx="1070344" cy="344069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b="-535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8" name="文字方塊 124">
                    <a:extLst>
                      <a:ext uri="{FF2B5EF4-FFF2-40B4-BE49-F238E27FC236}">
                        <a16:creationId xmlns:a16="http://schemas.microsoft.com/office/drawing/2014/main" id="{DFC6DA35-5623-4161-0CAD-D2DCFA555605}"/>
                      </a:ext>
                    </a:extLst>
                  </p:cNvPr>
                  <p:cNvSpPr txBox="1"/>
                  <p:nvPr/>
                </p:nvSpPr>
                <p:spPr>
                  <a:xfrm>
                    <a:off x="6063009" y="4700983"/>
                    <a:ext cx="1070344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lvl="0">
                      <a:tabLst>
                        <a:tab pos="1262063" algn="l"/>
                      </a:tabLst>
                      <a:defRPr/>
                    </a:pPr>
                    <a:r>
                      <a:rPr lang="en-US" altLang="zh-TW" sz="800" dirty="0">
                        <a:solidFill>
                          <a:srgbClr val="E100E1"/>
                        </a:solidFill>
                        <a:ea typeface="新細明體" panose="02020500000000000000" pitchFamily="18" charset="-120"/>
                      </a:rPr>
                      <a:t>Attribute weight</a:t>
                    </a:r>
                    <a:r>
                      <a:rPr lang="en-US" altLang="zh-TW" sz="800" b="0" dirty="0">
                        <a:solidFill>
                          <a:srgbClr val="E100E1"/>
                        </a:solidFill>
                        <a:ea typeface="新細明體" panose="02020500000000000000" pitchFamily="18" charset="-120"/>
                      </a:rPr>
                      <a:t>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8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</a:rPr>
                            </m:ctrlPr>
                          </m:sSubPr>
                          <m:e>
                            <m:r>
                              <a:rPr lang="en-US" altLang="zh-TW" sz="8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8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</a:rPr>
                              <m:t>𝑛</m:t>
                            </m:r>
                          </m:sub>
                        </m:sSub>
                        <m:r>
                          <a:rPr lang="en-US" altLang="zh-TW" sz="8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 </m:t>
                        </m:r>
                      </m:oMath>
                    </a14:m>
                    <a:r>
                      <a:rPr lang="en-US" altLang="zh-TW" sz="800" dirty="0">
                        <a:solidFill>
                          <a:schemeClr val="tx1"/>
                        </a:solidFill>
                        <a:latin typeface="Calibri" panose="020F0502020204030204"/>
                        <a:ea typeface="新細明體" panose="02020500000000000000" pitchFamily="18" charset="-120"/>
                      </a:rPr>
                      <a:t>(1x1x1c) </a:t>
                    </a:r>
                  </a:p>
                </p:txBody>
              </p:sp>
            </mc:Choice>
            <mc:Fallback xmlns="">
              <p:sp>
                <p:nvSpPr>
                  <p:cNvPr id="68" name="文字方塊 124">
                    <a:extLst>
                      <a:ext uri="{FF2B5EF4-FFF2-40B4-BE49-F238E27FC236}">
                        <a16:creationId xmlns:a16="http://schemas.microsoft.com/office/drawing/2014/main" id="{DFC6DA35-5623-4161-0CAD-D2DCFA55560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063009" y="4700983"/>
                    <a:ext cx="1070344" cy="338554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 b="-727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1" name="文字方塊 124">
                    <a:extLst>
                      <a:ext uri="{FF2B5EF4-FFF2-40B4-BE49-F238E27FC236}">
                        <a16:creationId xmlns:a16="http://schemas.microsoft.com/office/drawing/2014/main" id="{5A1E7380-1E2E-A75D-3F43-44A86682B6D4}"/>
                      </a:ext>
                    </a:extLst>
                  </p:cNvPr>
                  <p:cNvSpPr txBox="1"/>
                  <p:nvPr/>
                </p:nvSpPr>
                <p:spPr>
                  <a:xfrm>
                    <a:off x="6598321" y="5194196"/>
                    <a:ext cx="1070344" cy="34406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lvl="0">
                      <a:tabLst>
                        <a:tab pos="1262063" algn="l"/>
                      </a:tabLst>
                      <a:defRPr/>
                    </a:pPr>
                    <a:r>
                      <a:rPr lang="en-US" altLang="zh-TW" sz="800" dirty="0">
                        <a:solidFill>
                          <a:srgbClr val="E100E1"/>
                        </a:solidFill>
                        <a:ea typeface="新細明體" panose="02020500000000000000" pitchFamily="18" charset="-120"/>
                      </a:rPr>
                      <a:t>Attribute vector </a:t>
                    </a:r>
                    <a:r>
                      <a:rPr lang="en-US" altLang="zh-TW" sz="800" b="0" dirty="0">
                        <a:solidFill>
                          <a:srgbClr val="E100E1"/>
                        </a:solidFill>
                        <a:ea typeface="新細明體" panose="02020500000000000000" pitchFamily="18" charset="-120"/>
                      </a:rPr>
                      <a:t>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8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</a:rPr>
                            </m:ctrlPr>
                          </m:sSubPr>
                          <m:e>
                            <m:r>
                              <a:rPr lang="en-US" altLang="zh-TW" sz="8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zh-TW" sz="8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</a:rPr>
                              <m:t>𝑎</m:t>
                            </m:r>
                            <m:r>
                              <a:rPr lang="en-US" altLang="zh-TW" sz="8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</a:rPr>
                              <m:t>,</m:t>
                            </m:r>
                            <m:r>
                              <a:rPr lang="en-US" altLang="zh-TW" sz="8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</a:rPr>
                              <m:t>𝑛</m:t>
                            </m:r>
                          </m:sub>
                        </m:sSub>
                      </m:oMath>
                    </a14:m>
                    <a:r>
                      <a:rPr lang="en-US" altLang="zh-TW" sz="800" dirty="0">
                        <a:solidFill>
                          <a:schemeClr val="tx1"/>
                        </a:solidFill>
                        <a:latin typeface="Calibri" panose="020F0502020204030204"/>
                        <a:ea typeface="新細明體" panose="02020500000000000000" pitchFamily="18" charset="-120"/>
                      </a:rPr>
                      <a:t>(1x1x1c) </a:t>
                    </a:r>
                  </a:p>
                </p:txBody>
              </p:sp>
            </mc:Choice>
            <mc:Fallback xmlns="">
              <p:sp>
                <p:nvSpPr>
                  <p:cNvPr id="71" name="文字方塊 124">
                    <a:extLst>
                      <a:ext uri="{FF2B5EF4-FFF2-40B4-BE49-F238E27FC236}">
                        <a16:creationId xmlns:a16="http://schemas.microsoft.com/office/drawing/2014/main" id="{5A1E7380-1E2E-A75D-3F43-44A86682B6D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598321" y="5194196"/>
                    <a:ext cx="1070344" cy="344069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 b="-535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文字方塊 124">
                  <a:extLst>
                    <a:ext uri="{FF2B5EF4-FFF2-40B4-BE49-F238E27FC236}">
                      <a16:creationId xmlns:a16="http://schemas.microsoft.com/office/drawing/2014/main" id="{1A76A14E-CFC3-399C-5A3F-E7E4BFDD4924}"/>
                    </a:ext>
                  </a:extLst>
                </p:cNvPr>
                <p:cNvSpPr txBox="1"/>
                <p:nvPr/>
              </p:nvSpPr>
              <p:spPr>
                <a:xfrm>
                  <a:off x="3193194" y="4636813"/>
                  <a:ext cx="4489729" cy="40690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85725" lvl="0">
                    <a:tabLst>
                      <a:tab pos="85725" algn="l"/>
                    </a:tabLst>
                    <a:defRPr/>
                  </a:pPr>
                  <a:r>
                    <a:rPr lang="en-US" altLang="zh-TW" sz="1000" dirty="0">
                      <a:solidFill>
                        <a:srgbClr val="E100E1"/>
                      </a:solidFill>
                      <a:latin typeface="Calibri" panose="020F0502020204030204"/>
                      <a:ea typeface="新細明體" panose="02020500000000000000" pitchFamily="18" charset="-120"/>
                    </a:rPr>
                    <a:t>O/P</a:t>
                  </a:r>
                  <a:r>
                    <a:rPr lang="en-US" altLang="zh-TW" sz="1000" dirty="0">
                      <a:solidFill>
                        <a:schemeClr val="tx1"/>
                      </a:solidFill>
                      <a:latin typeface="Calibri" panose="020F0502020204030204"/>
                      <a:ea typeface="新細明體" panose="02020500000000000000" pitchFamily="18" charset="-120"/>
                    </a:rPr>
                    <a:t>: Attribute weight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</m:ctrlPr>
                        </m:sSubPr>
                        <m:e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  <m:t>𝑛</m:t>
                          </m:r>
                        </m:sub>
                      </m:sSub>
                    </m:oMath>
                  </a14:m>
                  <a:r>
                    <a:rPr kumimoji="0" lang="en-US" altLang="zh-TW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Calibri" panose="020F0502020204030204"/>
                      <a:ea typeface="Cambria Math" panose="02040503050406030204" pitchFamily="18" charset="0"/>
                    </a:rPr>
                    <a:t>=</a:t>
                  </a:r>
                  <a14:m>
                    <m:oMath xmlns:m="http://schemas.openxmlformats.org/officeDocument/2006/math">
                      <m:r>
                        <a:rPr kumimoji="0" lang="en-US" altLang="zh-TW" sz="1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kumimoji="0" lang="en-US" altLang="zh-TW" sz="1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altLang="zh-TW" sz="1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0" lang="en-US" altLang="zh-TW" sz="1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0" lang="en-US" altLang="zh-TW" sz="1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kumimoji="0" lang="en-US" altLang="zh-TW" sz="1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altLang="zh-TW" sz="1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0" lang="en-US" altLang="zh-TW" sz="1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kumimoji="0" lang="en-US" altLang="zh-TW" sz="1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a14:m>
                  <a:r>
                    <a:rPr kumimoji="0" lang="en-US" altLang="zh-TW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Calibri" panose="020F0502020204030204"/>
                      <a:ea typeface="Cambria Math" panose="02040503050406030204" pitchFamily="18" charset="0"/>
                    </a:rPr>
                    <a:t> where n=1,…,k 9x(1x1x1c)</a:t>
                  </a:r>
                </a:p>
                <a:p>
                  <a:pPr marL="339725" lvl="0">
                    <a:tabLst>
                      <a:tab pos="339725" algn="l"/>
                    </a:tabLst>
                    <a:defRPr/>
                  </a:pPr>
                  <a:r>
                    <a:rPr lang="en-US" altLang="zh-TW" sz="1000" dirty="0">
                      <a:latin typeface="Calibri" panose="020F0502020204030204"/>
                      <a:ea typeface="Cambria Math" panose="02040503050406030204" pitchFamily="18" charset="0"/>
                    </a:rPr>
                    <a:t>Attribute vector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TW" sz="1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TW" sz="1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</m:oMath>
                  </a14:m>
                  <a:r>
                    <a:rPr kumimoji="0" lang="en-US" altLang="zh-TW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Calibri" panose="020F0502020204030204"/>
                      <a:ea typeface="Cambria Math" panose="02040503050406030204" pitchFamily="18" charset="0"/>
                    </a:rPr>
                    <a:t>=</a:t>
                  </a:r>
                  <a14:m>
                    <m:oMath xmlns:m="http://schemas.openxmlformats.org/officeDocument/2006/math">
                      <m:r>
                        <a:rPr kumimoji="0" lang="en-US" altLang="zh-TW" sz="1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kumimoji="0" lang="en-US" altLang="zh-TW" sz="1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altLang="zh-TW" sz="1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kumimoji="0" lang="en-US" altLang="zh-TW" sz="1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kumimoji="0" lang="en-US" altLang="zh-TW" sz="1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kumimoji="0" lang="en-US" altLang="zh-TW" sz="1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kumimoji="0" lang="en-US" altLang="zh-TW" sz="1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kumimoji="0" lang="en-US" altLang="zh-TW" sz="1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,…, </m:t>
                      </m:r>
                      <m:sSub>
                        <m:sSubPr>
                          <m:ctrlPr>
                            <a:rPr kumimoji="0" lang="en-US" altLang="zh-TW" sz="1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altLang="zh-TW" sz="1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kumimoji="0" lang="en-US" altLang="zh-TW" sz="1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kumimoji="0" lang="en-US" altLang="zh-TW" sz="1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kumimoji="0" lang="en-US" altLang="zh-TW" sz="1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kumimoji="0" lang="en-US" altLang="zh-TW" sz="1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a14:m>
                  <a:r>
                    <a:rPr kumimoji="0" lang="en-US" altLang="zh-TW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Calibri" panose="020F0502020204030204"/>
                      <a:ea typeface="Cambria Math" panose="02040503050406030204" pitchFamily="18" charset="0"/>
                    </a:rPr>
                    <a:t> 9x(1x1x256c)</a:t>
                  </a:r>
                </a:p>
              </p:txBody>
            </p:sp>
          </mc:Choice>
          <mc:Fallback xmlns="">
            <p:sp>
              <p:nvSpPr>
                <p:cNvPr id="73" name="文字方塊 124">
                  <a:extLst>
                    <a:ext uri="{FF2B5EF4-FFF2-40B4-BE49-F238E27FC236}">
                      <a16:creationId xmlns:a16="http://schemas.microsoft.com/office/drawing/2014/main" id="{1A76A14E-CFC3-399C-5A3F-E7E4BFDD49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93194" y="4636813"/>
                  <a:ext cx="4489729" cy="406906"/>
                </a:xfrm>
                <a:prstGeom prst="rect">
                  <a:avLst/>
                </a:prstGeom>
                <a:blipFill>
                  <a:blip r:embed="rId18"/>
                  <a:stretch>
                    <a:fillRect b="-597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5B5F46D6-5DC7-0D57-5BA0-E4F546256A9A}"/>
              </a:ext>
            </a:extLst>
          </p:cNvPr>
          <p:cNvGrpSpPr/>
          <p:nvPr/>
        </p:nvGrpSpPr>
        <p:grpSpPr>
          <a:xfrm>
            <a:off x="3256232" y="4935550"/>
            <a:ext cx="5156108" cy="1564061"/>
            <a:chOff x="2997626" y="4696852"/>
            <a:chExt cx="5156108" cy="156406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文字方塊 124">
                  <a:extLst>
                    <a:ext uri="{FF2B5EF4-FFF2-40B4-BE49-F238E27FC236}">
                      <a16:creationId xmlns:a16="http://schemas.microsoft.com/office/drawing/2014/main" id="{6EFCC016-0AAB-448A-86B1-55BC7633E7FF}"/>
                    </a:ext>
                  </a:extLst>
                </p:cNvPr>
                <p:cNvSpPr txBox="1"/>
                <p:nvPr/>
              </p:nvSpPr>
              <p:spPr>
                <a:xfrm>
                  <a:off x="2997626" y="4696852"/>
                  <a:ext cx="2960272" cy="40690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R="0" lvl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tabLst/>
                    <a:defRPr/>
                  </a:pPr>
                  <a:r>
                    <a:rPr lang="en-US" altLang="zh-TW" sz="1000" dirty="0">
                      <a:solidFill>
                        <a:srgbClr val="00B050"/>
                      </a:solidFill>
                      <a:latin typeface="Calibri" panose="020F0502020204030204"/>
                      <a:ea typeface="新細明體" panose="02020500000000000000" pitchFamily="18" charset="-120"/>
                    </a:rPr>
                    <a:t>5. Final Attribute Prediction</a:t>
                  </a:r>
                  <a:endParaRPr kumimoji="0" lang="en-US" altLang="zh-TW" sz="10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endParaRPr>
                </a:p>
                <a:p>
                  <a:pPr marL="85725" lvl="0">
                    <a:tabLst>
                      <a:tab pos="85725" algn="l"/>
                    </a:tabLst>
                    <a:defRPr/>
                  </a:pPr>
                  <a:r>
                    <a:rPr lang="en-US" altLang="zh-TW" sz="1000" dirty="0">
                      <a:solidFill>
                        <a:srgbClr val="00B050"/>
                      </a:solidFill>
                      <a:latin typeface="Calibri" panose="020F0502020204030204"/>
                      <a:ea typeface="新細明體" panose="02020500000000000000" pitchFamily="18" charset="-120"/>
                    </a:rPr>
                    <a:t>I/P</a:t>
                  </a:r>
                  <a:r>
                    <a:rPr lang="en-US" altLang="zh-TW" sz="1000" dirty="0">
                      <a:solidFill>
                        <a:schemeClr val="tx1"/>
                      </a:solidFill>
                      <a:latin typeface="Calibri" panose="020F0502020204030204"/>
                      <a:ea typeface="新細明體" panose="02020500000000000000" pitchFamily="18" charset="-120"/>
                    </a:rPr>
                    <a:t>: Attribute vector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</m:ctrlPr>
                        </m:sSubPr>
                        <m:e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  <m:t>𝑓</m:t>
                          </m:r>
                        </m:e>
                        <m:sub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  <m:t>𝑎</m:t>
                          </m:r>
                        </m:sub>
                      </m:sSub>
                    </m:oMath>
                  </a14:m>
                  <a:r>
                    <a:rPr kumimoji="0" lang="en-US" altLang="zh-TW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Calibri" panose="020F0502020204030204"/>
                      <a:ea typeface="Cambria Math" panose="02040503050406030204" pitchFamily="18" charset="0"/>
                    </a:rPr>
                    <a:t>=</a:t>
                  </a:r>
                  <a14:m>
                    <m:oMath xmlns:m="http://schemas.openxmlformats.org/officeDocument/2006/math">
                      <m:r>
                        <a:rPr kumimoji="0" lang="en-US" altLang="zh-TW" sz="1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kumimoji="0" lang="en-US" altLang="zh-TW" sz="1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altLang="zh-TW" sz="1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kumimoji="0" lang="en-US" altLang="zh-TW" sz="1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kumimoji="0" lang="en-US" altLang="zh-TW" sz="1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,1</m:t>
                          </m:r>
                        </m:sub>
                      </m:sSub>
                      <m:r>
                        <a:rPr kumimoji="0" lang="en-US" altLang="zh-TW" sz="1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kumimoji="0" lang="en-US" altLang="zh-TW" sz="1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altLang="zh-TW" sz="1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kumimoji="0" lang="en-US" altLang="zh-TW" sz="1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kumimoji="0" lang="en-US" altLang="zh-TW" sz="1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kumimoji="0" lang="en-US" altLang="zh-TW" sz="1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kumimoji="0" lang="en-US" altLang="zh-TW" sz="1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a14:m>
                  <a:r>
                    <a:rPr kumimoji="0" lang="en-US" altLang="zh-TW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Calibri" panose="020F0502020204030204"/>
                      <a:ea typeface="Cambria Math" panose="02040503050406030204" pitchFamily="18" charset="0"/>
                    </a:rPr>
                    <a:t> where n=9</a:t>
                  </a:r>
                </a:p>
              </p:txBody>
            </p:sp>
          </mc:Choice>
          <mc:Fallback xmlns="">
            <p:sp>
              <p:nvSpPr>
                <p:cNvPr id="75" name="文字方塊 124">
                  <a:extLst>
                    <a:ext uri="{FF2B5EF4-FFF2-40B4-BE49-F238E27FC236}">
                      <a16:creationId xmlns:a16="http://schemas.microsoft.com/office/drawing/2014/main" id="{6EFCC016-0AAB-448A-86B1-55BC7633E7F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97626" y="4696852"/>
                  <a:ext cx="2960272" cy="406906"/>
                </a:xfrm>
                <a:prstGeom prst="rect">
                  <a:avLst/>
                </a:prstGeom>
                <a:blipFill>
                  <a:blip r:embed="rId19"/>
                  <a:stretch>
                    <a:fillRect b="-757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A6677A22-3821-0024-9BC6-F5CBCA206226}"/>
                </a:ext>
              </a:extLst>
            </p:cNvPr>
            <p:cNvGrpSpPr/>
            <p:nvPr/>
          </p:nvGrpSpPr>
          <p:grpSpPr>
            <a:xfrm>
              <a:off x="5515080" y="4780557"/>
              <a:ext cx="2638654" cy="781090"/>
              <a:chOff x="5426292" y="4802201"/>
              <a:chExt cx="2638654" cy="781090"/>
            </a:xfrm>
          </p:grpSpPr>
          <p:pic>
            <p:nvPicPr>
              <p:cNvPr id="78" name="Picture 77">
                <a:extLst>
                  <a:ext uri="{FF2B5EF4-FFF2-40B4-BE49-F238E27FC236}">
                    <a16:creationId xmlns:a16="http://schemas.microsoft.com/office/drawing/2014/main" id="{2414A428-8F3E-24C7-66A2-4C1A40D5F1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5992129" y="4802201"/>
                <a:ext cx="1187511" cy="781090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9" name="文字方塊 124">
                    <a:extLst>
                      <a:ext uri="{FF2B5EF4-FFF2-40B4-BE49-F238E27FC236}">
                        <a16:creationId xmlns:a16="http://schemas.microsoft.com/office/drawing/2014/main" id="{718954DE-5F06-C7EA-6F0D-BCE40B945E74}"/>
                      </a:ext>
                    </a:extLst>
                  </p:cNvPr>
                  <p:cNvSpPr txBox="1"/>
                  <p:nvPr/>
                </p:nvSpPr>
                <p:spPr>
                  <a:xfrm>
                    <a:off x="5426292" y="5051883"/>
                    <a:ext cx="921455" cy="34406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lvl="0">
                      <a:tabLst>
                        <a:tab pos="85725" algn="l"/>
                      </a:tabLst>
                      <a:defRPr/>
                    </a:pPr>
                    <a:r>
                      <a:rPr lang="en-US" altLang="zh-TW" sz="800" dirty="0">
                        <a:solidFill>
                          <a:srgbClr val="E100E1"/>
                        </a:solidFill>
                        <a:latin typeface="Calibri" panose="020F0502020204030204"/>
                        <a:ea typeface="新細明體" panose="02020500000000000000" pitchFamily="18" charset="-120"/>
                      </a:rPr>
                      <a:t>Attribute vector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</a:rPr>
                            </m:ctrlPr>
                          </m:sSubPr>
                          <m:e>
                            <m:r>
                              <a:rPr lang="en-US" altLang="zh-TW" sz="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zh-TW" sz="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</a:rPr>
                              <m:t>𝑎</m:t>
                            </m:r>
                            <m:r>
                              <a:rPr lang="en-US" altLang="zh-TW" sz="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</a:rPr>
                              <m:t>,</m:t>
                            </m:r>
                            <m:r>
                              <a:rPr lang="en-US" altLang="zh-TW" sz="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</a:rPr>
                              <m:t>𝑛</m:t>
                            </m:r>
                          </m:sub>
                        </m:sSub>
                      </m:oMath>
                    </a14:m>
                    <a:r>
                      <a:rPr kumimoji="0" lang="en-US" altLang="zh-TW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anose="020F0502020204030204"/>
                        <a:ea typeface="Cambria Math" panose="02040503050406030204" pitchFamily="18" charset="0"/>
                      </a:rPr>
                      <a:t> (1x1x256c)</a:t>
                    </a:r>
                  </a:p>
                </p:txBody>
              </p:sp>
            </mc:Choice>
            <mc:Fallback xmlns="">
              <p:sp>
                <p:nvSpPr>
                  <p:cNvPr id="79" name="文字方塊 124">
                    <a:extLst>
                      <a:ext uri="{FF2B5EF4-FFF2-40B4-BE49-F238E27FC236}">
                        <a16:creationId xmlns:a16="http://schemas.microsoft.com/office/drawing/2014/main" id="{718954DE-5F06-C7EA-6F0D-BCE40B945E7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426292" y="5051883"/>
                    <a:ext cx="921455" cy="344069"/>
                  </a:xfrm>
                  <a:prstGeom prst="rect">
                    <a:avLst/>
                  </a:prstGeom>
                  <a:blipFill>
                    <a:blip r:embed="rId21"/>
                    <a:stretch>
                      <a:fillRect b="-350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1" name="文字方塊 124">
                    <a:extLst>
                      <a:ext uri="{FF2B5EF4-FFF2-40B4-BE49-F238E27FC236}">
                        <a16:creationId xmlns:a16="http://schemas.microsoft.com/office/drawing/2014/main" id="{A3789530-A3DB-42EC-2250-EFCAB1A6DBAA}"/>
                      </a:ext>
                    </a:extLst>
                  </p:cNvPr>
                  <p:cNvSpPr txBox="1"/>
                  <p:nvPr/>
                </p:nvSpPr>
                <p:spPr>
                  <a:xfrm>
                    <a:off x="6994602" y="5053202"/>
                    <a:ext cx="1070344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lvl="0">
                      <a:tabLst>
                        <a:tab pos="85725" algn="l"/>
                      </a:tabLst>
                      <a:defRPr/>
                    </a:pPr>
                    <a:r>
                      <a:rPr lang="en-US" altLang="zh-TW" sz="800" dirty="0">
                        <a:solidFill>
                          <a:srgbClr val="00B050"/>
                        </a:solidFill>
                        <a:latin typeface="Calibri" panose="020F0502020204030204"/>
                        <a:ea typeface="新細明體" panose="02020500000000000000" pitchFamily="18" charset="-120"/>
                      </a:rPr>
                      <a:t>Output prediction</a:t>
                    </a:r>
                  </a:p>
                  <a:p>
                    <a:pPr lvl="0">
                      <a:tabLst>
                        <a:tab pos="85725" algn="l"/>
                      </a:tabLst>
                      <a:defRPr/>
                    </a:pP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</a:rPr>
                            </m:ctrlPr>
                          </m:sSubPr>
                          <m:e>
                            <m:r>
                              <a:rPr lang="en-US" altLang="zh-TW" sz="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TW" sz="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</a:rPr>
                              <m:t>𝑛</m:t>
                            </m:r>
                          </m:sub>
                        </m:sSub>
                      </m:oMath>
                    </a14:m>
                    <a:r>
                      <a:rPr kumimoji="0" lang="en-US" altLang="zh-TW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anose="020F0502020204030204"/>
                        <a:ea typeface="Cambria Math" panose="02040503050406030204" pitchFamily="18" charset="0"/>
                      </a:rPr>
                      <a:t> (1x1x256c)</a:t>
                    </a:r>
                  </a:p>
                </p:txBody>
              </p:sp>
            </mc:Choice>
            <mc:Fallback xmlns="">
              <p:sp>
                <p:nvSpPr>
                  <p:cNvPr id="81" name="文字方塊 124">
                    <a:extLst>
                      <a:ext uri="{FF2B5EF4-FFF2-40B4-BE49-F238E27FC236}">
                        <a16:creationId xmlns:a16="http://schemas.microsoft.com/office/drawing/2014/main" id="{A3789530-A3DB-42EC-2250-EFCAB1A6DBA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994602" y="5053202"/>
                    <a:ext cx="1070344" cy="338554"/>
                  </a:xfrm>
                  <a:prstGeom prst="rect">
                    <a:avLst/>
                  </a:prstGeom>
                  <a:blipFill>
                    <a:blip r:embed="rId22"/>
                    <a:stretch>
                      <a:fillRect b="-727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文字方塊 124">
                  <a:extLst>
                    <a:ext uri="{FF2B5EF4-FFF2-40B4-BE49-F238E27FC236}">
                      <a16:creationId xmlns:a16="http://schemas.microsoft.com/office/drawing/2014/main" id="{4BBA5C1C-B5BF-C5B4-BF6E-0463114B7149}"/>
                    </a:ext>
                  </a:extLst>
                </p:cNvPr>
                <p:cNvSpPr txBox="1"/>
                <p:nvPr/>
              </p:nvSpPr>
              <p:spPr>
                <a:xfrm>
                  <a:off x="3052929" y="5426958"/>
                  <a:ext cx="3948250" cy="6610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115888" lvl="0">
                    <a:tabLst>
                      <a:tab pos="1262063" algn="l"/>
                    </a:tabLst>
                    <a:defRPr/>
                  </a:pPr>
                  <a:r>
                    <a:rPr lang="en-US" altLang="zh-TW" sz="1000" dirty="0">
                      <a:solidFill>
                        <a:schemeClr val="tx1"/>
                      </a:solidFill>
                      <a:latin typeface="Calibri" panose="020F0502020204030204"/>
                      <a:ea typeface="新細明體" panose="02020500000000000000" pitchFamily="18" charset="-120"/>
                    </a:rPr>
                    <a:t>Specialize k(=9) pathways for individual attribute in each batch B(=1)</a:t>
                  </a:r>
                </a:p>
                <a:p>
                  <a:pPr marL="398463" lvl="0">
                    <a:tabLst>
                      <a:tab pos="1262063" algn="l"/>
                    </a:tabLst>
                    <a:defRPr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TW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</m:ctrlPr>
                        </m:sSubPr>
                        <m:e>
                          <m:r>
                            <a:rPr lang="en-US" altLang="zh-TW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  <m:t>𝑛</m:t>
                          </m:r>
                        </m:sub>
                      </m:sSub>
                    </m:oMath>
                  </a14:m>
                  <a:r>
                    <a:rPr lang="en-US" altLang="zh-TW" sz="1000" b="0" i="1" dirty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新細明體" panose="02020500000000000000" pitchFamily="18" charset="-120"/>
                    </a:rPr>
                    <a:t>=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TW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</m:ctrlPr>
                        </m:sSubPr>
                        <m:e>
                          <m:r>
                            <a:rPr lang="en-US" altLang="zh-TW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  <m:t>𝑊</m:t>
                          </m:r>
                        </m:e>
                        <m:sub>
                          <m:r>
                            <a:rPr lang="en-US" altLang="zh-TW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  <m:t>1</m:t>
                          </m:r>
                          <m:d>
                            <m:dPr>
                              <m:ctrlPr>
                                <a:rPr lang="en-US" altLang="zh-TW" sz="1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</a:rPr>
                              </m:ctrlPr>
                            </m:dPr>
                            <m:e>
                              <m:r>
                                <a:rPr lang="en-US" altLang="zh-TW" sz="1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</a:rPr>
                                <m:t>256</m:t>
                              </m:r>
                              <m:r>
                                <a:rPr lang="en-US" altLang="zh-TW" sz="1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×1</m:t>
                              </m:r>
                            </m:e>
                          </m:d>
                        </m:sub>
                      </m:sSub>
                      <m:sSub>
                        <m:sSubPr>
                          <m:ctrlPr>
                            <a:rPr lang="en-US" altLang="zh-TW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altLang="zh-TW" sz="1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10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新細明體" panose="02020500000000000000" pitchFamily="18" charset="-12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0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新細明體" panose="02020500000000000000" pitchFamily="18" charset="-12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altLang="zh-TW" sz="10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新細明體" panose="02020500000000000000" pitchFamily="18" charset="-120"/>
                                    </a:rPr>
                                    <m:t>0</m:t>
                                  </m:r>
                                  <m:d>
                                    <m:dPr>
                                      <m:ctrlPr>
                                        <a:rPr lang="en-US" altLang="zh-TW" sz="1000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新細明體" panose="02020500000000000000" pitchFamily="18" charset="-12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1000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新細明體" panose="02020500000000000000" pitchFamily="18" charset="-120"/>
                                        </a:rPr>
                                        <m:t>256</m:t>
                                      </m:r>
                                      <m:r>
                                        <a:rPr lang="en-US" altLang="zh-TW" sz="1000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×256</m:t>
                                      </m:r>
                                    </m:e>
                                  </m:d>
                                </m:sub>
                              </m:sSub>
                              <m:sSub>
                                <m:sSubPr>
                                  <m:ctrlPr>
                                    <a:rPr lang="en-US" altLang="zh-TW" sz="10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新細明體" panose="02020500000000000000" pitchFamily="18" charset="-12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0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新細明體" panose="02020500000000000000" pitchFamily="18" charset="-12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altLang="zh-TW" sz="10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新細明體" panose="02020500000000000000" pitchFamily="18" charset="-120"/>
                                    </a:rPr>
                                    <m:t>𝑎</m:t>
                                  </m:r>
                                  <m:r>
                                    <a:rPr lang="en-US" altLang="zh-TW" sz="10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新細明體" panose="02020500000000000000" pitchFamily="18" charset="-120"/>
                                    </a:rPr>
                                    <m:t>,</m:t>
                                  </m:r>
                                  <m:r>
                                    <a:rPr lang="en-US" altLang="zh-TW" sz="10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新細明體" panose="02020500000000000000" pitchFamily="18" charset="-12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altLang="zh-TW" sz="1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TW" sz="10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新細明體" panose="02020500000000000000" pitchFamily="18" charset="-12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0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新細明體" panose="02020500000000000000" pitchFamily="18" charset="-12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zh-TW" sz="10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新細明體" panose="02020500000000000000" pitchFamily="18" charset="-12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altLang="zh-TW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  <m:t>𝑅𝐸𝐿𝑈</m:t>
                          </m:r>
                        </m:sub>
                      </m:sSub>
                    </m:oMath>
                  </a14:m>
                  <a:r>
                    <a:rPr lang="en-US" altLang="zh-TW" sz="1000" b="0" i="1" dirty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新細明體" panose="02020500000000000000" pitchFamily="18" charset="-120"/>
                    </a:rPr>
                    <a:t> </a:t>
                  </a:r>
                  <a:r>
                    <a:rPr lang="en-US" altLang="zh-TW" sz="1000" b="0" dirty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新細明體" panose="02020500000000000000" pitchFamily="18" charset="-120"/>
                    </a:rPr>
                    <a:t>(1×1×1c)</a:t>
                  </a:r>
                </a:p>
                <a:p>
                  <a:pPr marL="398463" lvl="0">
                    <a:tabLst>
                      <a:tab pos="1262063" algn="l"/>
                    </a:tabLst>
                    <a:defRPr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</m:ctrlPr>
                        </m:sSubPr>
                        <m:e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  <m:t>𝑧</m:t>
                          </m:r>
                        </m:e>
                        <m:sub>
                          <m:r>
                            <a:rPr lang="en-US" altLang="zh-TW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  <m:t>𝑛</m:t>
                          </m:r>
                        </m:sub>
                      </m:sSub>
                    </m:oMath>
                  </a14:m>
                  <a:r>
                    <a:rPr lang="en-US" altLang="zh-TW" sz="1000" dirty="0">
                      <a:solidFill>
                        <a:schemeClr val="tx1"/>
                      </a:solidFill>
                      <a:latin typeface="Calibri" panose="020F0502020204030204"/>
                      <a:ea typeface="新細明體" panose="02020500000000000000" pitchFamily="18" charset="-120"/>
                    </a:rPr>
                    <a:t>=</a:t>
                  </a:r>
                  <a14:m>
                    <m:oMath xmlns:m="http://schemas.openxmlformats.org/officeDocument/2006/math">
                      <m:r>
                        <a:rPr lang="zh-TW" altLang="en-US" sz="1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新細明體" panose="02020500000000000000" pitchFamily="18" charset="-120"/>
                        </a:rPr>
                        <m:t>𝜎</m:t>
                      </m:r>
                      <m:d>
                        <m:dPr>
                          <m:ctrlPr>
                            <a:rPr lang="en-US" altLang="zh-TW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1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</a:rPr>
                              </m:ctrlPr>
                            </m:sSubPr>
                            <m:e>
                              <m:r>
                                <a:rPr lang="en-US" altLang="zh-TW" sz="1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TW" sz="1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altLang="zh-TW" sz="1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新細明體" panose="02020500000000000000" pitchFamily="18" charset="-120"/>
                        </a:rPr>
                        <m:t>=</m:t>
                      </m:r>
                      <m:f>
                        <m:fPr>
                          <m:ctrlPr>
                            <a:rPr lang="en-US" altLang="zh-TW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</m:ctrlPr>
                        </m:fPr>
                        <m:num>
                          <m:r>
                            <a:rPr lang="en-US" altLang="zh-TW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altLang="zh-TW" sz="1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</a:rPr>
                              </m:ctrlPr>
                            </m:sSupPr>
                            <m:e>
                              <m:r>
                                <a:rPr lang="en-US" altLang="zh-TW" sz="1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TW" sz="1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TW" sz="10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新細明體" panose="02020500000000000000" pitchFamily="18" charset="-12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0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新細明體" panose="02020500000000000000" pitchFamily="18" charset="-12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TW" sz="10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新細明體" panose="02020500000000000000" pitchFamily="18" charset="-120"/>
                                    </a:rPr>
                                    <m:t>𝑛</m:t>
                                  </m:r>
                                </m:sub>
                              </m:sSub>
                            </m:sup>
                          </m:sSup>
                        </m:den>
                      </m:f>
                    </m:oMath>
                  </a14:m>
                  <a:r>
                    <a:rPr lang="en-US" altLang="zh-TW" sz="1000" dirty="0">
                      <a:solidFill>
                        <a:schemeClr val="tx1"/>
                      </a:solidFill>
                      <a:latin typeface="Calibri" panose="020F0502020204030204"/>
                      <a:ea typeface="新細明體" panose="02020500000000000000" pitchFamily="18" charset="-120"/>
                    </a:rPr>
                    <a:t> Sigmoid for each attribute n</a:t>
                  </a:r>
                </a:p>
              </p:txBody>
            </p:sp>
          </mc:Choice>
          <mc:Fallback xmlns="">
            <p:sp>
              <p:nvSpPr>
                <p:cNvPr id="83" name="文字方塊 124">
                  <a:extLst>
                    <a:ext uri="{FF2B5EF4-FFF2-40B4-BE49-F238E27FC236}">
                      <a16:creationId xmlns:a16="http://schemas.microsoft.com/office/drawing/2014/main" id="{4BBA5C1C-B5BF-C5B4-BF6E-0463114B714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52929" y="5426958"/>
                  <a:ext cx="3948250" cy="661015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文字方塊 124">
                  <a:extLst>
                    <a:ext uri="{FF2B5EF4-FFF2-40B4-BE49-F238E27FC236}">
                      <a16:creationId xmlns:a16="http://schemas.microsoft.com/office/drawing/2014/main" id="{733DFE2A-85C1-B009-7125-E2F5DF545711}"/>
                    </a:ext>
                  </a:extLst>
                </p:cNvPr>
                <p:cNvSpPr txBox="1"/>
                <p:nvPr/>
              </p:nvSpPr>
              <p:spPr>
                <a:xfrm>
                  <a:off x="2997626" y="6014692"/>
                  <a:ext cx="4003553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115888" lvl="0">
                    <a:tabLst>
                      <a:tab pos="1262063" algn="l"/>
                    </a:tabLst>
                    <a:defRPr/>
                  </a:pPr>
                  <a:r>
                    <a:rPr lang="en-US" altLang="zh-TW" sz="1000" dirty="0">
                      <a:solidFill>
                        <a:srgbClr val="00B050"/>
                      </a:solidFill>
                      <a:latin typeface="Calibri" panose="020F0502020204030204"/>
                      <a:ea typeface="新細明體" panose="02020500000000000000" pitchFamily="18" charset="-120"/>
                    </a:rPr>
                    <a:t>O/P: </a:t>
                  </a:r>
                  <a:r>
                    <a:rPr lang="en-US" altLang="zh-TW" sz="1000" dirty="0">
                      <a:solidFill>
                        <a:srgbClr val="00B050"/>
                      </a:solidFill>
                    </a:rPr>
                    <a:t>Final attribute prediction</a:t>
                  </a:r>
                  <a:r>
                    <a:rPr lang="en-US" altLang="zh-TW" sz="1000" dirty="0">
                      <a:solidFill>
                        <a:srgbClr val="7030A0"/>
                      </a:solidFill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TW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TW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sz="1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TW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TW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sz="1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altLang="zh-TW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TW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a14:m>
                  <a:r>
                    <a:rPr lang="en-US" altLang="zh-TW" sz="1000" dirty="0">
                      <a:solidFill>
                        <a:schemeClr val="tx1"/>
                      </a:solidFill>
                    </a:rPr>
                    <a:t> (1x1x1c) and n=9</a:t>
                  </a:r>
                </a:p>
              </p:txBody>
            </p:sp>
          </mc:Choice>
          <mc:Fallback xmlns="">
            <p:sp>
              <p:nvSpPr>
                <p:cNvPr id="84" name="文字方塊 124">
                  <a:extLst>
                    <a:ext uri="{FF2B5EF4-FFF2-40B4-BE49-F238E27FC236}">
                      <a16:creationId xmlns:a16="http://schemas.microsoft.com/office/drawing/2014/main" id="{733DFE2A-85C1-B009-7125-E2F5DF54571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97626" y="6014692"/>
                  <a:ext cx="4003553" cy="246221"/>
                </a:xfrm>
                <a:prstGeom prst="rect">
                  <a:avLst/>
                </a:prstGeom>
                <a:blipFill>
                  <a:blip r:embed="rId24"/>
                  <a:stretch>
                    <a:fillRect b="-1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文字方塊 124">
                <a:extLst>
                  <a:ext uri="{FF2B5EF4-FFF2-40B4-BE49-F238E27FC236}">
                    <a16:creationId xmlns:a16="http://schemas.microsoft.com/office/drawing/2014/main" id="{49D73267-5F3A-20C4-F31D-08DFC833CBA8}"/>
                  </a:ext>
                </a:extLst>
              </p:cNvPr>
              <p:cNvSpPr txBox="1"/>
              <p:nvPr/>
            </p:nvSpPr>
            <p:spPr>
              <a:xfrm>
                <a:off x="1176075" y="3480705"/>
                <a:ext cx="921455" cy="4726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tabLst>
                    <a:tab pos="85725" algn="l"/>
                  </a:tabLst>
                  <a:defRPr/>
                </a:pPr>
                <a:r>
                  <a:rPr lang="en-US" altLang="zh-TW" sz="800" dirty="0">
                    <a:solidFill>
                      <a:srgbClr val="E100E1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Attribute vector </a:t>
                </a:r>
              </a:p>
              <a:p>
                <a:pPr lvl="0">
                  <a:tabLst>
                    <a:tab pos="85725" algn="l"/>
                  </a:tabLst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800" b="0" i="1" smtClean="0"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</m:ctrlPr>
                      </m:sSubPr>
                      <m:e>
                        <m:r>
                          <a:rPr lang="en-US" altLang="zh-TW" sz="800" b="0" i="1" smtClean="0"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𝑓</m:t>
                        </m:r>
                      </m:e>
                      <m:sub>
                        <m:r>
                          <a:rPr lang="en-US" altLang="zh-TW" sz="800" b="0" i="1" smtClean="0"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𝑎</m:t>
                        </m:r>
                        <m:r>
                          <a:rPr lang="en-US" altLang="zh-TW" sz="800" b="0" i="1" smtClean="0"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,1</m:t>
                        </m:r>
                      </m:sub>
                    </m:sSub>
                    <m:r>
                      <a:rPr lang="en-US" altLang="zh-TW" sz="800" b="0" i="1" smtClean="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,..,</m:t>
                    </m:r>
                    <m:sSub>
                      <m:sSubPr>
                        <m:ctrlPr>
                          <a:rPr lang="en-US" altLang="zh-TW" sz="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8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TW" sz="8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TW" sz="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TW" sz="800" dirty="0">
                    <a:latin typeface="Calibri" panose="020F0502020204030204"/>
                    <a:ea typeface="新細明體" panose="02020500000000000000" pitchFamily="18" charset="-120"/>
                  </a:rPr>
                  <a:t> </a:t>
                </a:r>
              </a:p>
              <a:p>
                <a:pPr lvl="0">
                  <a:tabLst>
                    <a:tab pos="85725" algn="l"/>
                  </a:tabLst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</m:ctrlPr>
                      </m:sSubPr>
                      <m:e>
                        <m:r>
                          <a:rPr lang="en-US" altLang="zh-TW" sz="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𝑓</m:t>
                        </m:r>
                      </m:e>
                      <m:sub>
                        <m:r>
                          <a:rPr lang="en-US" altLang="zh-TW" sz="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𝑎</m:t>
                        </m:r>
                        <m:r>
                          <a:rPr lang="en-US" altLang="zh-TW" sz="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,</m:t>
                        </m:r>
                        <m:r>
                          <a:rPr lang="en-US" altLang="zh-TW" sz="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𝑛</m:t>
                        </m:r>
                      </m:sub>
                    </m:sSub>
                  </m:oMath>
                </a14:m>
                <a:r>
                  <a:rPr kumimoji="0" lang="en-US" altLang="zh-TW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/>
                    <a:ea typeface="Cambria Math" panose="02040503050406030204" pitchFamily="18" charset="0"/>
                  </a:rPr>
                  <a:t> (1x1x256c)</a:t>
                </a:r>
              </a:p>
            </p:txBody>
          </p:sp>
        </mc:Choice>
        <mc:Fallback xmlns="">
          <p:sp>
            <p:nvSpPr>
              <p:cNvPr id="87" name="文字方塊 124">
                <a:extLst>
                  <a:ext uri="{FF2B5EF4-FFF2-40B4-BE49-F238E27FC236}">
                    <a16:creationId xmlns:a16="http://schemas.microsoft.com/office/drawing/2014/main" id="{49D73267-5F3A-20C4-F31D-08DFC833CB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6075" y="3480705"/>
                <a:ext cx="921455" cy="472694"/>
              </a:xfrm>
              <a:prstGeom prst="rect">
                <a:avLst/>
              </a:prstGeom>
              <a:blipFill>
                <a:blip r:embed="rId25"/>
                <a:stretch>
                  <a:fillRect b="-25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6B67DE80-1CB0-84D3-3F76-0AB740FC272E}"/>
              </a:ext>
            </a:extLst>
          </p:cNvPr>
          <p:cNvCxnSpPr>
            <a:cxnSpLocks/>
          </p:cNvCxnSpPr>
          <p:nvPr/>
        </p:nvCxnSpPr>
        <p:spPr>
          <a:xfrm flipH="1">
            <a:off x="844386" y="3665513"/>
            <a:ext cx="496767" cy="1158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5E3C9469-115F-06BA-C4CB-8845BB2AE7FF}"/>
              </a:ext>
            </a:extLst>
          </p:cNvPr>
          <p:cNvCxnSpPr>
            <a:cxnSpLocks/>
          </p:cNvCxnSpPr>
          <p:nvPr/>
        </p:nvCxnSpPr>
        <p:spPr>
          <a:xfrm flipH="1">
            <a:off x="829730" y="3867178"/>
            <a:ext cx="516585" cy="4110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683284AE-A687-2FF3-94CB-E1FAAE61E92B}"/>
              </a:ext>
            </a:extLst>
          </p:cNvPr>
          <p:cNvCxnSpPr>
            <a:cxnSpLocks/>
          </p:cNvCxnSpPr>
          <p:nvPr/>
        </p:nvCxnSpPr>
        <p:spPr>
          <a:xfrm flipH="1">
            <a:off x="988102" y="3880446"/>
            <a:ext cx="490247" cy="6533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文字方塊 124">
                <a:extLst>
                  <a:ext uri="{FF2B5EF4-FFF2-40B4-BE49-F238E27FC236}">
                    <a16:creationId xmlns:a16="http://schemas.microsoft.com/office/drawing/2014/main" id="{72547C63-6162-A560-00F2-32AB8CFAA248}"/>
                  </a:ext>
                </a:extLst>
              </p:cNvPr>
              <p:cNvSpPr txBox="1"/>
              <p:nvPr/>
            </p:nvSpPr>
            <p:spPr>
              <a:xfrm>
                <a:off x="2019374" y="5376071"/>
                <a:ext cx="133249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tabLst>
                    <a:tab pos="1262063" algn="l"/>
                  </a:tabLst>
                  <a:defRPr/>
                </a:pPr>
                <a:r>
                  <a:rPr lang="en-US" altLang="zh-TW" sz="1000" dirty="0">
                    <a:latin typeface="+mj-lt"/>
                  </a:rPr>
                  <a:t>Output Predictions</a:t>
                </a:r>
                <a:endParaRPr lang="en-US" altLang="zh-TW" sz="1000" b="0" dirty="0">
                  <a:solidFill>
                    <a:schemeClr val="tx1"/>
                  </a:solidFill>
                  <a:latin typeface="+mj-lt"/>
                </a:endParaRPr>
              </a:p>
              <a:p>
                <a:pPr lvl="0">
                  <a:tabLst>
                    <a:tab pos="1262063" algn="l"/>
                  </a:tabLst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zh-TW" sz="1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sz="1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TW" sz="1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zh-TW" sz="1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TW" sz="1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TW" sz="1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zh-TW" sz="1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TW" sz="1000" dirty="0">
                    <a:solidFill>
                      <a:schemeClr val="tx1"/>
                    </a:solidFill>
                    <a:latin typeface="+mj-lt"/>
                  </a:rPr>
                  <a:t> (1x1x1c)</a:t>
                </a:r>
              </a:p>
            </p:txBody>
          </p:sp>
        </mc:Choice>
        <mc:Fallback xmlns="">
          <p:sp>
            <p:nvSpPr>
              <p:cNvPr id="102" name="文字方塊 124">
                <a:extLst>
                  <a:ext uri="{FF2B5EF4-FFF2-40B4-BE49-F238E27FC236}">
                    <a16:creationId xmlns:a16="http://schemas.microsoft.com/office/drawing/2014/main" id="{72547C63-6162-A560-00F2-32AB8CFAA2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9374" y="5376071"/>
                <a:ext cx="1332494" cy="400110"/>
              </a:xfrm>
              <a:prstGeom prst="rect">
                <a:avLst/>
              </a:prstGeom>
              <a:blipFill>
                <a:blip r:embed="rId26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5" name="文字方塊 124">
            <a:extLst>
              <a:ext uri="{FF2B5EF4-FFF2-40B4-BE49-F238E27FC236}">
                <a16:creationId xmlns:a16="http://schemas.microsoft.com/office/drawing/2014/main" id="{B4DA22B6-FFFE-A617-71B9-08485E2C6301}"/>
              </a:ext>
            </a:extLst>
          </p:cNvPr>
          <p:cNvSpPr txBox="1"/>
          <p:nvPr/>
        </p:nvSpPr>
        <p:spPr>
          <a:xfrm>
            <a:off x="312631" y="5286689"/>
            <a:ext cx="13043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TW" sz="1000" dirty="0">
                <a:latin typeface="Calibri" panose="020F0502020204030204"/>
                <a:ea typeface="新細明體" panose="02020500000000000000" pitchFamily="18" charset="-120"/>
              </a:rPr>
              <a:t>n=k(=9) for k different attributes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10423D74-33B2-1F2D-2E36-E317C1E39D27}"/>
              </a:ext>
            </a:extLst>
          </p:cNvPr>
          <p:cNvSpPr/>
          <p:nvPr/>
        </p:nvSpPr>
        <p:spPr>
          <a:xfrm>
            <a:off x="3316782" y="3014177"/>
            <a:ext cx="4945904" cy="1775011"/>
          </a:xfrm>
          <a:prstGeom prst="rect">
            <a:avLst/>
          </a:prstGeom>
          <a:noFill/>
          <a:ln>
            <a:solidFill>
              <a:srgbClr val="E100E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9D7C2247-08E4-4D45-4219-68D90CD0FDB9}"/>
              </a:ext>
            </a:extLst>
          </p:cNvPr>
          <p:cNvSpPr/>
          <p:nvPr/>
        </p:nvSpPr>
        <p:spPr>
          <a:xfrm>
            <a:off x="3285573" y="4928710"/>
            <a:ext cx="4943685" cy="1570901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4" name="Connector: Elbow 113">
            <a:extLst>
              <a:ext uri="{FF2B5EF4-FFF2-40B4-BE49-F238E27FC236}">
                <a16:creationId xmlns:a16="http://schemas.microsoft.com/office/drawing/2014/main" id="{8BC1F8C7-671C-D8AB-8C7B-F08B6C40E182}"/>
              </a:ext>
            </a:extLst>
          </p:cNvPr>
          <p:cNvCxnSpPr>
            <a:cxnSpLocks/>
          </p:cNvCxnSpPr>
          <p:nvPr/>
        </p:nvCxnSpPr>
        <p:spPr>
          <a:xfrm rot="5400000">
            <a:off x="3310505" y="4827631"/>
            <a:ext cx="548640" cy="274320"/>
          </a:xfrm>
          <a:prstGeom prst="bentConnector4">
            <a:avLst>
              <a:gd name="adj1" fmla="val 875"/>
              <a:gd name="adj2" fmla="val 190241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文字方塊 1">
            <a:extLst>
              <a:ext uri="{FF2B5EF4-FFF2-40B4-BE49-F238E27FC236}">
                <a16:creationId xmlns:a16="http://schemas.microsoft.com/office/drawing/2014/main" id="{27B32123-F5AF-49DB-3674-266DA07F76F2}"/>
              </a:ext>
            </a:extLst>
          </p:cNvPr>
          <p:cNvSpPr txBox="1"/>
          <p:nvPr/>
        </p:nvSpPr>
        <p:spPr>
          <a:xfrm>
            <a:off x="-10309" y="-63674"/>
            <a:ext cx="58022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1.2.3 Related Works: Attention-Enhanced Cross-Task Network (2/4)</a:t>
            </a:r>
            <a:endParaRPr lang="zh-TW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字方塊 1">
            <a:extLst>
              <a:ext uri="{FF2B5EF4-FFF2-40B4-BE49-F238E27FC236}">
                <a16:creationId xmlns:a16="http://schemas.microsoft.com/office/drawing/2014/main" id="{26A9963A-54CE-1E21-C322-F486E54B8B5D}"/>
              </a:ext>
            </a:extLst>
          </p:cNvPr>
          <p:cNvSpPr txBox="1"/>
          <p:nvPr/>
        </p:nvSpPr>
        <p:spPr>
          <a:xfrm>
            <a:off x="315689" y="121359"/>
            <a:ext cx="175881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Global Framework</a:t>
            </a:r>
            <a:endParaRPr lang="zh-TW" altLang="en-US" sz="15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20132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29067</TotalTime>
  <Words>9704</Words>
  <Application>Microsoft Office PowerPoint</Application>
  <PresentationFormat>On-screen Show (4:3)</PresentationFormat>
  <Paragraphs>1207</Paragraphs>
  <Slides>36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9" baseType="lpstr">
      <vt:lpstr>-apple-system</vt:lpstr>
      <vt:lpstr>MuseoSans-300</vt:lpstr>
      <vt:lpstr>Microsoft JhengHei</vt:lpstr>
      <vt:lpstr>新細明體</vt:lpstr>
      <vt:lpstr>標楷體</vt:lpstr>
      <vt:lpstr>Arial</vt:lpstr>
      <vt:lpstr>Calibri</vt:lpstr>
      <vt:lpstr>Calibri Light</vt:lpstr>
      <vt:lpstr>Cambria Math</vt:lpstr>
      <vt:lpstr>Roboto</vt:lpstr>
      <vt:lpstr>Times New Roman</vt:lpstr>
      <vt:lpstr>Wingdings</vt:lpstr>
      <vt:lpstr>Office 佈景主題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鄭琮寶 TSUNG-PAO CHENG</dc:creator>
  <cp:lastModifiedBy>Annie Yen</cp:lastModifiedBy>
  <cp:revision>213</cp:revision>
  <dcterms:created xsi:type="dcterms:W3CDTF">2023-05-02T14:07:09Z</dcterms:created>
  <dcterms:modified xsi:type="dcterms:W3CDTF">2024-12-26T00:03:20Z</dcterms:modified>
</cp:coreProperties>
</file>